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58" r:id="rId4"/>
    <p:sldId id="267" r:id="rId5"/>
    <p:sldId id="268" r:id="rId6"/>
    <p:sldId id="269" r:id="rId7"/>
    <p:sldId id="270" r:id="rId8"/>
    <p:sldId id="271" r:id="rId9"/>
    <p:sldId id="259" r:id="rId10"/>
    <p:sldId id="279" r:id="rId11"/>
    <p:sldId id="260" r:id="rId12"/>
    <p:sldId id="277" r:id="rId13"/>
    <p:sldId id="278" r:id="rId14"/>
    <p:sldId id="281" r:id="rId15"/>
    <p:sldId id="280" r:id="rId16"/>
    <p:sldId id="276" r:id="rId17"/>
    <p:sldId id="261" r:id="rId18"/>
    <p:sldId id="263" r:id="rId19"/>
    <p:sldId id="264" r:id="rId20"/>
    <p:sldId id="265" r:id="rId21"/>
    <p:sldId id="272" r:id="rId22"/>
    <p:sldId id="273" r:id="rId23"/>
    <p:sldId id="274" r:id="rId24"/>
    <p:sldId id="275" r:id="rId25"/>
    <p:sldId id="282" r:id="rId26"/>
    <p:sldId id="283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igulová Petra" initials="BP" lastIdx="2" clrIdx="0">
    <p:extLst>
      <p:ext uri="{19B8F6BF-5375-455C-9EA6-DF929625EA0E}">
        <p15:presenceInfo xmlns:p15="http://schemas.microsoft.com/office/powerpoint/2012/main" userId="S-1-5-21-2835278719-1290944847-1444152478-99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6A11F7-B057-40A7-A291-D0CD836516E7}" type="doc">
      <dgm:prSet loTypeId="urn:microsoft.com/office/officeart/2005/8/layout/hierarchy3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18D5DF7B-2378-46AB-8E28-254B732466E1}">
      <dgm:prSet phldrT="[Text]"/>
      <dgm:spPr/>
      <dgm:t>
        <a:bodyPr/>
        <a:lstStyle/>
        <a:p>
          <a:r>
            <a:rPr lang="cs-CZ" dirty="0"/>
            <a:t>Oblast 1</a:t>
          </a:r>
        </a:p>
      </dgm:t>
    </dgm:pt>
    <dgm:pt modelId="{BC26B576-5AB7-4708-A8DB-44AC22B47052}" type="parTrans" cxnId="{3BA54AD0-6C4D-4DB0-9839-1BD4A7521AE2}">
      <dgm:prSet/>
      <dgm:spPr/>
      <dgm:t>
        <a:bodyPr/>
        <a:lstStyle/>
        <a:p>
          <a:endParaRPr lang="cs-CZ"/>
        </a:p>
      </dgm:t>
    </dgm:pt>
    <dgm:pt modelId="{B9CE92D0-A4F3-4DBF-960C-D936F728650A}" type="sibTrans" cxnId="{3BA54AD0-6C4D-4DB0-9839-1BD4A7521AE2}">
      <dgm:prSet/>
      <dgm:spPr/>
      <dgm:t>
        <a:bodyPr/>
        <a:lstStyle/>
        <a:p>
          <a:endParaRPr lang="cs-CZ"/>
        </a:p>
      </dgm:t>
    </dgm:pt>
    <dgm:pt modelId="{7F18C19A-AD86-4CED-8B3D-7FFFF6D39DF2}">
      <dgm:prSet phldrT="[Text]"/>
      <dgm:spPr/>
      <dgm:t>
        <a:bodyPr/>
        <a:lstStyle/>
        <a:p>
          <a:r>
            <a:rPr lang="cs-CZ" dirty="0"/>
            <a:t>Oblast 2</a:t>
          </a:r>
        </a:p>
      </dgm:t>
    </dgm:pt>
    <dgm:pt modelId="{39B5A6E6-6D02-476D-B5FD-82EA0A5D20CE}" type="parTrans" cxnId="{4024E0A9-D8E4-418B-A425-01CDA19E87DF}">
      <dgm:prSet/>
      <dgm:spPr/>
      <dgm:t>
        <a:bodyPr/>
        <a:lstStyle/>
        <a:p>
          <a:endParaRPr lang="cs-CZ"/>
        </a:p>
      </dgm:t>
    </dgm:pt>
    <dgm:pt modelId="{8460E668-EE98-4817-B903-7F4D468857CB}" type="sibTrans" cxnId="{4024E0A9-D8E4-418B-A425-01CDA19E87DF}">
      <dgm:prSet/>
      <dgm:spPr/>
      <dgm:t>
        <a:bodyPr/>
        <a:lstStyle/>
        <a:p>
          <a:endParaRPr lang="cs-CZ"/>
        </a:p>
      </dgm:t>
    </dgm:pt>
    <dgm:pt modelId="{0C43F1EA-9CFE-4498-B42E-A8AFC7965C05}">
      <dgm:prSet phldrT="[Text]"/>
      <dgm:spPr/>
      <dgm:t>
        <a:bodyPr/>
        <a:lstStyle/>
        <a:p>
          <a:r>
            <a:rPr lang="cs-CZ" dirty="0"/>
            <a:t>Oblast 3</a:t>
          </a:r>
        </a:p>
      </dgm:t>
    </dgm:pt>
    <dgm:pt modelId="{36A9704B-FAE4-497B-A7CA-3767B1F18E8D}" type="parTrans" cxnId="{26BF7E2B-6134-440D-8D6A-7287D4ACA4B8}">
      <dgm:prSet/>
      <dgm:spPr/>
      <dgm:t>
        <a:bodyPr/>
        <a:lstStyle/>
        <a:p>
          <a:endParaRPr lang="cs-CZ"/>
        </a:p>
      </dgm:t>
    </dgm:pt>
    <dgm:pt modelId="{35DD6E79-1CE4-427C-8AB3-4920B4BC6FB1}" type="sibTrans" cxnId="{26BF7E2B-6134-440D-8D6A-7287D4ACA4B8}">
      <dgm:prSet/>
      <dgm:spPr/>
      <dgm:t>
        <a:bodyPr/>
        <a:lstStyle/>
        <a:p>
          <a:endParaRPr lang="cs-CZ"/>
        </a:p>
      </dgm:t>
    </dgm:pt>
    <dgm:pt modelId="{05004478-8989-48E1-9589-EC56F40D7AAE}" type="pres">
      <dgm:prSet presAssocID="{A06A11F7-B057-40A7-A291-D0CD836516E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3F746A9-AFD5-4E6F-A702-5FF8F8B7D0E9}" type="pres">
      <dgm:prSet presAssocID="{18D5DF7B-2378-46AB-8E28-254B732466E1}" presName="root" presStyleCnt="0"/>
      <dgm:spPr/>
    </dgm:pt>
    <dgm:pt modelId="{E89CE35A-E0F6-4470-8481-365FDD69DD34}" type="pres">
      <dgm:prSet presAssocID="{18D5DF7B-2378-46AB-8E28-254B732466E1}" presName="rootComposite" presStyleCnt="0"/>
      <dgm:spPr/>
    </dgm:pt>
    <dgm:pt modelId="{C0B71319-6FAA-421E-876C-969CDA576777}" type="pres">
      <dgm:prSet presAssocID="{18D5DF7B-2378-46AB-8E28-254B732466E1}" presName="rootText" presStyleLbl="node1" presStyleIdx="0" presStyleCnt="3" custLinFactX="940" custLinFactNeighborX="100000" custLinFactNeighborY="-80817"/>
      <dgm:spPr/>
    </dgm:pt>
    <dgm:pt modelId="{A2BD09D7-A1D3-4CDE-A073-88D5CBB3194E}" type="pres">
      <dgm:prSet presAssocID="{18D5DF7B-2378-46AB-8E28-254B732466E1}" presName="rootConnector" presStyleLbl="node1" presStyleIdx="0" presStyleCnt="3"/>
      <dgm:spPr/>
    </dgm:pt>
    <dgm:pt modelId="{CB916F75-24FA-4F5F-8D9C-6732249F9461}" type="pres">
      <dgm:prSet presAssocID="{18D5DF7B-2378-46AB-8E28-254B732466E1}" presName="childShape" presStyleCnt="0"/>
      <dgm:spPr/>
    </dgm:pt>
    <dgm:pt modelId="{CEA40811-98FC-4998-8550-CDF5F1B7C13E}" type="pres">
      <dgm:prSet presAssocID="{7F18C19A-AD86-4CED-8B3D-7FFFF6D39DF2}" presName="root" presStyleCnt="0"/>
      <dgm:spPr/>
    </dgm:pt>
    <dgm:pt modelId="{79CD117E-73A6-4D7D-BBB4-50EAE847FA26}" type="pres">
      <dgm:prSet presAssocID="{7F18C19A-AD86-4CED-8B3D-7FFFF6D39DF2}" presName="rootComposite" presStyleCnt="0"/>
      <dgm:spPr/>
    </dgm:pt>
    <dgm:pt modelId="{F10FD206-1AAD-47EC-8AEF-906BE050955F}" type="pres">
      <dgm:prSet presAssocID="{7F18C19A-AD86-4CED-8B3D-7FFFF6D39DF2}" presName="rootText" presStyleLbl="node1" presStyleIdx="1" presStyleCnt="3" custLinFactX="-13593" custLinFactNeighborX="-100000" custLinFactNeighborY="58073"/>
      <dgm:spPr/>
    </dgm:pt>
    <dgm:pt modelId="{866E152A-9DA0-4F72-834F-9B7D0EC9223B}" type="pres">
      <dgm:prSet presAssocID="{7F18C19A-AD86-4CED-8B3D-7FFFF6D39DF2}" presName="rootConnector" presStyleLbl="node1" presStyleIdx="1" presStyleCnt="3"/>
      <dgm:spPr/>
    </dgm:pt>
    <dgm:pt modelId="{DF5011EF-18F2-451B-AEE0-431CD67F498C}" type="pres">
      <dgm:prSet presAssocID="{7F18C19A-AD86-4CED-8B3D-7FFFF6D39DF2}" presName="childShape" presStyleCnt="0"/>
      <dgm:spPr/>
    </dgm:pt>
    <dgm:pt modelId="{5D7C3DD1-E813-486A-96C3-1FDD5A564AD7}" type="pres">
      <dgm:prSet presAssocID="{0C43F1EA-9CFE-4498-B42E-A8AFC7965C05}" presName="root" presStyleCnt="0"/>
      <dgm:spPr/>
    </dgm:pt>
    <dgm:pt modelId="{1564F8AA-6BCB-47C2-BF2C-4A4BDD37E39C}" type="pres">
      <dgm:prSet presAssocID="{0C43F1EA-9CFE-4498-B42E-A8AFC7965C05}" presName="rootComposite" presStyleCnt="0"/>
      <dgm:spPr/>
    </dgm:pt>
    <dgm:pt modelId="{F4EBCB37-5C3E-43E8-A8F8-A676EFD31341}" type="pres">
      <dgm:prSet presAssocID="{0C43F1EA-9CFE-4498-B42E-A8AFC7965C05}" presName="rootText" presStyleLbl="node1" presStyleIdx="2" presStyleCnt="3" custLinFactNeighborX="-64552" custLinFactNeighborY="56533"/>
      <dgm:spPr/>
    </dgm:pt>
    <dgm:pt modelId="{66EEF49A-E3BC-4FB8-A5BC-1CFD776B1A6C}" type="pres">
      <dgm:prSet presAssocID="{0C43F1EA-9CFE-4498-B42E-A8AFC7965C05}" presName="rootConnector" presStyleLbl="node1" presStyleIdx="2" presStyleCnt="3"/>
      <dgm:spPr/>
    </dgm:pt>
    <dgm:pt modelId="{74C63DF5-11F3-4FA9-B080-7C796898D85F}" type="pres">
      <dgm:prSet presAssocID="{0C43F1EA-9CFE-4498-B42E-A8AFC7965C05}" presName="childShape" presStyleCnt="0"/>
      <dgm:spPr/>
    </dgm:pt>
  </dgm:ptLst>
  <dgm:cxnLst>
    <dgm:cxn modelId="{26BF7E2B-6134-440D-8D6A-7287D4ACA4B8}" srcId="{A06A11F7-B057-40A7-A291-D0CD836516E7}" destId="{0C43F1EA-9CFE-4498-B42E-A8AFC7965C05}" srcOrd="2" destOrd="0" parTransId="{36A9704B-FAE4-497B-A7CA-3767B1F18E8D}" sibTransId="{35DD6E79-1CE4-427C-8AB3-4920B4BC6FB1}"/>
    <dgm:cxn modelId="{0BA9B776-C278-420A-BF6B-9818DF21AE4A}" type="presOf" srcId="{A06A11F7-B057-40A7-A291-D0CD836516E7}" destId="{05004478-8989-48E1-9589-EC56F40D7AAE}" srcOrd="0" destOrd="0" presId="urn:microsoft.com/office/officeart/2005/8/layout/hierarchy3"/>
    <dgm:cxn modelId="{31AFD092-CD7E-4189-95C8-9485AE520811}" type="presOf" srcId="{7F18C19A-AD86-4CED-8B3D-7FFFF6D39DF2}" destId="{866E152A-9DA0-4F72-834F-9B7D0EC9223B}" srcOrd="1" destOrd="0" presId="urn:microsoft.com/office/officeart/2005/8/layout/hierarchy3"/>
    <dgm:cxn modelId="{D201E8A5-F6CF-49BE-AF01-17D26DE4E73B}" type="presOf" srcId="{7F18C19A-AD86-4CED-8B3D-7FFFF6D39DF2}" destId="{F10FD206-1AAD-47EC-8AEF-906BE050955F}" srcOrd="0" destOrd="0" presId="urn:microsoft.com/office/officeart/2005/8/layout/hierarchy3"/>
    <dgm:cxn modelId="{4024E0A9-D8E4-418B-A425-01CDA19E87DF}" srcId="{A06A11F7-B057-40A7-A291-D0CD836516E7}" destId="{7F18C19A-AD86-4CED-8B3D-7FFFF6D39DF2}" srcOrd="1" destOrd="0" parTransId="{39B5A6E6-6D02-476D-B5FD-82EA0A5D20CE}" sibTransId="{8460E668-EE98-4817-B903-7F4D468857CB}"/>
    <dgm:cxn modelId="{41FECFB4-C7E8-4B7D-8001-061B417014E3}" type="presOf" srcId="{0C43F1EA-9CFE-4498-B42E-A8AFC7965C05}" destId="{66EEF49A-E3BC-4FB8-A5BC-1CFD776B1A6C}" srcOrd="1" destOrd="0" presId="urn:microsoft.com/office/officeart/2005/8/layout/hierarchy3"/>
    <dgm:cxn modelId="{55B25ECB-3747-431A-853B-680DE08EDB36}" type="presOf" srcId="{18D5DF7B-2378-46AB-8E28-254B732466E1}" destId="{C0B71319-6FAA-421E-876C-969CDA576777}" srcOrd="0" destOrd="0" presId="urn:microsoft.com/office/officeart/2005/8/layout/hierarchy3"/>
    <dgm:cxn modelId="{3BA54AD0-6C4D-4DB0-9839-1BD4A7521AE2}" srcId="{A06A11F7-B057-40A7-A291-D0CD836516E7}" destId="{18D5DF7B-2378-46AB-8E28-254B732466E1}" srcOrd="0" destOrd="0" parTransId="{BC26B576-5AB7-4708-A8DB-44AC22B47052}" sibTransId="{B9CE92D0-A4F3-4DBF-960C-D936F728650A}"/>
    <dgm:cxn modelId="{CB91EADD-656A-47A2-9326-D0E23498DC77}" type="presOf" srcId="{18D5DF7B-2378-46AB-8E28-254B732466E1}" destId="{A2BD09D7-A1D3-4CDE-A073-88D5CBB3194E}" srcOrd="1" destOrd="0" presId="urn:microsoft.com/office/officeart/2005/8/layout/hierarchy3"/>
    <dgm:cxn modelId="{686FD2EE-796A-41EB-B9CD-614723803D62}" type="presOf" srcId="{0C43F1EA-9CFE-4498-B42E-A8AFC7965C05}" destId="{F4EBCB37-5C3E-43E8-A8F8-A676EFD31341}" srcOrd="0" destOrd="0" presId="urn:microsoft.com/office/officeart/2005/8/layout/hierarchy3"/>
    <dgm:cxn modelId="{01568CAA-BDC3-4B06-870B-6EE4391B2E81}" type="presParOf" srcId="{05004478-8989-48E1-9589-EC56F40D7AAE}" destId="{03F746A9-AFD5-4E6F-A702-5FF8F8B7D0E9}" srcOrd="0" destOrd="0" presId="urn:microsoft.com/office/officeart/2005/8/layout/hierarchy3"/>
    <dgm:cxn modelId="{4203B2DE-ABB8-4C32-A2A6-035E7A04641F}" type="presParOf" srcId="{03F746A9-AFD5-4E6F-A702-5FF8F8B7D0E9}" destId="{E89CE35A-E0F6-4470-8481-365FDD69DD34}" srcOrd="0" destOrd="0" presId="urn:microsoft.com/office/officeart/2005/8/layout/hierarchy3"/>
    <dgm:cxn modelId="{D7EB4C38-CEA8-499F-9C64-F14CF6D512B9}" type="presParOf" srcId="{E89CE35A-E0F6-4470-8481-365FDD69DD34}" destId="{C0B71319-6FAA-421E-876C-969CDA576777}" srcOrd="0" destOrd="0" presId="urn:microsoft.com/office/officeart/2005/8/layout/hierarchy3"/>
    <dgm:cxn modelId="{5F014C90-19B7-4D3C-B2AB-7D116AFE596C}" type="presParOf" srcId="{E89CE35A-E0F6-4470-8481-365FDD69DD34}" destId="{A2BD09D7-A1D3-4CDE-A073-88D5CBB3194E}" srcOrd="1" destOrd="0" presId="urn:microsoft.com/office/officeart/2005/8/layout/hierarchy3"/>
    <dgm:cxn modelId="{D25D0894-26C0-476D-8F47-9C09ED943703}" type="presParOf" srcId="{03F746A9-AFD5-4E6F-A702-5FF8F8B7D0E9}" destId="{CB916F75-24FA-4F5F-8D9C-6732249F9461}" srcOrd="1" destOrd="0" presId="urn:microsoft.com/office/officeart/2005/8/layout/hierarchy3"/>
    <dgm:cxn modelId="{0CB48002-79CA-4D4E-B658-AF5E9D8F7539}" type="presParOf" srcId="{05004478-8989-48E1-9589-EC56F40D7AAE}" destId="{CEA40811-98FC-4998-8550-CDF5F1B7C13E}" srcOrd="1" destOrd="0" presId="urn:microsoft.com/office/officeart/2005/8/layout/hierarchy3"/>
    <dgm:cxn modelId="{C92C9416-CF62-4029-9649-3FA964C467A8}" type="presParOf" srcId="{CEA40811-98FC-4998-8550-CDF5F1B7C13E}" destId="{79CD117E-73A6-4D7D-BBB4-50EAE847FA26}" srcOrd="0" destOrd="0" presId="urn:microsoft.com/office/officeart/2005/8/layout/hierarchy3"/>
    <dgm:cxn modelId="{EA2BE87E-0A7D-4336-9A81-DD0EF90C6113}" type="presParOf" srcId="{79CD117E-73A6-4D7D-BBB4-50EAE847FA26}" destId="{F10FD206-1AAD-47EC-8AEF-906BE050955F}" srcOrd="0" destOrd="0" presId="urn:microsoft.com/office/officeart/2005/8/layout/hierarchy3"/>
    <dgm:cxn modelId="{F3094BFD-6B24-4702-B9BD-CF45E20E9F69}" type="presParOf" srcId="{79CD117E-73A6-4D7D-BBB4-50EAE847FA26}" destId="{866E152A-9DA0-4F72-834F-9B7D0EC9223B}" srcOrd="1" destOrd="0" presId="urn:microsoft.com/office/officeart/2005/8/layout/hierarchy3"/>
    <dgm:cxn modelId="{F751DA2D-A660-4D9F-9D0A-1BF1E29CD273}" type="presParOf" srcId="{CEA40811-98FC-4998-8550-CDF5F1B7C13E}" destId="{DF5011EF-18F2-451B-AEE0-431CD67F498C}" srcOrd="1" destOrd="0" presId="urn:microsoft.com/office/officeart/2005/8/layout/hierarchy3"/>
    <dgm:cxn modelId="{D3687910-290D-4520-869A-91748A41E0C7}" type="presParOf" srcId="{05004478-8989-48E1-9589-EC56F40D7AAE}" destId="{5D7C3DD1-E813-486A-96C3-1FDD5A564AD7}" srcOrd="2" destOrd="0" presId="urn:microsoft.com/office/officeart/2005/8/layout/hierarchy3"/>
    <dgm:cxn modelId="{234A9972-F872-4063-A989-2BF97793F789}" type="presParOf" srcId="{5D7C3DD1-E813-486A-96C3-1FDD5A564AD7}" destId="{1564F8AA-6BCB-47C2-BF2C-4A4BDD37E39C}" srcOrd="0" destOrd="0" presId="urn:microsoft.com/office/officeart/2005/8/layout/hierarchy3"/>
    <dgm:cxn modelId="{8E297229-EAD8-4A62-98BB-4A60FDC06575}" type="presParOf" srcId="{1564F8AA-6BCB-47C2-BF2C-4A4BDD37E39C}" destId="{F4EBCB37-5C3E-43E8-A8F8-A676EFD31341}" srcOrd="0" destOrd="0" presId="urn:microsoft.com/office/officeart/2005/8/layout/hierarchy3"/>
    <dgm:cxn modelId="{F97AED61-15CB-45A5-A262-1BB0EA5D0385}" type="presParOf" srcId="{1564F8AA-6BCB-47C2-BF2C-4A4BDD37E39C}" destId="{66EEF49A-E3BC-4FB8-A5BC-1CFD776B1A6C}" srcOrd="1" destOrd="0" presId="urn:microsoft.com/office/officeart/2005/8/layout/hierarchy3"/>
    <dgm:cxn modelId="{91A305D7-2B42-4814-8643-A70A0658C067}" type="presParOf" srcId="{5D7C3DD1-E813-486A-96C3-1FDD5A564AD7}" destId="{74C63DF5-11F3-4FA9-B080-7C796898D85F}" srcOrd="1" destOrd="0" presId="urn:microsoft.com/office/officeart/2005/8/layout/hierarchy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B71319-6FAA-421E-876C-969CDA576777}">
      <dsp:nvSpPr>
        <dsp:cNvPr id="0" name=""/>
        <dsp:cNvSpPr/>
      </dsp:nvSpPr>
      <dsp:spPr>
        <a:xfrm>
          <a:off x="2986839" y="0"/>
          <a:ext cx="2957772" cy="147888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71120" rIns="106680" bIns="71120" numCol="1" spcCol="1270" anchor="ctr" anchorCtr="0">
          <a:noAutofit/>
        </a:bodyPr>
        <a:lstStyle/>
        <a:p>
          <a:pPr marL="0" lvl="0" indent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5600" kern="1200" dirty="0"/>
            <a:t>Oblast 1</a:t>
          </a:r>
        </a:p>
      </dsp:txBody>
      <dsp:txXfrm>
        <a:off x="3030154" y="43315"/>
        <a:ext cx="2871142" cy="1392256"/>
      </dsp:txXfrm>
    </dsp:sp>
    <dsp:sp modelId="{F10FD206-1AAD-47EC-8AEF-906BE050955F}">
      <dsp:nvSpPr>
        <dsp:cNvPr id="0" name=""/>
        <dsp:cNvSpPr/>
      </dsp:nvSpPr>
      <dsp:spPr>
        <a:xfrm>
          <a:off x="338657" y="2054023"/>
          <a:ext cx="2957772" cy="147888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71120" rIns="106680" bIns="71120" numCol="1" spcCol="1270" anchor="ctr" anchorCtr="0">
          <a:noAutofit/>
        </a:bodyPr>
        <a:lstStyle/>
        <a:p>
          <a:pPr marL="0" lvl="0" indent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5600" kern="1200" dirty="0"/>
            <a:t>Oblast 2</a:t>
          </a:r>
        </a:p>
      </dsp:txBody>
      <dsp:txXfrm>
        <a:off x="381972" y="2097338"/>
        <a:ext cx="2871142" cy="1392256"/>
      </dsp:txXfrm>
    </dsp:sp>
    <dsp:sp modelId="{F4EBCB37-5C3E-43E8-A8F8-A676EFD31341}">
      <dsp:nvSpPr>
        <dsp:cNvPr id="0" name=""/>
        <dsp:cNvSpPr/>
      </dsp:nvSpPr>
      <dsp:spPr>
        <a:xfrm>
          <a:off x="5486394" y="2031249"/>
          <a:ext cx="2957772" cy="147888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71120" rIns="106680" bIns="71120" numCol="1" spcCol="1270" anchor="ctr" anchorCtr="0">
          <a:noAutofit/>
        </a:bodyPr>
        <a:lstStyle/>
        <a:p>
          <a:pPr marL="0" lvl="0" indent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5600" kern="1200" dirty="0"/>
            <a:t>Oblast 3</a:t>
          </a:r>
        </a:p>
      </dsp:txBody>
      <dsp:txXfrm>
        <a:off x="5529709" y="2074564"/>
        <a:ext cx="2871142" cy="13922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7324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90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966105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7193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348740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0154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1621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7509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781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212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991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525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177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050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661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633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7507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vpa.fttech.org/" TargetMode="External"/><Relationship Id="rId2" Type="http://schemas.openxmlformats.org/officeDocument/2006/relationships/hyperlink" Target="https://www.opava-city.cz/parkovani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hyperlink" Target="https://mapy.com/cs/zakladni?x=15.6252330&amp;y=49.8022514&amp;z=8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vpa.fttech.org/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vpa.fttech.org/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apy.opava-city.cz/portal/apps/webappviewer/index.html?id=9c80470baa2e4a7d9d7150fb2cda2ff3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apy.opava-city.cz/portal/apps/webappviewer/index.html?id=9c80470baa2e4a7d9d7150fb2cda2ff3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mapy.opava-city.cz/portal/apps/webappviewer/index.html?id=9c80470baa2e4a7d9d7150fb2cda2ff3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959A334-1218-425C-B9F3-0C1D843D40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7067" y="1761068"/>
            <a:ext cx="7766936" cy="1854200"/>
          </a:xfrm>
        </p:spPr>
        <p:txBody>
          <a:bodyPr/>
          <a:lstStyle/>
          <a:p>
            <a:pPr algn="ctr"/>
            <a:r>
              <a:rPr lang="cs-CZ" sz="6600" dirty="0"/>
              <a:t>Parkování v Opavě</a:t>
            </a:r>
            <a:br>
              <a:rPr lang="cs-CZ" dirty="0"/>
            </a:b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E217A503-1DEA-4E14-93C3-70F6B191DD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00340" y="3175000"/>
            <a:ext cx="8180390" cy="1854200"/>
          </a:xfrm>
        </p:spPr>
        <p:txBody>
          <a:bodyPr>
            <a:normAutofit/>
          </a:bodyPr>
          <a:lstStyle/>
          <a:p>
            <a:pPr algn="ctr"/>
            <a:r>
              <a:rPr lang="cs-CZ" sz="3200" dirty="0">
                <a:solidFill>
                  <a:schemeClr val="tx1"/>
                </a:solidFill>
              </a:rPr>
              <a:t>Možnosti a způsoby platby</a:t>
            </a:r>
          </a:p>
        </p:txBody>
      </p:sp>
    </p:spTree>
    <p:extLst>
      <p:ext uri="{BB962C8B-B14F-4D97-AF65-F5344CB8AC3E}">
        <p14:creationId xmlns:p14="http://schemas.microsoft.com/office/powerpoint/2010/main" val="36465366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9CC6CE5-99FB-4735-805D-25A4EA0DC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4178" y="22639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cs-CZ" sz="4800" b="1" dirty="0"/>
              <a:t>Parkovací automat</a:t>
            </a:r>
          </a:p>
        </p:txBody>
      </p:sp>
      <p:pic>
        <p:nvPicPr>
          <p:cNvPr id="7" name="Zástupný obsah 6">
            <a:extLst>
              <a:ext uri="{FF2B5EF4-FFF2-40B4-BE49-F238E27FC236}">
                <a16:creationId xmlns:a16="http://schemas.microsoft.com/office/drawing/2014/main" id="{C08D0C51-3C01-4961-A05D-29F24BDEBE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99172" y="1396292"/>
            <a:ext cx="3583054" cy="4777407"/>
          </a:xfrm>
          <a:prstGeom prst="rect">
            <a:avLst/>
          </a:prstGeom>
        </p:spPr>
      </p:pic>
      <p:sp>
        <p:nvSpPr>
          <p:cNvPr id="11" name="TextovéPole 10">
            <a:extLst>
              <a:ext uri="{FF2B5EF4-FFF2-40B4-BE49-F238E27FC236}">
                <a16:creationId xmlns:a16="http://schemas.microsoft.com/office/drawing/2014/main" id="{0267F78F-ABB3-460F-A5E4-6ED07D1397C3}"/>
              </a:ext>
            </a:extLst>
          </p:cNvPr>
          <p:cNvSpPr txBox="1"/>
          <p:nvPr/>
        </p:nvSpPr>
        <p:spPr>
          <a:xfrm>
            <a:off x="149329" y="3784995"/>
            <a:ext cx="299057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dirty="0"/>
              <a:t>QR kód pro virtuální park. automat</a:t>
            </a:r>
          </a:p>
          <a:p>
            <a:pPr algn="ctr"/>
            <a:endParaRPr lang="cs-CZ" dirty="0"/>
          </a:p>
        </p:txBody>
      </p:sp>
      <p:sp>
        <p:nvSpPr>
          <p:cNvPr id="12" name="Šipka: doprava 11">
            <a:extLst>
              <a:ext uri="{FF2B5EF4-FFF2-40B4-BE49-F238E27FC236}">
                <a16:creationId xmlns:a16="http://schemas.microsoft.com/office/drawing/2014/main" id="{C5E574FB-90A5-4F87-8BEB-18B15528B6C0}"/>
              </a:ext>
            </a:extLst>
          </p:cNvPr>
          <p:cNvSpPr/>
          <p:nvPr/>
        </p:nvSpPr>
        <p:spPr>
          <a:xfrm>
            <a:off x="2738228" y="4056388"/>
            <a:ext cx="1643025" cy="3979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5284374F-92FC-428A-9205-D523650A5729}"/>
              </a:ext>
            </a:extLst>
          </p:cNvPr>
          <p:cNvSpPr txBox="1"/>
          <p:nvPr/>
        </p:nvSpPr>
        <p:spPr>
          <a:xfrm>
            <a:off x="7153841" y="4684991"/>
            <a:ext cx="44299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dirty="0"/>
              <a:t>Platební terminál pro platbu kartou</a:t>
            </a: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45467999-9BA7-4C17-ACCE-D61CF2EDDBA4}"/>
              </a:ext>
            </a:extLst>
          </p:cNvPr>
          <p:cNvSpPr txBox="1"/>
          <p:nvPr/>
        </p:nvSpPr>
        <p:spPr>
          <a:xfrm>
            <a:off x="7293479" y="5278751"/>
            <a:ext cx="40597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/>
              <a:t>Výstup pro parkovací lístek </a:t>
            </a:r>
          </a:p>
        </p:txBody>
      </p:sp>
      <p:sp>
        <p:nvSpPr>
          <p:cNvPr id="15" name="Šipka: doleva 14">
            <a:extLst>
              <a:ext uri="{FF2B5EF4-FFF2-40B4-BE49-F238E27FC236}">
                <a16:creationId xmlns:a16="http://schemas.microsoft.com/office/drawing/2014/main" id="{8202AEE6-4542-4EE6-A52E-54B782A1C9BE}"/>
              </a:ext>
            </a:extLst>
          </p:cNvPr>
          <p:cNvSpPr/>
          <p:nvPr/>
        </p:nvSpPr>
        <p:spPr>
          <a:xfrm>
            <a:off x="5458786" y="4684991"/>
            <a:ext cx="1784384" cy="3693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" name="Šipka: doleva 15">
            <a:extLst>
              <a:ext uri="{FF2B5EF4-FFF2-40B4-BE49-F238E27FC236}">
                <a16:creationId xmlns:a16="http://schemas.microsoft.com/office/drawing/2014/main" id="{CE8A7534-E2CA-405B-82B6-5B0D3FD6228D}"/>
              </a:ext>
            </a:extLst>
          </p:cNvPr>
          <p:cNvSpPr/>
          <p:nvPr/>
        </p:nvSpPr>
        <p:spPr>
          <a:xfrm>
            <a:off x="5471518" y="5309529"/>
            <a:ext cx="1784383" cy="3693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TextovéPole 16">
            <a:extLst>
              <a:ext uri="{FF2B5EF4-FFF2-40B4-BE49-F238E27FC236}">
                <a16:creationId xmlns:a16="http://schemas.microsoft.com/office/drawing/2014/main" id="{0B09CCEA-E7E0-4ABA-8389-8010FD8EEA13}"/>
              </a:ext>
            </a:extLst>
          </p:cNvPr>
          <p:cNvSpPr txBox="1"/>
          <p:nvPr/>
        </p:nvSpPr>
        <p:spPr>
          <a:xfrm>
            <a:off x="590762" y="2728827"/>
            <a:ext cx="21077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/>
              <a:t>Dotykový display </a:t>
            </a:r>
          </a:p>
        </p:txBody>
      </p:sp>
      <p:sp>
        <p:nvSpPr>
          <p:cNvPr id="18" name="Šipka: doprava 17">
            <a:extLst>
              <a:ext uri="{FF2B5EF4-FFF2-40B4-BE49-F238E27FC236}">
                <a16:creationId xmlns:a16="http://schemas.microsoft.com/office/drawing/2014/main" id="{3539C433-3DCB-4AD1-BA88-EBE2DB01CE9E}"/>
              </a:ext>
            </a:extLst>
          </p:cNvPr>
          <p:cNvSpPr/>
          <p:nvPr/>
        </p:nvSpPr>
        <p:spPr>
          <a:xfrm>
            <a:off x="2687919" y="2749474"/>
            <a:ext cx="1635233" cy="3979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9" name="TextovéPole 18">
            <a:extLst>
              <a:ext uri="{FF2B5EF4-FFF2-40B4-BE49-F238E27FC236}">
                <a16:creationId xmlns:a16="http://schemas.microsoft.com/office/drawing/2014/main" id="{97067D54-7384-489A-9693-DF0ECD79D7B3}"/>
              </a:ext>
            </a:extLst>
          </p:cNvPr>
          <p:cNvSpPr txBox="1"/>
          <p:nvPr/>
        </p:nvSpPr>
        <p:spPr>
          <a:xfrm>
            <a:off x="7293479" y="3600329"/>
            <a:ext cx="41571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/>
              <a:t>Tlačítko pro spuštění automatu</a:t>
            </a:r>
          </a:p>
        </p:txBody>
      </p:sp>
      <p:sp>
        <p:nvSpPr>
          <p:cNvPr id="20" name="Šipka: doleva 19">
            <a:extLst>
              <a:ext uri="{FF2B5EF4-FFF2-40B4-BE49-F238E27FC236}">
                <a16:creationId xmlns:a16="http://schemas.microsoft.com/office/drawing/2014/main" id="{4D6DB4EF-CE62-4E9F-B745-662B7A657BD7}"/>
              </a:ext>
            </a:extLst>
          </p:cNvPr>
          <p:cNvSpPr/>
          <p:nvPr/>
        </p:nvSpPr>
        <p:spPr>
          <a:xfrm>
            <a:off x="4972289" y="3600329"/>
            <a:ext cx="2270881" cy="3693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TextovéPole 20">
            <a:extLst>
              <a:ext uri="{FF2B5EF4-FFF2-40B4-BE49-F238E27FC236}">
                <a16:creationId xmlns:a16="http://schemas.microsoft.com/office/drawing/2014/main" id="{5BE41DF1-F7E4-4464-A86C-DE6F6D7466E1}"/>
              </a:ext>
            </a:extLst>
          </p:cNvPr>
          <p:cNvSpPr txBox="1"/>
          <p:nvPr/>
        </p:nvSpPr>
        <p:spPr>
          <a:xfrm>
            <a:off x="394498" y="4564225"/>
            <a:ext cx="24244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dirty="0"/>
              <a:t>Otvor pro mince</a:t>
            </a:r>
          </a:p>
        </p:txBody>
      </p:sp>
      <p:sp>
        <p:nvSpPr>
          <p:cNvPr id="22" name="Šipka: doprava 21">
            <a:extLst>
              <a:ext uri="{FF2B5EF4-FFF2-40B4-BE49-F238E27FC236}">
                <a16:creationId xmlns:a16="http://schemas.microsoft.com/office/drawing/2014/main" id="{6F2B2385-08AF-4673-AA30-767006AE52E6}"/>
              </a:ext>
            </a:extLst>
          </p:cNvPr>
          <p:cNvSpPr/>
          <p:nvPr/>
        </p:nvSpPr>
        <p:spPr>
          <a:xfrm>
            <a:off x="2738228" y="4595001"/>
            <a:ext cx="1643024" cy="369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4" name="Šipka: doprava 23">
            <a:extLst>
              <a:ext uri="{FF2B5EF4-FFF2-40B4-BE49-F238E27FC236}">
                <a16:creationId xmlns:a16="http://schemas.microsoft.com/office/drawing/2014/main" id="{69E7F68B-0D23-4A9C-98E9-CE99C9B6E7E0}"/>
              </a:ext>
            </a:extLst>
          </p:cNvPr>
          <p:cNvSpPr/>
          <p:nvPr/>
        </p:nvSpPr>
        <p:spPr>
          <a:xfrm>
            <a:off x="2738227" y="5425938"/>
            <a:ext cx="1643025" cy="3979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5" name="TextovéPole 24">
            <a:extLst>
              <a:ext uri="{FF2B5EF4-FFF2-40B4-BE49-F238E27FC236}">
                <a16:creationId xmlns:a16="http://schemas.microsoft.com/office/drawing/2014/main" id="{FC14C82A-B9F4-4A92-B95A-B89E757127FB}"/>
              </a:ext>
            </a:extLst>
          </p:cNvPr>
          <p:cNvSpPr txBox="1"/>
          <p:nvPr/>
        </p:nvSpPr>
        <p:spPr>
          <a:xfrm>
            <a:off x="221053" y="5324918"/>
            <a:ext cx="2606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dirty="0"/>
              <a:t>Otvor pro vrácení mincí</a:t>
            </a:r>
          </a:p>
        </p:txBody>
      </p:sp>
    </p:spTree>
    <p:extLst>
      <p:ext uri="{BB962C8B-B14F-4D97-AF65-F5344CB8AC3E}">
        <p14:creationId xmlns:p14="http://schemas.microsoft.com/office/powerpoint/2010/main" val="40979814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50385FE-11B9-41E8-A561-335BE6010E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345" y="296333"/>
            <a:ext cx="10347855" cy="1100668"/>
          </a:xfrm>
        </p:spPr>
        <p:txBody>
          <a:bodyPr>
            <a:normAutofit fontScale="90000"/>
          </a:bodyPr>
          <a:lstStyle/>
          <a:p>
            <a:pPr algn="ctr"/>
            <a:r>
              <a:rPr lang="cs-CZ" sz="4800" b="1" dirty="0"/>
              <a:t>Platba v hotovosti/kartou na automatu</a:t>
            </a:r>
          </a:p>
        </p:txBody>
      </p:sp>
      <p:pic>
        <p:nvPicPr>
          <p:cNvPr id="4" name="Zástupný obsah 3">
            <a:extLst>
              <a:ext uri="{FF2B5EF4-FFF2-40B4-BE49-F238E27FC236}">
                <a16:creationId xmlns:a16="http://schemas.microsoft.com/office/drawing/2014/main" id="{EA91C55B-F0B0-497E-9673-43D61F2D67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26068" y="1296252"/>
            <a:ext cx="3606798" cy="5097022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6343127C-62CC-4F99-A1F3-9650A813AB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1068" y="1262430"/>
            <a:ext cx="3166531" cy="5265415"/>
          </a:xfrm>
          <a:prstGeom prst="rect">
            <a:avLst/>
          </a:prstGeom>
        </p:spPr>
      </p:pic>
      <p:sp>
        <p:nvSpPr>
          <p:cNvPr id="8" name="Šipka: doprava 7">
            <a:extLst>
              <a:ext uri="{FF2B5EF4-FFF2-40B4-BE49-F238E27FC236}">
                <a16:creationId xmlns:a16="http://schemas.microsoft.com/office/drawing/2014/main" id="{EE724BC3-ED57-41F7-9897-1225A267623A}"/>
              </a:ext>
            </a:extLst>
          </p:cNvPr>
          <p:cNvSpPr/>
          <p:nvPr/>
        </p:nvSpPr>
        <p:spPr>
          <a:xfrm>
            <a:off x="3776133" y="3903132"/>
            <a:ext cx="3784600" cy="8297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/>
              <a:t>Klikněte na </a:t>
            </a:r>
            <a:r>
              <a:rPr lang="cs-CZ" sz="2400" b="1" dirty="0"/>
              <a:t>START</a:t>
            </a:r>
          </a:p>
        </p:txBody>
      </p:sp>
    </p:spTree>
    <p:extLst>
      <p:ext uri="{BB962C8B-B14F-4D97-AF65-F5344CB8AC3E}">
        <p14:creationId xmlns:p14="http://schemas.microsoft.com/office/powerpoint/2010/main" val="22939388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EE46CD14-F29F-40F4-B9B5-F769882AF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066" y="939798"/>
            <a:ext cx="2895599" cy="5147732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194EFB2B-3AB7-45D9-A236-F262114BBB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3788" y="939798"/>
            <a:ext cx="3105679" cy="5505687"/>
          </a:xfrm>
          <a:prstGeom prst="rect">
            <a:avLst/>
          </a:prstGeom>
        </p:spPr>
      </p:pic>
      <p:sp>
        <p:nvSpPr>
          <p:cNvPr id="7" name="Šipka: doprava 6">
            <a:extLst>
              <a:ext uri="{FF2B5EF4-FFF2-40B4-BE49-F238E27FC236}">
                <a16:creationId xmlns:a16="http://schemas.microsoft.com/office/drawing/2014/main" id="{93D0510E-E874-42E8-9A43-54C20729C713}"/>
              </a:ext>
            </a:extLst>
          </p:cNvPr>
          <p:cNvSpPr/>
          <p:nvPr/>
        </p:nvSpPr>
        <p:spPr>
          <a:xfrm>
            <a:off x="3039533" y="4690533"/>
            <a:ext cx="5063067" cy="7450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/>
              <a:t>Po zadáni RZ klikněte na </a:t>
            </a:r>
            <a:r>
              <a:rPr lang="cs-CZ" sz="2000" b="1" dirty="0"/>
              <a:t>zelené</a:t>
            </a:r>
            <a:r>
              <a:rPr lang="cs-CZ" dirty="0"/>
              <a:t> </a:t>
            </a:r>
            <a:r>
              <a:rPr lang="cs-CZ" sz="2000" b="1" dirty="0"/>
              <a:t>kolečko</a:t>
            </a:r>
            <a:r>
              <a:rPr lang="cs-CZ" dirty="0"/>
              <a:t> </a:t>
            </a:r>
          </a:p>
        </p:txBody>
      </p:sp>
      <p:sp>
        <p:nvSpPr>
          <p:cNvPr id="8" name="Šipka: doprava 7">
            <a:extLst>
              <a:ext uri="{FF2B5EF4-FFF2-40B4-BE49-F238E27FC236}">
                <a16:creationId xmlns:a16="http://schemas.microsoft.com/office/drawing/2014/main" id="{81246752-D1DD-4A43-866C-C26A6FF906F3}"/>
              </a:ext>
            </a:extLst>
          </p:cNvPr>
          <p:cNvSpPr/>
          <p:nvPr/>
        </p:nvSpPr>
        <p:spPr>
          <a:xfrm>
            <a:off x="3293534" y="2478615"/>
            <a:ext cx="3979333" cy="6731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/>
              <a:t>Zadejte</a:t>
            </a:r>
            <a:r>
              <a:rPr lang="cs-CZ" dirty="0"/>
              <a:t> </a:t>
            </a:r>
            <a:r>
              <a:rPr lang="cs-CZ" sz="2400" b="1" dirty="0"/>
              <a:t>RZ vozidla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5306659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ovéPole 9">
            <a:extLst>
              <a:ext uri="{FF2B5EF4-FFF2-40B4-BE49-F238E27FC236}">
                <a16:creationId xmlns:a16="http://schemas.microsoft.com/office/drawing/2014/main" id="{86A5C198-A7EC-4494-8DE0-0EED6501E42B}"/>
              </a:ext>
            </a:extLst>
          </p:cNvPr>
          <p:cNvSpPr txBox="1"/>
          <p:nvPr/>
        </p:nvSpPr>
        <p:spPr>
          <a:xfrm>
            <a:off x="0" y="5789378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/>
              <a:t>Vkládáním mincí se na displeji načítá doba ukončení platnosti parkovacího lístku. UPOZORNĚNÍ: Automat nevrací a ani nerozměňuje peníze.</a:t>
            </a:r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92FCA4C8-A03C-4885-B872-9B17E255AB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015" y="695163"/>
            <a:ext cx="3598069" cy="4834019"/>
          </a:xfrm>
          <a:prstGeom prst="rect">
            <a:avLst/>
          </a:prstGeom>
        </p:spPr>
      </p:pic>
      <p:sp>
        <p:nvSpPr>
          <p:cNvPr id="7" name="Šipka: doleva 6">
            <a:extLst>
              <a:ext uri="{FF2B5EF4-FFF2-40B4-BE49-F238E27FC236}">
                <a16:creationId xmlns:a16="http://schemas.microsoft.com/office/drawing/2014/main" id="{D87DC53C-10C0-4391-A192-28F4FB01FA5E}"/>
              </a:ext>
            </a:extLst>
          </p:cNvPr>
          <p:cNvSpPr/>
          <p:nvPr/>
        </p:nvSpPr>
        <p:spPr>
          <a:xfrm>
            <a:off x="2894528" y="2853268"/>
            <a:ext cx="2667000" cy="70273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Zvolte způsob platby</a:t>
            </a: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9DF657ED-B849-492E-B4BF-8EF358EDAA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1683" y="668512"/>
            <a:ext cx="3598069" cy="4860670"/>
          </a:xfrm>
          <a:prstGeom prst="rect">
            <a:avLst/>
          </a:prstGeom>
        </p:spPr>
      </p:pic>
      <p:sp>
        <p:nvSpPr>
          <p:cNvPr id="9" name="Šipka: doleva 8">
            <a:extLst>
              <a:ext uri="{FF2B5EF4-FFF2-40B4-BE49-F238E27FC236}">
                <a16:creationId xmlns:a16="http://schemas.microsoft.com/office/drawing/2014/main" id="{EF6BE1C8-8775-4507-BC4B-FA2F14D4FCD5}"/>
              </a:ext>
            </a:extLst>
          </p:cNvPr>
          <p:cNvSpPr/>
          <p:nvPr/>
        </p:nvSpPr>
        <p:spPr>
          <a:xfrm>
            <a:off x="8639676" y="3556001"/>
            <a:ext cx="3349124" cy="100753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Vkládejte potřebné množství mincí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0A485B08-C8A1-4BAC-BF92-AF6BF86F9BF8}"/>
              </a:ext>
            </a:extLst>
          </p:cNvPr>
          <p:cNvSpPr txBox="1"/>
          <p:nvPr/>
        </p:nvSpPr>
        <p:spPr>
          <a:xfrm>
            <a:off x="5761683" y="199406"/>
            <a:ext cx="35980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/>
              <a:t>Platba v hotovosti</a:t>
            </a:r>
          </a:p>
        </p:txBody>
      </p:sp>
    </p:spTree>
    <p:extLst>
      <p:ext uri="{BB962C8B-B14F-4D97-AF65-F5344CB8AC3E}">
        <p14:creationId xmlns:p14="http://schemas.microsoft.com/office/powerpoint/2010/main" val="4012141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4E6CA5B-A9D0-4FB0-856C-3177CBFAE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47134"/>
            <a:ext cx="8596668" cy="812800"/>
          </a:xfrm>
        </p:spPr>
        <p:txBody>
          <a:bodyPr>
            <a:normAutofit/>
          </a:bodyPr>
          <a:lstStyle/>
          <a:p>
            <a:pPr algn="ctr"/>
            <a:r>
              <a:rPr lang="cs-CZ" b="1" dirty="0">
                <a:solidFill>
                  <a:schemeClr val="tx1"/>
                </a:solidFill>
              </a:rPr>
              <a:t>Platba kartou</a:t>
            </a:r>
          </a:p>
        </p:txBody>
      </p:sp>
      <p:pic>
        <p:nvPicPr>
          <p:cNvPr id="13" name="Zástupný obsah 12">
            <a:extLst>
              <a:ext uri="{FF2B5EF4-FFF2-40B4-BE49-F238E27FC236}">
                <a16:creationId xmlns:a16="http://schemas.microsoft.com/office/drawing/2014/main" id="{9C3A4009-C46C-456B-865F-986D10D683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1874" y="948266"/>
            <a:ext cx="2845503" cy="3742265"/>
          </a:xfrm>
        </p:spPr>
      </p:pic>
      <p:pic>
        <p:nvPicPr>
          <p:cNvPr id="17" name="Obrázek 16">
            <a:extLst>
              <a:ext uri="{FF2B5EF4-FFF2-40B4-BE49-F238E27FC236}">
                <a16:creationId xmlns:a16="http://schemas.microsoft.com/office/drawing/2014/main" id="{4D9054C2-7D25-4824-8843-83BA761EF0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9674" y="3194549"/>
            <a:ext cx="2904957" cy="3666226"/>
          </a:xfrm>
          <a:prstGeom prst="rect">
            <a:avLst/>
          </a:prstGeom>
        </p:spPr>
      </p:pic>
      <p:pic>
        <p:nvPicPr>
          <p:cNvPr id="19" name="Obrázek 18">
            <a:extLst>
              <a:ext uri="{FF2B5EF4-FFF2-40B4-BE49-F238E27FC236}">
                <a16:creationId xmlns:a16="http://schemas.microsoft.com/office/drawing/2014/main" id="{8AB27996-773A-488F-9D37-74E6D460FB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5259" y="948267"/>
            <a:ext cx="2932706" cy="4176852"/>
          </a:xfrm>
          <a:prstGeom prst="rect">
            <a:avLst/>
          </a:prstGeom>
        </p:spPr>
      </p:pic>
      <p:pic>
        <p:nvPicPr>
          <p:cNvPr id="27" name="Obrázek 26">
            <a:extLst>
              <a:ext uri="{FF2B5EF4-FFF2-40B4-BE49-F238E27FC236}">
                <a16:creationId xmlns:a16="http://schemas.microsoft.com/office/drawing/2014/main" id="{321B2504-E2A1-4D62-BB0B-1646828E0B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09615" y="948266"/>
            <a:ext cx="2932205" cy="5909734"/>
          </a:xfrm>
          <a:prstGeom prst="rect">
            <a:avLst/>
          </a:prstGeom>
        </p:spPr>
      </p:pic>
      <p:sp>
        <p:nvSpPr>
          <p:cNvPr id="28" name="Šipka: doleva 27">
            <a:extLst>
              <a:ext uri="{FF2B5EF4-FFF2-40B4-BE49-F238E27FC236}">
                <a16:creationId xmlns:a16="http://schemas.microsoft.com/office/drawing/2014/main" id="{881EA70C-FD50-4F28-A607-14C596BBD495}"/>
              </a:ext>
            </a:extLst>
          </p:cNvPr>
          <p:cNvSpPr/>
          <p:nvPr/>
        </p:nvSpPr>
        <p:spPr>
          <a:xfrm>
            <a:off x="2484708" y="2685326"/>
            <a:ext cx="2667000" cy="70273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Zvolte částku</a:t>
            </a:r>
          </a:p>
        </p:txBody>
      </p:sp>
      <p:sp>
        <p:nvSpPr>
          <p:cNvPr id="29" name="Šipka: doprava 28">
            <a:extLst>
              <a:ext uri="{FF2B5EF4-FFF2-40B4-BE49-F238E27FC236}">
                <a16:creationId xmlns:a16="http://schemas.microsoft.com/office/drawing/2014/main" id="{244EFD37-19F8-4D46-A85A-EFD3B2F0B9F7}"/>
              </a:ext>
            </a:extLst>
          </p:cNvPr>
          <p:cNvSpPr/>
          <p:nvPr/>
        </p:nvSpPr>
        <p:spPr>
          <a:xfrm>
            <a:off x="4838124" y="4083636"/>
            <a:ext cx="3004389" cy="11455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/>
              <a:t>Potvrďte částku  </a:t>
            </a:r>
            <a:r>
              <a:rPr lang="cs-CZ" sz="2000" b="1" dirty="0"/>
              <a:t>zeleným</a:t>
            </a:r>
            <a:r>
              <a:rPr lang="cs-CZ" dirty="0"/>
              <a:t> </a:t>
            </a:r>
            <a:r>
              <a:rPr lang="cs-CZ" sz="2000" b="1" dirty="0"/>
              <a:t>kolečkem</a:t>
            </a:r>
            <a:r>
              <a:rPr lang="cs-CZ" dirty="0"/>
              <a:t> </a:t>
            </a:r>
          </a:p>
        </p:txBody>
      </p:sp>
      <p:sp>
        <p:nvSpPr>
          <p:cNvPr id="30" name="Šipka: doprava 29">
            <a:extLst>
              <a:ext uri="{FF2B5EF4-FFF2-40B4-BE49-F238E27FC236}">
                <a16:creationId xmlns:a16="http://schemas.microsoft.com/office/drawing/2014/main" id="{859E9F4E-773E-4F9B-B41B-9DB2E6190489}"/>
              </a:ext>
            </a:extLst>
          </p:cNvPr>
          <p:cNvSpPr/>
          <p:nvPr/>
        </p:nvSpPr>
        <p:spPr>
          <a:xfrm>
            <a:off x="7106274" y="5846095"/>
            <a:ext cx="3465032" cy="882435"/>
          </a:xfrm>
          <a:prstGeom prst="rightArrow">
            <a:avLst>
              <a:gd name="adj1" fmla="val 50000"/>
              <a:gd name="adj2" fmla="val 438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/>
              <a:t>Přiložte kartu na terminál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427724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D81FCD78-5DB8-4C9A-96AC-CBB194751C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1253" y="762001"/>
            <a:ext cx="2867025" cy="5096933"/>
          </a:xfrm>
          <a:prstGeom prst="rect">
            <a:avLst/>
          </a:prstGeom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BABEB301-B338-486A-9BE7-B96DED52F01C}"/>
              </a:ext>
            </a:extLst>
          </p:cNvPr>
          <p:cNvSpPr txBox="1"/>
          <p:nvPr/>
        </p:nvSpPr>
        <p:spPr>
          <a:xfrm>
            <a:off x="5452534" y="2023533"/>
            <a:ext cx="3564467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/>
              <a:t>Po zaplacení se vytiskne parkovací lístek. </a:t>
            </a:r>
          </a:p>
          <a:p>
            <a:pPr algn="ctr"/>
            <a:r>
              <a:rPr lang="cs-CZ" sz="2400" dirty="0"/>
              <a:t>Ten si uschovejte, </a:t>
            </a:r>
            <a:r>
              <a:rPr lang="cs-CZ" sz="2400" b="1" dirty="0">
                <a:solidFill>
                  <a:schemeClr val="accent1"/>
                </a:solidFill>
              </a:rPr>
              <a:t>není</a:t>
            </a:r>
            <a:r>
              <a:rPr lang="cs-CZ" sz="2400" dirty="0"/>
              <a:t> již potřeba jej dávat do vozidla.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814754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C5CB9F8-63C6-4375-A1FF-36173CD0FF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600" y="262467"/>
            <a:ext cx="10371667" cy="804333"/>
          </a:xfrm>
        </p:spPr>
        <p:txBody>
          <a:bodyPr>
            <a:normAutofit fontScale="90000"/>
          </a:bodyPr>
          <a:lstStyle/>
          <a:p>
            <a:pPr algn="ctr"/>
            <a:r>
              <a:rPr lang="cs-CZ" sz="5300" b="1" dirty="0"/>
              <a:t>Virtuální parkovací automat</a:t>
            </a:r>
            <a:endParaRPr lang="cs-CZ" b="1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82B2B99-056E-4336-8A6E-5D27C8ED01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244601"/>
            <a:ext cx="9220199" cy="2709332"/>
          </a:xfrm>
        </p:spPr>
        <p:txBody>
          <a:bodyPr/>
          <a:lstStyle/>
          <a:p>
            <a:r>
              <a:rPr lang="cs-CZ" dirty="0">
                <a:solidFill>
                  <a:schemeClr val="tx1"/>
                </a:solidFill>
              </a:rPr>
              <a:t>Odkaz na stránky najdeme na stránkách města </a:t>
            </a:r>
          </a:p>
          <a:p>
            <a:pPr lvl="1"/>
            <a:r>
              <a:rPr lang="cs-CZ" dirty="0"/>
              <a:t> </a:t>
            </a:r>
            <a:r>
              <a:rPr lang="cs-CZ" dirty="0">
                <a:hlinkClick r:id="rId2"/>
              </a:rPr>
              <a:t>https://www.opava-city.cz/parkovani/</a:t>
            </a:r>
            <a:r>
              <a:rPr lang="cs-CZ" dirty="0"/>
              <a:t> </a:t>
            </a:r>
            <a:r>
              <a:rPr lang="cs-CZ" sz="1800" dirty="0">
                <a:solidFill>
                  <a:schemeClr val="tx1"/>
                </a:solidFill>
              </a:rPr>
              <a:t>kde je odkaz </a:t>
            </a:r>
            <a:r>
              <a:rPr lang="cs-CZ" dirty="0">
                <a:hlinkClick r:id="rId3"/>
              </a:rPr>
              <a:t>https://vpa.fttech.org/</a:t>
            </a:r>
            <a:endParaRPr lang="cs-CZ" dirty="0"/>
          </a:p>
          <a:p>
            <a:r>
              <a:rPr lang="cs-CZ" dirty="0">
                <a:solidFill>
                  <a:schemeClr val="tx1"/>
                </a:solidFill>
              </a:rPr>
              <a:t>Prostřednictvím</a:t>
            </a:r>
            <a:r>
              <a:rPr lang="cs-CZ" dirty="0"/>
              <a:t> </a:t>
            </a:r>
            <a:r>
              <a:rPr lang="cs-CZ" dirty="0">
                <a:solidFill>
                  <a:schemeClr val="accent1"/>
                </a:solidFill>
              </a:rPr>
              <a:t>QR kódu </a:t>
            </a:r>
            <a:r>
              <a:rPr lang="cs-CZ" dirty="0">
                <a:solidFill>
                  <a:schemeClr val="tx1"/>
                </a:solidFill>
              </a:rPr>
              <a:t>na parkovacím automatu nebo totemu</a:t>
            </a:r>
          </a:p>
          <a:p>
            <a:r>
              <a:rPr lang="cs-CZ" dirty="0">
                <a:solidFill>
                  <a:schemeClr val="tx1"/>
                </a:solidFill>
              </a:rPr>
              <a:t>Odkaz lze najít taky na stránkách </a:t>
            </a:r>
            <a:r>
              <a:rPr lang="cs-CZ" dirty="0">
                <a:hlinkClick r:id="rId4"/>
              </a:rPr>
              <a:t>Mapy.com</a:t>
            </a:r>
            <a:r>
              <a:rPr lang="cs-CZ" dirty="0"/>
              <a:t> </a:t>
            </a:r>
            <a:r>
              <a:rPr lang="cs-CZ" dirty="0">
                <a:solidFill>
                  <a:schemeClr val="tx1"/>
                </a:solidFill>
              </a:rPr>
              <a:t>po výběru parkoviště - online platba</a:t>
            </a:r>
          </a:p>
          <a:p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714AFCF2-2FC5-4596-8D9A-F57A6950E5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3002" y="2971800"/>
            <a:ext cx="6705598" cy="3708400"/>
          </a:xfrm>
          <a:prstGeom prst="rect">
            <a:avLst/>
          </a:prstGeom>
        </p:spPr>
      </p:pic>
      <p:sp>
        <p:nvSpPr>
          <p:cNvPr id="5" name="Bublinový popisek: se šipkou doleva 4">
            <a:extLst>
              <a:ext uri="{FF2B5EF4-FFF2-40B4-BE49-F238E27FC236}">
                <a16:creationId xmlns:a16="http://schemas.microsoft.com/office/drawing/2014/main" id="{66A72634-FE81-44A1-939A-AF26027DDDEA}"/>
              </a:ext>
            </a:extLst>
          </p:cNvPr>
          <p:cNvSpPr/>
          <p:nvPr/>
        </p:nvSpPr>
        <p:spPr>
          <a:xfrm>
            <a:off x="7202485" y="5223932"/>
            <a:ext cx="3846513" cy="457200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720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Odkaz na online platbu</a:t>
            </a: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DE774C62-DB9D-4F9C-9C50-6274493B691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65494" y="1066800"/>
            <a:ext cx="2713009" cy="3252908"/>
          </a:xfrm>
          <a:prstGeom prst="rect">
            <a:avLst/>
          </a:prstGeom>
        </p:spPr>
      </p:pic>
      <p:sp>
        <p:nvSpPr>
          <p:cNvPr id="9" name="Šipka: doprava 8">
            <a:extLst>
              <a:ext uri="{FF2B5EF4-FFF2-40B4-BE49-F238E27FC236}">
                <a16:creationId xmlns:a16="http://schemas.microsoft.com/office/drawing/2014/main" id="{3966D298-3F9A-4BD2-BE4B-685C999B3DAE}"/>
              </a:ext>
            </a:extLst>
          </p:cNvPr>
          <p:cNvSpPr/>
          <p:nvPr/>
        </p:nvSpPr>
        <p:spPr>
          <a:xfrm>
            <a:off x="7687733" y="1786467"/>
            <a:ext cx="2235200" cy="9126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/>
              <a:t>Načíst přes fotoaparát v mobilu </a:t>
            </a:r>
          </a:p>
        </p:txBody>
      </p:sp>
    </p:spTree>
    <p:extLst>
      <p:ext uri="{BB962C8B-B14F-4D97-AF65-F5344CB8AC3E}">
        <p14:creationId xmlns:p14="http://schemas.microsoft.com/office/powerpoint/2010/main" val="32981100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>
            <a:extLst>
              <a:ext uri="{FF2B5EF4-FFF2-40B4-BE49-F238E27FC236}">
                <a16:creationId xmlns:a16="http://schemas.microsoft.com/office/drawing/2014/main" id="{E90173D1-7698-4877-9003-E9B30B5A0F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665" y="1619249"/>
            <a:ext cx="8881535" cy="4600361"/>
          </a:xfrm>
          <a:prstGeom prst="rect">
            <a:avLst/>
          </a:prstGeom>
        </p:spPr>
      </p:pic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328AF13-DF40-41EF-926C-F639400413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9665" y="828673"/>
            <a:ext cx="9308988" cy="1254127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cs-CZ" sz="6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cs-CZ" sz="6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cs-CZ" sz="3000" dirty="0">
                <a:solidFill>
                  <a:schemeClr val="tx1"/>
                </a:solidFill>
              </a:rPr>
              <a:t>Na stránkách </a:t>
            </a:r>
            <a:r>
              <a:rPr lang="cs-CZ" sz="3000" b="1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https://vpa.fttech.org/</a:t>
            </a:r>
            <a:endParaRPr lang="cs-CZ" sz="3000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cs-CZ" sz="2000" b="1" dirty="0">
                <a:solidFill>
                  <a:schemeClr val="tx1"/>
                </a:solidFill>
              </a:rPr>
              <a:t>Zvolte si zemi a klikněte na vybrat místo</a:t>
            </a:r>
            <a:endParaRPr lang="cs-CZ" sz="2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cs-CZ" sz="800" dirty="0"/>
          </a:p>
          <a:p>
            <a:pPr marL="0" indent="0" algn="ctr">
              <a:buNone/>
            </a:pPr>
            <a:endParaRPr lang="cs-CZ" sz="500" dirty="0"/>
          </a:p>
          <a:p>
            <a:pPr marL="0" indent="0" algn="ctr">
              <a:buNone/>
            </a:pPr>
            <a:endParaRPr lang="cs-CZ" sz="500" dirty="0"/>
          </a:p>
          <a:p>
            <a:pPr marL="0" indent="0" algn="ctr">
              <a:buNone/>
            </a:pPr>
            <a:endParaRPr lang="cs-CZ" sz="500" dirty="0"/>
          </a:p>
          <a:p>
            <a:pPr marL="0" indent="0" algn="ctr">
              <a:buNone/>
            </a:pPr>
            <a:endParaRPr lang="cs-CZ" sz="500" dirty="0"/>
          </a:p>
          <a:p>
            <a:pPr marL="0" indent="0" algn="ctr">
              <a:buNone/>
            </a:pPr>
            <a:endParaRPr lang="cs-CZ" sz="500" dirty="0"/>
          </a:p>
        </p:txBody>
      </p:sp>
      <p:sp>
        <p:nvSpPr>
          <p:cNvPr id="9" name="Šipka: dolů 8">
            <a:extLst>
              <a:ext uri="{FF2B5EF4-FFF2-40B4-BE49-F238E27FC236}">
                <a16:creationId xmlns:a16="http://schemas.microsoft.com/office/drawing/2014/main" id="{086F1E80-D79B-4B05-B497-17AE29939990}"/>
              </a:ext>
            </a:extLst>
          </p:cNvPr>
          <p:cNvSpPr/>
          <p:nvPr/>
        </p:nvSpPr>
        <p:spPr>
          <a:xfrm>
            <a:off x="4292601" y="2261660"/>
            <a:ext cx="355600" cy="101599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0" name="Nadpis 1">
            <a:extLst>
              <a:ext uri="{FF2B5EF4-FFF2-40B4-BE49-F238E27FC236}">
                <a16:creationId xmlns:a16="http://schemas.microsoft.com/office/drawing/2014/main" id="{C2EA2F1D-27BF-4C9B-B0F0-7CC39381B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6665" y="355599"/>
            <a:ext cx="9580828" cy="905935"/>
          </a:xfrm>
        </p:spPr>
        <p:txBody>
          <a:bodyPr>
            <a:noAutofit/>
          </a:bodyPr>
          <a:lstStyle/>
          <a:p>
            <a:r>
              <a:rPr lang="cs-CZ" sz="4000" b="1" dirty="0"/>
              <a:t>Postup platby přes virtuální automat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590E7E15-AC2A-4BD2-8BD3-A9DCC2EA5D4D}"/>
              </a:ext>
            </a:extLst>
          </p:cNvPr>
          <p:cNvSpPr txBox="1"/>
          <p:nvPr/>
        </p:nvSpPr>
        <p:spPr>
          <a:xfrm>
            <a:off x="574825" y="6240791"/>
            <a:ext cx="95808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/>
              <a:t>Výhoda - Platbu může provést za Vás kdokoliv vzdáleně</a:t>
            </a:r>
            <a:r>
              <a:rPr lang="cs-CZ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528287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Zástupný obsah 2">
            <a:extLst>
              <a:ext uri="{FF2B5EF4-FFF2-40B4-BE49-F238E27FC236}">
                <a16:creationId xmlns:a16="http://schemas.microsoft.com/office/drawing/2014/main" id="{5ACD9501-0247-4F11-A658-29DDD7537887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770464" y="0"/>
            <a:ext cx="5526088" cy="6672263"/>
          </a:xfrm>
        </p:spPr>
      </p:pic>
      <p:sp>
        <p:nvSpPr>
          <p:cNvPr id="10" name="Bublinový popisek: se šipkou doleva 9">
            <a:extLst>
              <a:ext uri="{FF2B5EF4-FFF2-40B4-BE49-F238E27FC236}">
                <a16:creationId xmlns:a16="http://schemas.microsoft.com/office/drawing/2014/main" id="{4F8F2086-73D1-43AE-9EBC-A3AD2EBBE943}"/>
              </a:ext>
            </a:extLst>
          </p:cNvPr>
          <p:cNvSpPr/>
          <p:nvPr/>
        </p:nvSpPr>
        <p:spPr>
          <a:xfrm>
            <a:off x="5094286" y="2980267"/>
            <a:ext cx="2695046" cy="457200"/>
          </a:xfrm>
          <a:prstGeom prst="lef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Vyberte zemi</a:t>
            </a:r>
          </a:p>
        </p:txBody>
      </p:sp>
      <p:sp>
        <p:nvSpPr>
          <p:cNvPr id="14" name="Bublinový popisek: se šipkou doleva 13">
            <a:extLst>
              <a:ext uri="{FF2B5EF4-FFF2-40B4-BE49-F238E27FC236}">
                <a16:creationId xmlns:a16="http://schemas.microsoft.com/office/drawing/2014/main" id="{9E194988-18AD-46F3-8A3C-FFBB4082FCF7}"/>
              </a:ext>
            </a:extLst>
          </p:cNvPr>
          <p:cNvSpPr/>
          <p:nvPr/>
        </p:nvSpPr>
        <p:spPr>
          <a:xfrm>
            <a:off x="5094286" y="3724801"/>
            <a:ext cx="2695046" cy="457200"/>
          </a:xfrm>
          <a:prstGeom prst="lef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Vyberte město</a:t>
            </a:r>
          </a:p>
        </p:txBody>
      </p:sp>
      <p:sp>
        <p:nvSpPr>
          <p:cNvPr id="15" name="Bublinový popisek: se šipkou doleva 14">
            <a:extLst>
              <a:ext uri="{FF2B5EF4-FFF2-40B4-BE49-F238E27FC236}">
                <a16:creationId xmlns:a16="http://schemas.microsoft.com/office/drawing/2014/main" id="{DF2A2C2B-A88A-4FC3-A677-08A8A4571E9C}"/>
              </a:ext>
            </a:extLst>
          </p:cNvPr>
          <p:cNvSpPr/>
          <p:nvPr/>
        </p:nvSpPr>
        <p:spPr>
          <a:xfrm>
            <a:off x="5094286" y="1540935"/>
            <a:ext cx="3330046" cy="457200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720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Vyplňte SPZ vozidla</a:t>
            </a:r>
          </a:p>
        </p:txBody>
      </p:sp>
      <p:sp>
        <p:nvSpPr>
          <p:cNvPr id="16" name="Bublinový popisek: se šipkou doleva 15">
            <a:extLst>
              <a:ext uri="{FF2B5EF4-FFF2-40B4-BE49-F238E27FC236}">
                <a16:creationId xmlns:a16="http://schemas.microsoft.com/office/drawing/2014/main" id="{62ECA5C3-9B81-483E-905C-579BB8A2C6E3}"/>
              </a:ext>
            </a:extLst>
          </p:cNvPr>
          <p:cNvSpPr/>
          <p:nvPr/>
        </p:nvSpPr>
        <p:spPr>
          <a:xfrm>
            <a:off x="5094286" y="4419599"/>
            <a:ext cx="3330046" cy="457200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715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Vyberte parkoviště</a:t>
            </a:r>
          </a:p>
        </p:txBody>
      </p:sp>
      <p:sp>
        <p:nvSpPr>
          <p:cNvPr id="17" name="Bublinový popisek: se šipkou doleva 16">
            <a:extLst>
              <a:ext uri="{FF2B5EF4-FFF2-40B4-BE49-F238E27FC236}">
                <a16:creationId xmlns:a16="http://schemas.microsoft.com/office/drawing/2014/main" id="{C5695462-4E9C-4C51-803D-F42C0EED7392}"/>
              </a:ext>
            </a:extLst>
          </p:cNvPr>
          <p:cNvSpPr/>
          <p:nvPr/>
        </p:nvSpPr>
        <p:spPr>
          <a:xfrm>
            <a:off x="5094286" y="5630331"/>
            <a:ext cx="3812647" cy="457200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705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Vyberte délku parkování</a:t>
            </a:r>
          </a:p>
        </p:txBody>
      </p:sp>
    </p:spTree>
    <p:extLst>
      <p:ext uri="{BB962C8B-B14F-4D97-AF65-F5344CB8AC3E}">
        <p14:creationId xmlns:p14="http://schemas.microsoft.com/office/powerpoint/2010/main" val="23880074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2B31593C-DC45-4C2E-BBCD-F3B8C5049C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2157" y="652695"/>
            <a:ext cx="3906091" cy="4554305"/>
          </a:xfrm>
          <a:prstGeom prst="rect">
            <a:avLst/>
          </a:prstGeom>
        </p:spPr>
      </p:pic>
      <p:sp>
        <p:nvSpPr>
          <p:cNvPr id="4" name="Bublinový popisek: se šipkou doleva 3">
            <a:extLst>
              <a:ext uri="{FF2B5EF4-FFF2-40B4-BE49-F238E27FC236}">
                <a16:creationId xmlns:a16="http://schemas.microsoft.com/office/drawing/2014/main" id="{F427E1A9-B04C-4DCE-842C-03A91B8990CE}"/>
              </a:ext>
            </a:extLst>
          </p:cNvPr>
          <p:cNvSpPr/>
          <p:nvPr/>
        </p:nvSpPr>
        <p:spPr>
          <a:xfrm>
            <a:off x="5167313" y="1134530"/>
            <a:ext cx="3812647" cy="457200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705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Vyplňte email</a:t>
            </a:r>
          </a:p>
        </p:txBody>
      </p:sp>
      <p:sp>
        <p:nvSpPr>
          <p:cNvPr id="5" name="Bublinový popisek: se šipkou doleva 4">
            <a:extLst>
              <a:ext uri="{FF2B5EF4-FFF2-40B4-BE49-F238E27FC236}">
                <a16:creationId xmlns:a16="http://schemas.microsoft.com/office/drawing/2014/main" id="{50FADB21-6780-49D6-8034-0ABBB17D91CC}"/>
              </a:ext>
            </a:extLst>
          </p:cNvPr>
          <p:cNvSpPr/>
          <p:nvPr/>
        </p:nvSpPr>
        <p:spPr>
          <a:xfrm>
            <a:off x="5167314" y="4377264"/>
            <a:ext cx="3812647" cy="457200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705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Klikněte na zaplatit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76BE1502-7A22-43F3-81D5-43B60AF66A9F}"/>
              </a:ext>
            </a:extLst>
          </p:cNvPr>
          <p:cNvSpPr txBox="1"/>
          <p:nvPr/>
        </p:nvSpPr>
        <p:spPr>
          <a:xfrm>
            <a:off x="1329267" y="5276450"/>
            <a:ext cx="8051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/>
              <a:t>Dojde k přesměrování do platební brány, kde </a:t>
            </a:r>
          </a:p>
          <a:p>
            <a:pPr algn="ctr"/>
            <a:r>
              <a:rPr lang="cs-CZ" sz="2800" dirty="0"/>
              <a:t>je potřeba zadat údaje z platební karty.</a:t>
            </a:r>
          </a:p>
        </p:txBody>
      </p:sp>
    </p:spTree>
    <p:extLst>
      <p:ext uri="{BB962C8B-B14F-4D97-AF65-F5344CB8AC3E}">
        <p14:creationId xmlns:p14="http://schemas.microsoft.com/office/powerpoint/2010/main" val="33836363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04F0C53-2919-4D47-9DAA-9B7D200E4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946" y="466531"/>
            <a:ext cx="9907587" cy="1800807"/>
          </a:xfrm>
        </p:spPr>
        <p:txBody>
          <a:bodyPr/>
          <a:lstStyle/>
          <a:p>
            <a:pPr algn="ctr"/>
            <a:r>
              <a:rPr lang="cs-CZ" sz="4800" b="1" dirty="0"/>
              <a:t>Druhy</a:t>
            </a:r>
            <a:r>
              <a:rPr lang="cs-CZ" b="1" dirty="0"/>
              <a:t> </a:t>
            </a:r>
            <a:r>
              <a:rPr lang="cs-CZ" sz="4800" b="1" dirty="0"/>
              <a:t>parkování</a:t>
            </a:r>
            <a:endParaRPr lang="cs-CZ" b="1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D72C1A5-07B6-4AD2-A2EE-E84636688E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1811" y="1697568"/>
            <a:ext cx="10356321" cy="3835400"/>
          </a:xfrm>
        </p:spPr>
        <p:txBody>
          <a:bodyPr>
            <a:normAutofit/>
          </a:bodyPr>
          <a:lstStyle/>
          <a:p>
            <a:pPr algn="ctr"/>
            <a:r>
              <a:rPr lang="cs-CZ" sz="3600" dirty="0">
                <a:solidFill>
                  <a:schemeClr val="tx1"/>
                </a:solidFill>
              </a:rPr>
              <a:t>1. Parkovací domy </a:t>
            </a:r>
          </a:p>
          <a:p>
            <a:pPr algn="ctr"/>
            <a:endParaRPr lang="cs-CZ" sz="3600" dirty="0">
              <a:solidFill>
                <a:schemeClr val="tx1"/>
              </a:solidFill>
            </a:endParaRPr>
          </a:p>
          <a:p>
            <a:pPr algn="ctr"/>
            <a:r>
              <a:rPr lang="cs-CZ" sz="3600" dirty="0">
                <a:solidFill>
                  <a:schemeClr val="tx1"/>
                </a:solidFill>
              </a:rPr>
              <a:t>2. Zóny placeného stání</a:t>
            </a:r>
          </a:p>
        </p:txBody>
      </p:sp>
    </p:spTree>
    <p:extLst>
      <p:ext uri="{BB962C8B-B14F-4D97-AF65-F5344CB8AC3E}">
        <p14:creationId xmlns:p14="http://schemas.microsoft.com/office/powerpoint/2010/main" val="12363688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AA2E7CFA-2956-4FF7-AAE4-7A7FC13AAE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8392" y="0"/>
            <a:ext cx="4197490" cy="5918200"/>
          </a:xfrm>
          <a:prstGeom prst="rect">
            <a:avLst/>
          </a:prstGeom>
        </p:spPr>
      </p:pic>
      <p:sp>
        <p:nvSpPr>
          <p:cNvPr id="4" name="Bublinový popisek: se šipkou doleva 3">
            <a:extLst>
              <a:ext uri="{FF2B5EF4-FFF2-40B4-BE49-F238E27FC236}">
                <a16:creationId xmlns:a16="http://schemas.microsoft.com/office/drawing/2014/main" id="{60FC709F-D267-4804-85E0-B6585A66437B}"/>
              </a:ext>
            </a:extLst>
          </p:cNvPr>
          <p:cNvSpPr/>
          <p:nvPr/>
        </p:nvSpPr>
        <p:spPr>
          <a:xfrm>
            <a:off x="4907932" y="1659464"/>
            <a:ext cx="3812647" cy="457200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705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Vyplňte číslo karty</a:t>
            </a:r>
          </a:p>
        </p:txBody>
      </p:sp>
      <p:sp>
        <p:nvSpPr>
          <p:cNvPr id="5" name="Bublinový popisek: se šipkou doleva 4">
            <a:extLst>
              <a:ext uri="{FF2B5EF4-FFF2-40B4-BE49-F238E27FC236}">
                <a16:creationId xmlns:a16="http://schemas.microsoft.com/office/drawing/2014/main" id="{B3FF29C7-5190-43E2-891C-8BDEF1F8B3F3}"/>
              </a:ext>
            </a:extLst>
          </p:cNvPr>
          <p:cNvSpPr/>
          <p:nvPr/>
        </p:nvSpPr>
        <p:spPr>
          <a:xfrm>
            <a:off x="4921696" y="2294463"/>
            <a:ext cx="3888847" cy="609603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705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Vyplňte datum platnosti karty a CVV kód</a:t>
            </a:r>
          </a:p>
        </p:txBody>
      </p:sp>
      <p:sp>
        <p:nvSpPr>
          <p:cNvPr id="6" name="Bublinový popisek: se šipkou doleva 5">
            <a:extLst>
              <a:ext uri="{FF2B5EF4-FFF2-40B4-BE49-F238E27FC236}">
                <a16:creationId xmlns:a16="http://schemas.microsoft.com/office/drawing/2014/main" id="{DBFECC06-437D-42D9-A19E-B767F152FFFD}"/>
              </a:ext>
            </a:extLst>
          </p:cNvPr>
          <p:cNvSpPr/>
          <p:nvPr/>
        </p:nvSpPr>
        <p:spPr>
          <a:xfrm>
            <a:off x="4907931" y="3081865"/>
            <a:ext cx="3812647" cy="457200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705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Klikněte na zaplatit</a:t>
            </a:r>
          </a:p>
        </p:txBody>
      </p:sp>
    </p:spTree>
    <p:extLst>
      <p:ext uri="{BB962C8B-B14F-4D97-AF65-F5344CB8AC3E}">
        <p14:creationId xmlns:p14="http://schemas.microsoft.com/office/powerpoint/2010/main" val="29171939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CC83388-A855-4FF7-B5C6-BCACDA0A21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832" y="203200"/>
            <a:ext cx="8596668" cy="1320800"/>
          </a:xfrm>
        </p:spPr>
        <p:txBody>
          <a:bodyPr/>
          <a:lstStyle/>
          <a:p>
            <a:pPr algn="ctr"/>
            <a:r>
              <a:rPr lang="cs-CZ" b="1" dirty="0"/>
              <a:t>Postup platby přes virtuální automat v Oblasti 3H </a:t>
            </a:r>
          </a:p>
        </p:txBody>
      </p:sp>
      <p:pic>
        <p:nvPicPr>
          <p:cNvPr id="6" name="Zástupný obsah 5">
            <a:extLst>
              <a:ext uri="{FF2B5EF4-FFF2-40B4-BE49-F238E27FC236}">
                <a16:creationId xmlns:a16="http://schemas.microsoft.com/office/drawing/2014/main" id="{1EE7ED64-16F8-4C91-9E67-70765A1660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4467" y="2160588"/>
            <a:ext cx="8249535" cy="4383027"/>
          </a:xfrm>
          <a:prstGeom prst="rect">
            <a:avLst/>
          </a:prstGeom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30F24735-055A-49C4-87FB-17D64DBFB6CC}"/>
              </a:ext>
            </a:extLst>
          </p:cNvPr>
          <p:cNvSpPr txBox="1"/>
          <p:nvPr/>
        </p:nvSpPr>
        <p:spPr>
          <a:xfrm>
            <a:off x="1797050" y="1545035"/>
            <a:ext cx="6100232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cs-CZ" sz="2800" dirty="0">
                <a:solidFill>
                  <a:schemeClr val="tx1"/>
                </a:solidFill>
              </a:rPr>
              <a:t>Na stránkách </a:t>
            </a:r>
            <a:r>
              <a:rPr lang="cs-CZ" sz="2800" b="1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https://vpa.fttech.org/</a:t>
            </a:r>
            <a:endParaRPr lang="cs-CZ" sz="2800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cs-CZ" sz="1800" b="1" dirty="0">
                <a:solidFill>
                  <a:schemeClr val="tx1"/>
                </a:solidFill>
              </a:rPr>
              <a:t>Zvolte si zemi a klikněte na vybrat místo</a:t>
            </a:r>
            <a:endParaRPr lang="cs-CZ" sz="1800" b="1" dirty="0">
              <a:solidFill>
                <a:schemeClr val="bg1"/>
              </a:solidFill>
            </a:endParaRP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6508A79E-7F66-40C5-918D-F05E6DD5BF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5318" y="2809826"/>
            <a:ext cx="414564" cy="1042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2498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obsah 3">
            <a:extLst>
              <a:ext uri="{FF2B5EF4-FFF2-40B4-BE49-F238E27FC236}">
                <a16:creationId xmlns:a16="http://schemas.microsoft.com/office/drawing/2014/main" id="{A926849E-ED49-42A4-81B4-39ECB7EACF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3069" y="0"/>
            <a:ext cx="4254254" cy="6858000"/>
          </a:xfrm>
          <a:prstGeom prst="rect">
            <a:avLst/>
          </a:prstGeom>
        </p:spPr>
      </p:pic>
      <p:sp>
        <p:nvSpPr>
          <p:cNvPr id="5" name="Bublinový popisek: se šipkou doleva 4">
            <a:extLst>
              <a:ext uri="{FF2B5EF4-FFF2-40B4-BE49-F238E27FC236}">
                <a16:creationId xmlns:a16="http://schemas.microsoft.com/office/drawing/2014/main" id="{3EF07F50-0882-4692-B41F-2F299F7A5C59}"/>
              </a:ext>
            </a:extLst>
          </p:cNvPr>
          <p:cNvSpPr/>
          <p:nvPr/>
        </p:nvSpPr>
        <p:spPr>
          <a:xfrm>
            <a:off x="5124165" y="1540935"/>
            <a:ext cx="3330046" cy="457200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720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Vyplňte SPZ vozidla</a:t>
            </a:r>
          </a:p>
        </p:txBody>
      </p:sp>
      <p:sp>
        <p:nvSpPr>
          <p:cNvPr id="6" name="Bublinový popisek: se šipkou doleva 5">
            <a:extLst>
              <a:ext uri="{FF2B5EF4-FFF2-40B4-BE49-F238E27FC236}">
                <a16:creationId xmlns:a16="http://schemas.microsoft.com/office/drawing/2014/main" id="{C951FFAC-B5BC-4B41-A63F-2C38648C9746}"/>
              </a:ext>
            </a:extLst>
          </p:cNvPr>
          <p:cNvSpPr/>
          <p:nvPr/>
        </p:nvSpPr>
        <p:spPr>
          <a:xfrm>
            <a:off x="5124165" y="3200400"/>
            <a:ext cx="2695046" cy="457200"/>
          </a:xfrm>
          <a:prstGeom prst="lef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Vyberte zemi</a:t>
            </a:r>
          </a:p>
        </p:txBody>
      </p:sp>
      <p:sp>
        <p:nvSpPr>
          <p:cNvPr id="7" name="Bublinový popisek: se šipkou doleva 6">
            <a:extLst>
              <a:ext uri="{FF2B5EF4-FFF2-40B4-BE49-F238E27FC236}">
                <a16:creationId xmlns:a16="http://schemas.microsoft.com/office/drawing/2014/main" id="{0561393B-E536-4FC9-8650-8E5D545F4B68}"/>
              </a:ext>
            </a:extLst>
          </p:cNvPr>
          <p:cNvSpPr/>
          <p:nvPr/>
        </p:nvSpPr>
        <p:spPr>
          <a:xfrm>
            <a:off x="5124165" y="4038067"/>
            <a:ext cx="2695046" cy="457200"/>
          </a:xfrm>
          <a:prstGeom prst="lef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Vyberte město</a:t>
            </a:r>
          </a:p>
        </p:txBody>
      </p:sp>
      <p:sp>
        <p:nvSpPr>
          <p:cNvPr id="9" name="Bublinový popisek: se šipkou doleva 8">
            <a:extLst>
              <a:ext uri="{FF2B5EF4-FFF2-40B4-BE49-F238E27FC236}">
                <a16:creationId xmlns:a16="http://schemas.microsoft.com/office/drawing/2014/main" id="{650E8094-67BA-4250-8830-C8C478D19A99}"/>
              </a:ext>
            </a:extLst>
          </p:cNvPr>
          <p:cNvSpPr/>
          <p:nvPr/>
        </p:nvSpPr>
        <p:spPr>
          <a:xfrm>
            <a:off x="5124165" y="4859865"/>
            <a:ext cx="3330046" cy="457200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715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Vyberte parkoviště</a:t>
            </a:r>
          </a:p>
        </p:txBody>
      </p:sp>
      <p:sp>
        <p:nvSpPr>
          <p:cNvPr id="10" name="Bublinový popisek: se šipkou doleva 9">
            <a:extLst>
              <a:ext uri="{FF2B5EF4-FFF2-40B4-BE49-F238E27FC236}">
                <a16:creationId xmlns:a16="http://schemas.microsoft.com/office/drawing/2014/main" id="{AE5B6F54-F9F8-48F6-BE50-10B71CEAA600}"/>
              </a:ext>
            </a:extLst>
          </p:cNvPr>
          <p:cNvSpPr/>
          <p:nvPr/>
        </p:nvSpPr>
        <p:spPr>
          <a:xfrm>
            <a:off x="5124165" y="5985930"/>
            <a:ext cx="3812647" cy="457200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745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Vyberte délku parkování</a:t>
            </a:r>
          </a:p>
        </p:txBody>
      </p:sp>
    </p:spTree>
    <p:extLst>
      <p:ext uri="{BB962C8B-B14F-4D97-AF65-F5344CB8AC3E}">
        <p14:creationId xmlns:p14="http://schemas.microsoft.com/office/powerpoint/2010/main" val="24736201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982FBE86-3A4C-450A-8F39-C8AE6BF404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7178" y="662745"/>
            <a:ext cx="3873268" cy="4840589"/>
          </a:xfrm>
          <a:prstGeom prst="rect">
            <a:avLst/>
          </a:prstGeom>
        </p:spPr>
      </p:pic>
      <p:sp>
        <p:nvSpPr>
          <p:cNvPr id="5" name="Bublinový popisek: se šipkou doleva 4">
            <a:extLst>
              <a:ext uri="{FF2B5EF4-FFF2-40B4-BE49-F238E27FC236}">
                <a16:creationId xmlns:a16="http://schemas.microsoft.com/office/drawing/2014/main" id="{835854A0-6B7E-4F21-BA68-35CD84683A14}"/>
              </a:ext>
            </a:extLst>
          </p:cNvPr>
          <p:cNvSpPr/>
          <p:nvPr/>
        </p:nvSpPr>
        <p:spPr>
          <a:xfrm>
            <a:off x="5025232" y="1134529"/>
            <a:ext cx="3812647" cy="457200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705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Vyplňte email</a:t>
            </a:r>
          </a:p>
        </p:txBody>
      </p:sp>
      <p:sp>
        <p:nvSpPr>
          <p:cNvPr id="6" name="Bublinový popisek: se šipkou doleva 5">
            <a:extLst>
              <a:ext uri="{FF2B5EF4-FFF2-40B4-BE49-F238E27FC236}">
                <a16:creationId xmlns:a16="http://schemas.microsoft.com/office/drawing/2014/main" id="{9647F681-4DFC-4799-B0D4-A131A291E0A6}"/>
              </a:ext>
            </a:extLst>
          </p:cNvPr>
          <p:cNvSpPr/>
          <p:nvPr/>
        </p:nvSpPr>
        <p:spPr>
          <a:xfrm>
            <a:off x="5025232" y="4470405"/>
            <a:ext cx="3812647" cy="457200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705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Klikněte na zaplatit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8E86772D-5D61-4897-9CB7-BBF65B1FDC1C}"/>
              </a:ext>
            </a:extLst>
          </p:cNvPr>
          <p:cNvSpPr txBox="1"/>
          <p:nvPr/>
        </p:nvSpPr>
        <p:spPr>
          <a:xfrm>
            <a:off x="1387177" y="5487369"/>
            <a:ext cx="886595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2800" dirty="0"/>
              <a:t>Následně dojde k přesměrování do platební brány, kde je potřeba zadat údaje z platební karty. </a:t>
            </a:r>
          </a:p>
        </p:txBody>
      </p:sp>
    </p:spTree>
    <p:extLst>
      <p:ext uri="{BB962C8B-B14F-4D97-AF65-F5344CB8AC3E}">
        <p14:creationId xmlns:p14="http://schemas.microsoft.com/office/powerpoint/2010/main" val="9984862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B436600D-FC60-4818-8779-D1B71828E1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8519" y="1168249"/>
            <a:ext cx="5581103" cy="4445000"/>
          </a:xfrm>
          <a:prstGeom prst="rect">
            <a:avLst/>
          </a:prstGeom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8017D117-4CD1-43EF-AB78-440460F0EB88}"/>
              </a:ext>
            </a:extLst>
          </p:cNvPr>
          <p:cNvSpPr txBox="1"/>
          <p:nvPr/>
        </p:nvSpPr>
        <p:spPr>
          <a:xfrm>
            <a:off x="753533" y="380999"/>
            <a:ext cx="926253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2400" dirty="0"/>
              <a:t>V případě zvolení </a:t>
            </a:r>
            <a:r>
              <a:rPr lang="cs-CZ" sz="2400" b="1" dirty="0">
                <a:solidFill>
                  <a:schemeClr val="accent1"/>
                </a:solidFill>
              </a:rPr>
              <a:t>max. jen 2hodin </a:t>
            </a:r>
            <a:r>
              <a:rPr lang="cs-CZ" sz="2400" dirty="0"/>
              <a:t>parkování není potřeba platit. Parkování je automaticky </a:t>
            </a:r>
            <a:r>
              <a:rPr lang="cs-CZ" sz="2400" b="1" dirty="0">
                <a:solidFill>
                  <a:schemeClr val="accent1"/>
                </a:solidFill>
              </a:rPr>
              <a:t>zdarma</a:t>
            </a:r>
            <a:r>
              <a:rPr lang="cs-CZ" sz="2400" dirty="0"/>
              <a:t>.</a:t>
            </a:r>
          </a:p>
        </p:txBody>
      </p:sp>
      <p:sp>
        <p:nvSpPr>
          <p:cNvPr id="6" name="Bublinový popisek: se šipkou nahoru 5">
            <a:extLst>
              <a:ext uri="{FF2B5EF4-FFF2-40B4-BE49-F238E27FC236}">
                <a16:creationId xmlns:a16="http://schemas.microsoft.com/office/drawing/2014/main" id="{2B81F019-A05C-4B8D-A1D4-3366C9D3192F}"/>
              </a:ext>
            </a:extLst>
          </p:cNvPr>
          <p:cNvSpPr/>
          <p:nvPr/>
        </p:nvSpPr>
        <p:spPr>
          <a:xfrm>
            <a:off x="2315273" y="5407975"/>
            <a:ext cx="2463800" cy="1135796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Parkování lze podle potřeby prodloužit</a:t>
            </a:r>
          </a:p>
        </p:txBody>
      </p:sp>
    </p:spTree>
    <p:extLst>
      <p:ext uri="{BB962C8B-B14F-4D97-AF65-F5344CB8AC3E}">
        <p14:creationId xmlns:p14="http://schemas.microsoft.com/office/powerpoint/2010/main" val="22291988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F398254-064F-4F60-936E-48301743A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19667"/>
          </a:xfrm>
        </p:spPr>
        <p:txBody>
          <a:bodyPr/>
          <a:lstStyle/>
          <a:p>
            <a:pPr algn="ctr"/>
            <a:r>
              <a:rPr lang="cs-CZ" b="1" dirty="0"/>
              <a:t>Email o uhrazení parkování</a:t>
            </a:r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D98E6948-4A7A-4D66-9162-34B73F3CDD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65401" y="1235147"/>
            <a:ext cx="4504266" cy="5184015"/>
          </a:xfrm>
        </p:spPr>
      </p:pic>
      <p:sp>
        <p:nvSpPr>
          <p:cNvPr id="6" name="Bublinový popisek: se šipkou doleva 5">
            <a:extLst>
              <a:ext uri="{FF2B5EF4-FFF2-40B4-BE49-F238E27FC236}">
                <a16:creationId xmlns:a16="http://schemas.microsoft.com/office/drawing/2014/main" id="{A4DF762F-54BB-4166-9FF7-3617BFCF4E60}"/>
              </a:ext>
            </a:extLst>
          </p:cNvPr>
          <p:cNvSpPr/>
          <p:nvPr/>
        </p:nvSpPr>
        <p:spPr>
          <a:xfrm>
            <a:off x="5346964" y="4927605"/>
            <a:ext cx="4279635" cy="457200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799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dirty="0"/>
              <a:t>Umožňuje prodloužit parkování</a:t>
            </a:r>
          </a:p>
        </p:txBody>
      </p:sp>
      <p:sp>
        <p:nvSpPr>
          <p:cNvPr id="7" name="Bublinový popisek: se šipkou doleva 6">
            <a:extLst>
              <a:ext uri="{FF2B5EF4-FFF2-40B4-BE49-F238E27FC236}">
                <a16:creationId xmlns:a16="http://schemas.microsoft.com/office/drawing/2014/main" id="{C98AF86E-96BD-402C-B03F-545890298D0C}"/>
              </a:ext>
            </a:extLst>
          </p:cNvPr>
          <p:cNvSpPr/>
          <p:nvPr/>
        </p:nvSpPr>
        <p:spPr>
          <a:xfrm>
            <a:off x="5346964" y="5528732"/>
            <a:ext cx="5050102" cy="457200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344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dirty="0"/>
              <a:t>Kliknutím lze stáhnout parkovací lístek </a:t>
            </a:r>
          </a:p>
        </p:txBody>
      </p:sp>
    </p:spTree>
    <p:extLst>
      <p:ext uri="{BB962C8B-B14F-4D97-AF65-F5344CB8AC3E}">
        <p14:creationId xmlns:p14="http://schemas.microsoft.com/office/powerpoint/2010/main" val="6593173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F67910-88AD-4855-8173-0F866470B5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4933" y="2252133"/>
            <a:ext cx="9652000" cy="1998133"/>
          </a:xfrm>
        </p:spPr>
        <p:txBody>
          <a:bodyPr/>
          <a:lstStyle/>
          <a:p>
            <a:pPr algn="ctr"/>
            <a:r>
              <a:rPr lang="cs-CZ" dirty="0"/>
              <a:t>Děkujeme Vám za pozornost.</a:t>
            </a:r>
            <a:br>
              <a:rPr lang="cs-CZ" dirty="0"/>
            </a:br>
            <a:br>
              <a:rPr lang="cs-CZ" dirty="0"/>
            </a:br>
            <a:r>
              <a:rPr lang="cs-CZ" dirty="0"/>
              <a:t>Pěkný zbytek dne.</a:t>
            </a:r>
          </a:p>
        </p:txBody>
      </p:sp>
    </p:spTree>
    <p:extLst>
      <p:ext uri="{BB962C8B-B14F-4D97-AF65-F5344CB8AC3E}">
        <p14:creationId xmlns:p14="http://schemas.microsoft.com/office/powerpoint/2010/main" val="3325440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53321F-9366-4CF7-BD39-0F8B368AA0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9349" y="361906"/>
            <a:ext cx="10386649" cy="912217"/>
          </a:xfrm>
        </p:spPr>
        <p:txBody>
          <a:bodyPr>
            <a:normAutofit/>
          </a:bodyPr>
          <a:lstStyle/>
          <a:p>
            <a:pPr algn="ctr"/>
            <a:r>
              <a:rPr lang="cs-CZ" sz="4800" b="1" dirty="0"/>
              <a:t>1. Parkovací domy</a:t>
            </a:r>
          </a:p>
        </p:txBody>
      </p:sp>
      <p:sp>
        <p:nvSpPr>
          <p:cNvPr id="7" name="Zástupný text 6">
            <a:extLst>
              <a:ext uri="{FF2B5EF4-FFF2-40B4-BE49-F238E27FC236}">
                <a16:creationId xmlns:a16="http://schemas.microsoft.com/office/drawing/2014/main" id="{66D59A92-4C2B-435C-8046-A49EE9889E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3764" y="1520297"/>
            <a:ext cx="4742249" cy="503743"/>
          </a:xfrm>
        </p:spPr>
        <p:txBody>
          <a:bodyPr/>
          <a:lstStyle/>
          <a:p>
            <a:pPr algn="ctr"/>
            <a:r>
              <a:rPr lang="cs-CZ" sz="3600" dirty="0">
                <a:solidFill>
                  <a:schemeClr val="tx1"/>
                </a:solidFill>
              </a:rPr>
              <a:t>Nám. Osvoboditelů</a:t>
            </a:r>
          </a:p>
        </p:txBody>
      </p:sp>
      <p:pic>
        <p:nvPicPr>
          <p:cNvPr id="6" name="Zástupný obsah 5">
            <a:extLst>
              <a:ext uri="{FF2B5EF4-FFF2-40B4-BE49-F238E27FC236}">
                <a16:creationId xmlns:a16="http://schemas.microsoft.com/office/drawing/2014/main" id="{51562EF3-F787-436B-B226-C95568886FF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96000" y="2315436"/>
            <a:ext cx="4729998" cy="3229083"/>
          </a:xfrm>
        </p:spPr>
      </p:pic>
      <p:sp>
        <p:nvSpPr>
          <p:cNvPr id="8" name="Zástupný text 7">
            <a:extLst>
              <a:ext uri="{FF2B5EF4-FFF2-40B4-BE49-F238E27FC236}">
                <a16:creationId xmlns:a16="http://schemas.microsoft.com/office/drawing/2014/main" id="{5008DABC-D877-48B9-8F69-9A7509BBB6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83749" y="1565519"/>
            <a:ext cx="4742249" cy="503743"/>
          </a:xfrm>
        </p:spPr>
        <p:txBody>
          <a:bodyPr/>
          <a:lstStyle/>
          <a:p>
            <a:pPr algn="ctr"/>
            <a:r>
              <a:rPr lang="cs-CZ" sz="3600" dirty="0">
                <a:solidFill>
                  <a:schemeClr val="tx1"/>
                </a:solidFill>
              </a:rPr>
              <a:t>ulice Skladištní</a:t>
            </a: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1CC740B8-6997-4FD6-9168-9BB1F54809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763" y="2315436"/>
            <a:ext cx="4729999" cy="3207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956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B55732E-6E20-4E19-8423-AC5C8E660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9321800" cy="1016000"/>
          </a:xfrm>
        </p:spPr>
        <p:txBody>
          <a:bodyPr>
            <a:normAutofit/>
          </a:bodyPr>
          <a:lstStyle/>
          <a:p>
            <a:pPr algn="ctr"/>
            <a:r>
              <a:rPr lang="cs-CZ" sz="4800" b="1" dirty="0"/>
              <a:t>2. Zóny placeného stání</a:t>
            </a:r>
          </a:p>
        </p:txBody>
      </p:sp>
      <p:graphicFrame>
        <p:nvGraphicFramePr>
          <p:cNvPr id="22" name="Zástupný obsah 21">
            <a:extLst>
              <a:ext uri="{FF2B5EF4-FFF2-40B4-BE49-F238E27FC236}">
                <a16:creationId xmlns:a16="http://schemas.microsoft.com/office/drawing/2014/main" id="{137B074B-0BAA-4D84-9FA5-8B2300FE14EF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193064537"/>
              </p:ext>
            </p:extLst>
          </p:nvPr>
        </p:nvGraphicFramePr>
        <p:xfrm>
          <a:off x="677333" y="1735667"/>
          <a:ext cx="10354732" cy="38692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Obrázek 3">
            <a:extLst>
              <a:ext uri="{FF2B5EF4-FFF2-40B4-BE49-F238E27FC236}">
                <a16:creationId xmlns:a16="http://schemas.microsoft.com/office/drawing/2014/main" id="{C414AAB0-30CA-45AD-8CB2-A9F8118E6FE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80599" y="1625600"/>
            <a:ext cx="1766175" cy="4605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5892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697FC7C-1952-4F00-B511-814180F45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333" y="175883"/>
            <a:ext cx="9000066" cy="1079105"/>
          </a:xfrm>
        </p:spPr>
        <p:txBody>
          <a:bodyPr>
            <a:normAutofit fontScale="90000"/>
          </a:bodyPr>
          <a:lstStyle/>
          <a:p>
            <a:pPr algn="ctr"/>
            <a:r>
              <a:rPr lang="cs-CZ" sz="5300" b="1" dirty="0"/>
              <a:t>Oblast 1 – </a:t>
            </a:r>
            <a:r>
              <a:rPr lang="cs-CZ" sz="4000" b="1" dirty="0"/>
              <a:t>historické centrum města</a:t>
            </a:r>
            <a:br>
              <a:rPr lang="cs-CZ" sz="5300" b="1" dirty="0"/>
            </a:br>
            <a:br>
              <a:rPr lang="cs-CZ" sz="4800" b="1" dirty="0"/>
            </a:br>
            <a:endParaRPr lang="cs-CZ" sz="4800" b="1" dirty="0">
              <a:solidFill>
                <a:schemeClr val="tx1"/>
              </a:solidFill>
            </a:endParaRPr>
          </a:p>
        </p:txBody>
      </p:sp>
      <p:pic>
        <p:nvPicPr>
          <p:cNvPr id="11" name="Zástupný obsah 10">
            <a:extLst>
              <a:ext uri="{FF2B5EF4-FFF2-40B4-BE49-F238E27FC236}">
                <a16:creationId xmlns:a16="http://schemas.microsoft.com/office/drawing/2014/main" id="{EAE7CB07-3628-41EB-8ACC-91E84E13847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17167" y="1864369"/>
            <a:ext cx="4803333" cy="4003986"/>
          </a:xfrm>
          <a:prstGeom prst="rect">
            <a:avLst/>
          </a:prstGeom>
        </p:spPr>
      </p:pic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D8F7827-E53F-4CDA-84A2-C7615883EB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75379" y="1028196"/>
            <a:ext cx="5106982" cy="531482"/>
          </a:xfrm>
        </p:spPr>
        <p:txBody>
          <a:bodyPr/>
          <a:lstStyle/>
          <a:p>
            <a:r>
              <a:rPr lang="cs-CZ" sz="2000" b="1" dirty="0">
                <a:solidFill>
                  <a:schemeClr val="accent1"/>
                </a:solidFill>
              </a:rPr>
              <a:t>Parkovací automaty </a:t>
            </a:r>
            <a:r>
              <a:rPr lang="cs-CZ" sz="2000" dirty="0">
                <a:solidFill>
                  <a:schemeClr val="tx1"/>
                </a:solidFill>
              </a:rPr>
              <a:t>jsou na ulicích: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ECED2812-52A8-4F35-8C07-81D3C60BAB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75379" y="1644625"/>
            <a:ext cx="4504268" cy="4294178"/>
          </a:xfrm>
        </p:spPr>
        <p:txBody>
          <a:bodyPr>
            <a:normAutofit/>
          </a:bodyPr>
          <a:lstStyle/>
          <a:p>
            <a:r>
              <a:rPr lang="cs-CZ" dirty="0" err="1">
                <a:solidFill>
                  <a:schemeClr val="tx1"/>
                </a:solidFill>
              </a:rPr>
              <a:t>Masařská</a:t>
            </a:r>
            <a:endParaRPr lang="cs-CZ" dirty="0">
              <a:solidFill>
                <a:schemeClr val="tx1"/>
              </a:solidFill>
            </a:endParaRPr>
          </a:p>
          <a:p>
            <a:r>
              <a:rPr lang="cs-CZ" dirty="0">
                <a:solidFill>
                  <a:schemeClr val="tx1"/>
                </a:solidFill>
              </a:rPr>
              <a:t>Masarykova třída</a:t>
            </a:r>
          </a:p>
          <a:p>
            <a:r>
              <a:rPr lang="cs-CZ" dirty="0">
                <a:solidFill>
                  <a:schemeClr val="tx1"/>
                </a:solidFill>
              </a:rPr>
              <a:t>Beethovenova</a:t>
            </a:r>
          </a:p>
          <a:p>
            <a:r>
              <a:rPr lang="cs-CZ" dirty="0">
                <a:solidFill>
                  <a:schemeClr val="tx1"/>
                </a:solidFill>
              </a:rPr>
              <a:t>Popská</a:t>
            </a:r>
          </a:p>
          <a:p>
            <a:r>
              <a:rPr lang="cs-CZ" dirty="0">
                <a:solidFill>
                  <a:schemeClr val="tx1"/>
                </a:solidFill>
              </a:rPr>
              <a:t>Rybí trh</a:t>
            </a:r>
          </a:p>
          <a:p>
            <a:r>
              <a:rPr lang="cs-CZ" dirty="0">
                <a:solidFill>
                  <a:schemeClr val="tx1"/>
                </a:solidFill>
              </a:rPr>
              <a:t>Čapkova (u divadla)</a:t>
            </a:r>
          </a:p>
          <a:p>
            <a:r>
              <a:rPr lang="cs-CZ" dirty="0">
                <a:solidFill>
                  <a:schemeClr val="tx1"/>
                </a:solidFill>
              </a:rPr>
              <a:t>Kolářská</a:t>
            </a:r>
          </a:p>
          <a:p>
            <a:r>
              <a:rPr lang="cs-CZ" dirty="0">
                <a:solidFill>
                  <a:schemeClr val="tx1"/>
                </a:solidFill>
              </a:rPr>
              <a:t>Na Valech</a:t>
            </a:r>
          </a:p>
          <a:p>
            <a:r>
              <a:rPr lang="cs-CZ" dirty="0">
                <a:solidFill>
                  <a:schemeClr val="tx1"/>
                </a:solidFill>
              </a:rPr>
              <a:t>Solná</a:t>
            </a:r>
          </a:p>
          <a:p>
            <a:r>
              <a:rPr lang="cs-CZ" dirty="0">
                <a:solidFill>
                  <a:schemeClr val="tx1"/>
                </a:solidFill>
              </a:rPr>
              <a:t>Sady Svobody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8BB8BE33-E54F-42BC-8241-3BE6E50E7670}"/>
              </a:ext>
            </a:extLst>
          </p:cNvPr>
          <p:cNvSpPr txBox="1"/>
          <p:nvPr/>
        </p:nvSpPr>
        <p:spPr>
          <a:xfrm>
            <a:off x="10176933" y="5554133"/>
            <a:ext cx="16425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Mapa</a:t>
            </a:r>
            <a:endParaRPr lang="cs-CZ" sz="4800" dirty="0"/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355312B4-5B1C-4E5F-805D-4CA9675B3052}"/>
              </a:ext>
            </a:extLst>
          </p:cNvPr>
          <p:cNvSpPr txBox="1"/>
          <p:nvPr/>
        </p:nvSpPr>
        <p:spPr>
          <a:xfrm>
            <a:off x="804333" y="6197600"/>
            <a:ext cx="9304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Cena: 20Kč/hod (10Kč/30 min)                 Provozní doba: 8 – 18 hod (So 8 – 14 hod)</a:t>
            </a:r>
          </a:p>
        </p:txBody>
      </p:sp>
      <p:sp>
        <p:nvSpPr>
          <p:cNvPr id="12" name="Zástupný text 9">
            <a:extLst>
              <a:ext uri="{FF2B5EF4-FFF2-40B4-BE49-F238E27FC236}">
                <a16:creationId xmlns:a16="http://schemas.microsoft.com/office/drawing/2014/main" id="{008051CB-5840-4264-98BF-89C2520790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4333" y="1188417"/>
            <a:ext cx="4816167" cy="576262"/>
          </a:xfrm>
        </p:spPr>
        <p:txBody>
          <a:bodyPr/>
          <a:lstStyle/>
          <a:p>
            <a:r>
              <a:rPr lang="cs-CZ" sz="2000" b="1" dirty="0">
                <a:solidFill>
                  <a:schemeClr val="accent1"/>
                </a:solidFill>
              </a:rPr>
              <a:t>Ohraničena ulicemi </a:t>
            </a:r>
            <a:r>
              <a:rPr lang="cs-CZ" sz="1800" dirty="0" err="1">
                <a:solidFill>
                  <a:schemeClr val="tx1"/>
                </a:solidFill>
              </a:rPr>
              <a:t>Olbrichova-Nákladní-Nádražní</a:t>
            </a:r>
            <a:r>
              <a:rPr lang="cs-CZ" sz="1800" dirty="0">
                <a:solidFill>
                  <a:schemeClr val="tx1"/>
                </a:solidFill>
              </a:rPr>
              <a:t> okruh-Kasárenská</a:t>
            </a:r>
          </a:p>
        </p:txBody>
      </p:sp>
    </p:spTree>
    <p:extLst>
      <p:ext uri="{BB962C8B-B14F-4D97-AF65-F5344CB8AC3E}">
        <p14:creationId xmlns:p14="http://schemas.microsoft.com/office/powerpoint/2010/main" val="300865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2B0FB0-0143-4E3F-97B9-6D0E29761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745" y="152404"/>
            <a:ext cx="9321800" cy="952499"/>
          </a:xfrm>
        </p:spPr>
        <p:txBody>
          <a:bodyPr/>
          <a:lstStyle/>
          <a:p>
            <a:pPr algn="ctr"/>
            <a:r>
              <a:rPr lang="cs-CZ" sz="4800" b="1" dirty="0"/>
              <a:t>Oblast 2 - </a:t>
            </a:r>
            <a:r>
              <a:rPr lang="cs-CZ" b="1" dirty="0"/>
              <a:t>Předměstí</a:t>
            </a:r>
            <a:endParaRPr lang="cs-CZ" sz="4800" b="1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7429D1A0-2F59-487B-946B-2DCD919905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3939" y="1114739"/>
            <a:ext cx="4816393" cy="646330"/>
          </a:xfrm>
        </p:spPr>
        <p:txBody>
          <a:bodyPr/>
          <a:lstStyle/>
          <a:p>
            <a:r>
              <a:rPr lang="cs-CZ" sz="2000" b="1" dirty="0">
                <a:solidFill>
                  <a:schemeClr val="accent1"/>
                </a:solidFill>
              </a:rPr>
              <a:t>Ohraničena ulicemi</a:t>
            </a:r>
            <a:r>
              <a:rPr lang="cs-CZ" sz="2000" dirty="0">
                <a:solidFill>
                  <a:schemeClr val="accent1"/>
                </a:solidFill>
              </a:rPr>
              <a:t> </a:t>
            </a:r>
            <a:r>
              <a:rPr lang="cs-CZ" sz="2000" dirty="0" err="1">
                <a:solidFill>
                  <a:schemeClr val="tx1"/>
                </a:solidFill>
              </a:rPr>
              <a:t>Bochenkova</a:t>
            </a:r>
            <a:r>
              <a:rPr lang="cs-CZ" sz="2000" dirty="0">
                <a:solidFill>
                  <a:schemeClr val="tx1"/>
                </a:solidFill>
              </a:rPr>
              <a:t>-Březinova-</a:t>
            </a:r>
            <a:r>
              <a:rPr lang="cs-CZ" sz="2000" dirty="0" err="1">
                <a:solidFill>
                  <a:schemeClr val="tx1"/>
                </a:solidFill>
              </a:rPr>
              <a:t>Roosveltova</a:t>
            </a:r>
            <a:r>
              <a:rPr lang="cs-CZ" sz="2000" dirty="0">
                <a:solidFill>
                  <a:schemeClr val="tx1"/>
                </a:solidFill>
              </a:rPr>
              <a:t>-</a:t>
            </a:r>
            <a:r>
              <a:rPr lang="cs-CZ" sz="2000" dirty="0" err="1">
                <a:solidFill>
                  <a:schemeClr val="tx1"/>
                </a:solidFill>
              </a:rPr>
              <a:t>Olbrichova</a:t>
            </a:r>
            <a:r>
              <a:rPr lang="cs-CZ" sz="2000" dirty="0">
                <a:solidFill>
                  <a:schemeClr val="tx1"/>
                </a:solidFill>
              </a:rPr>
              <a:t>	</a:t>
            </a:r>
          </a:p>
        </p:txBody>
      </p:sp>
      <p:pic>
        <p:nvPicPr>
          <p:cNvPr id="7" name="Zástupný obsah 6">
            <a:extLst>
              <a:ext uri="{FF2B5EF4-FFF2-40B4-BE49-F238E27FC236}">
                <a16:creationId xmlns:a16="http://schemas.microsoft.com/office/drawing/2014/main" id="{62083990-D596-4C2C-B5B2-87F1B4EE7F1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13940" y="1751202"/>
            <a:ext cx="4547659" cy="4196835"/>
          </a:xfrm>
          <a:prstGeom prst="rect">
            <a:avLst/>
          </a:prstGeom>
        </p:spPr>
      </p:pic>
      <p:sp>
        <p:nvSpPr>
          <p:cNvPr id="5" name="Zástupný text 4">
            <a:extLst>
              <a:ext uri="{FF2B5EF4-FFF2-40B4-BE49-F238E27FC236}">
                <a16:creationId xmlns:a16="http://schemas.microsoft.com/office/drawing/2014/main" id="{0C61BDCE-49A7-4C42-BBF2-8E88BFF3AB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6000" y="1104903"/>
            <a:ext cx="5224018" cy="507998"/>
          </a:xfrm>
        </p:spPr>
        <p:txBody>
          <a:bodyPr/>
          <a:lstStyle/>
          <a:p>
            <a:r>
              <a:rPr lang="cs-CZ" sz="2000" b="1" dirty="0">
                <a:solidFill>
                  <a:schemeClr val="accent1"/>
                </a:solidFill>
              </a:rPr>
              <a:t>Parkovací automaty </a:t>
            </a:r>
            <a:r>
              <a:rPr lang="cs-CZ" sz="2000" dirty="0">
                <a:solidFill>
                  <a:schemeClr val="tx1"/>
                </a:solidFill>
              </a:rPr>
              <a:t>jsou na ulicích: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6677FD32-B6FE-472C-9C1A-386C5F713B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96000" y="1709473"/>
            <a:ext cx="5158399" cy="4280295"/>
          </a:xfrm>
        </p:spPr>
        <p:txBody>
          <a:bodyPr>
            <a:normAutofit fontScale="85000" lnSpcReduction="20000"/>
          </a:bodyPr>
          <a:lstStyle/>
          <a:p>
            <a:r>
              <a:rPr lang="cs-CZ" sz="2100" dirty="0">
                <a:solidFill>
                  <a:schemeClr val="tx1"/>
                </a:solidFill>
              </a:rPr>
              <a:t>Nám. </a:t>
            </a:r>
            <a:r>
              <a:rPr lang="cs-CZ" sz="2100" dirty="0" err="1">
                <a:solidFill>
                  <a:schemeClr val="tx1"/>
                </a:solidFill>
              </a:rPr>
              <a:t>Republliky</a:t>
            </a:r>
            <a:endParaRPr lang="cs-CZ" sz="2100" dirty="0">
              <a:solidFill>
                <a:schemeClr val="tx1"/>
              </a:solidFill>
            </a:endParaRPr>
          </a:p>
          <a:p>
            <a:r>
              <a:rPr lang="cs-CZ" sz="2100" dirty="0">
                <a:solidFill>
                  <a:schemeClr val="tx1"/>
                </a:solidFill>
              </a:rPr>
              <a:t>Hany Kvapilové</a:t>
            </a:r>
          </a:p>
          <a:p>
            <a:r>
              <a:rPr lang="cs-CZ" sz="2100" dirty="0">
                <a:solidFill>
                  <a:schemeClr val="tx1"/>
                </a:solidFill>
              </a:rPr>
              <a:t>Provaznická</a:t>
            </a:r>
          </a:p>
          <a:p>
            <a:r>
              <a:rPr lang="cs-CZ" sz="2100" dirty="0">
                <a:solidFill>
                  <a:schemeClr val="tx1"/>
                </a:solidFill>
              </a:rPr>
              <a:t>Na Rybníčku, Čapkova (u Slezské univerzity)</a:t>
            </a:r>
          </a:p>
          <a:p>
            <a:r>
              <a:rPr lang="cs-CZ" sz="2100" dirty="0">
                <a:solidFill>
                  <a:schemeClr val="tx1"/>
                </a:solidFill>
              </a:rPr>
              <a:t>Lidická (u </a:t>
            </a:r>
            <a:r>
              <a:rPr lang="cs-CZ" sz="2100" dirty="0" err="1">
                <a:solidFill>
                  <a:schemeClr val="tx1"/>
                </a:solidFill>
              </a:rPr>
              <a:t>Healthparku</a:t>
            </a:r>
            <a:r>
              <a:rPr lang="cs-CZ" sz="2100" dirty="0">
                <a:solidFill>
                  <a:schemeClr val="tx1"/>
                </a:solidFill>
              </a:rPr>
              <a:t>)</a:t>
            </a:r>
          </a:p>
          <a:p>
            <a:r>
              <a:rPr lang="cs-CZ" sz="2100" dirty="0">
                <a:solidFill>
                  <a:schemeClr val="tx1"/>
                </a:solidFill>
              </a:rPr>
              <a:t>Mírova (u  základní školy)</a:t>
            </a:r>
          </a:p>
          <a:p>
            <a:r>
              <a:rPr lang="cs-CZ" sz="2100" dirty="0">
                <a:solidFill>
                  <a:schemeClr val="tx1"/>
                </a:solidFill>
              </a:rPr>
              <a:t>Na Rybníčku, Riegrova (u parku </a:t>
            </a:r>
            <a:r>
              <a:rPr lang="cs-CZ" sz="2100" dirty="0" err="1">
                <a:solidFill>
                  <a:schemeClr val="tx1"/>
                </a:solidFill>
              </a:rPr>
              <a:t>Joy</a:t>
            </a:r>
            <a:r>
              <a:rPr lang="cs-CZ" sz="2100" dirty="0">
                <a:solidFill>
                  <a:schemeClr val="tx1"/>
                </a:solidFill>
              </a:rPr>
              <a:t> </a:t>
            </a:r>
            <a:r>
              <a:rPr lang="cs-CZ" sz="2100" dirty="0" err="1">
                <a:solidFill>
                  <a:schemeClr val="tx1"/>
                </a:solidFill>
              </a:rPr>
              <a:t>Adamsonové</a:t>
            </a:r>
            <a:r>
              <a:rPr lang="cs-CZ" sz="2100" dirty="0">
                <a:solidFill>
                  <a:schemeClr val="tx1"/>
                </a:solidFill>
              </a:rPr>
              <a:t> a u KD Na Rybníčku)</a:t>
            </a:r>
          </a:p>
          <a:p>
            <a:r>
              <a:rPr lang="cs-CZ" sz="2100" dirty="0">
                <a:solidFill>
                  <a:schemeClr val="tx1"/>
                </a:solidFill>
              </a:rPr>
              <a:t>Hauerova (u Slezské univerzity)</a:t>
            </a:r>
          </a:p>
          <a:p>
            <a:r>
              <a:rPr lang="cs-CZ" sz="2100" dirty="0" err="1">
                <a:solidFill>
                  <a:schemeClr val="tx1"/>
                </a:solidFill>
              </a:rPr>
              <a:t>Roosveltova</a:t>
            </a:r>
            <a:r>
              <a:rPr lang="cs-CZ" sz="2100" dirty="0">
                <a:solidFill>
                  <a:schemeClr val="tx1"/>
                </a:solidFill>
              </a:rPr>
              <a:t> (u kláštera </a:t>
            </a:r>
            <a:r>
              <a:rPr lang="cs-CZ" sz="2100" dirty="0" err="1">
                <a:solidFill>
                  <a:schemeClr val="tx1"/>
                </a:solidFill>
              </a:rPr>
              <a:t>Marianum</a:t>
            </a:r>
            <a:r>
              <a:rPr lang="cs-CZ" sz="2100" dirty="0">
                <a:solidFill>
                  <a:schemeClr val="tx1"/>
                </a:solidFill>
              </a:rPr>
              <a:t>)</a:t>
            </a:r>
          </a:p>
          <a:p>
            <a:r>
              <a:rPr lang="cs-CZ" sz="2100" dirty="0">
                <a:solidFill>
                  <a:schemeClr val="tx1"/>
                </a:solidFill>
              </a:rPr>
              <a:t>Husova (u Západního nádraží)</a:t>
            </a:r>
          </a:p>
          <a:p>
            <a:r>
              <a:rPr lang="cs-CZ" sz="2100" dirty="0">
                <a:solidFill>
                  <a:schemeClr val="tx1"/>
                </a:solidFill>
              </a:rPr>
              <a:t>Havlíčkova (u Polikliniky)</a:t>
            </a:r>
          </a:p>
          <a:p>
            <a:endParaRPr lang="cs-CZ" dirty="0"/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8757FAE6-1314-457B-A20B-5C57E875C9F7}"/>
              </a:ext>
            </a:extLst>
          </p:cNvPr>
          <p:cNvSpPr txBox="1"/>
          <p:nvPr/>
        </p:nvSpPr>
        <p:spPr>
          <a:xfrm>
            <a:off x="10246783" y="5531935"/>
            <a:ext cx="174201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4800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Mapa</a:t>
            </a:r>
            <a:endParaRPr lang="cs-CZ" sz="4800" dirty="0"/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FABC29BB-10D4-4E93-A5BE-632D0CC9100C}"/>
              </a:ext>
            </a:extLst>
          </p:cNvPr>
          <p:cNvSpPr txBox="1"/>
          <p:nvPr/>
        </p:nvSpPr>
        <p:spPr>
          <a:xfrm>
            <a:off x="747182" y="6104467"/>
            <a:ext cx="956521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Cena: 20Kč/hod (10Kč/30 min)                  			Provozní doba: pracovní dny</a:t>
            </a:r>
          </a:p>
          <a:p>
            <a:r>
              <a:rPr lang="cs-CZ" dirty="0"/>
              <a:t>	   7 – 11 hod a víkendy/svátky zdarma</a:t>
            </a:r>
          </a:p>
        </p:txBody>
      </p:sp>
    </p:spTree>
    <p:extLst>
      <p:ext uri="{BB962C8B-B14F-4D97-AF65-F5344CB8AC3E}">
        <p14:creationId xmlns:p14="http://schemas.microsoft.com/office/powerpoint/2010/main" val="36713994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8939F9A-1481-4A4E-BC61-6A12340AC1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411" y="355600"/>
            <a:ext cx="9571784" cy="1092200"/>
          </a:xfrm>
        </p:spPr>
        <p:txBody>
          <a:bodyPr>
            <a:normAutofit/>
          </a:bodyPr>
          <a:lstStyle/>
          <a:p>
            <a:pPr algn="ctr"/>
            <a:r>
              <a:rPr lang="cs-CZ" sz="4800" b="1" dirty="0"/>
              <a:t>Oblast 3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A993C4E9-316A-4F3F-A19F-8D5EE6C9B6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46122" y="1358901"/>
            <a:ext cx="4545545" cy="584199"/>
          </a:xfrm>
        </p:spPr>
        <p:txBody>
          <a:bodyPr/>
          <a:lstStyle/>
          <a:p>
            <a:r>
              <a:rPr lang="cs-CZ" sz="2000" b="1" dirty="0">
                <a:solidFill>
                  <a:schemeClr val="accent1"/>
                </a:solidFill>
              </a:rPr>
              <a:t>Ohraničena ulicemi </a:t>
            </a:r>
            <a:r>
              <a:rPr lang="cs-CZ" sz="2000" dirty="0" err="1">
                <a:solidFill>
                  <a:schemeClr val="tx1"/>
                </a:solidFill>
              </a:rPr>
              <a:t>Otická-Purkyňova-Olomoucká-železniční</a:t>
            </a:r>
            <a:r>
              <a:rPr lang="cs-CZ" sz="2000" dirty="0">
                <a:solidFill>
                  <a:schemeClr val="tx1"/>
                </a:solidFill>
              </a:rPr>
              <a:t> trať</a:t>
            </a:r>
            <a:endParaRPr lang="cs-CZ" sz="2000" dirty="0"/>
          </a:p>
        </p:txBody>
      </p:sp>
      <p:pic>
        <p:nvPicPr>
          <p:cNvPr id="7" name="Zástupný obsah 6">
            <a:extLst>
              <a:ext uri="{FF2B5EF4-FFF2-40B4-BE49-F238E27FC236}">
                <a16:creationId xmlns:a16="http://schemas.microsoft.com/office/drawing/2014/main" id="{4E6B49AE-F897-42BF-B708-CCE29F08026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26777" y="1935856"/>
            <a:ext cx="4312490" cy="3563243"/>
          </a:xfrm>
          <a:prstGeom prst="rect">
            <a:avLst/>
          </a:prstGeom>
        </p:spPr>
      </p:pic>
      <p:sp>
        <p:nvSpPr>
          <p:cNvPr id="5" name="Zástupný text 4">
            <a:extLst>
              <a:ext uri="{FF2B5EF4-FFF2-40B4-BE49-F238E27FC236}">
                <a16:creationId xmlns:a16="http://schemas.microsoft.com/office/drawing/2014/main" id="{AC367528-F0FE-4C88-9399-D1F2AB8EA5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916722" y="1339011"/>
            <a:ext cx="5080084" cy="584199"/>
          </a:xfrm>
        </p:spPr>
        <p:txBody>
          <a:bodyPr/>
          <a:lstStyle/>
          <a:p>
            <a:r>
              <a:rPr lang="cs-CZ" sz="2000" b="1" dirty="0">
                <a:solidFill>
                  <a:schemeClr val="accent1"/>
                </a:solidFill>
              </a:rPr>
              <a:t>Parkovací automaty </a:t>
            </a:r>
            <a:r>
              <a:rPr lang="cs-CZ" sz="2000" dirty="0">
                <a:solidFill>
                  <a:schemeClr val="tx1"/>
                </a:solidFill>
              </a:rPr>
              <a:t>jsou na ulicích: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3B9626C7-E16A-472E-9EE3-6DBE9AA8814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19578" y="2110921"/>
            <a:ext cx="4185617" cy="2396065"/>
          </a:xfrm>
        </p:spPr>
        <p:txBody>
          <a:bodyPr>
            <a:normAutofit/>
          </a:bodyPr>
          <a:lstStyle/>
          <a:p>
            <a:r>
              <a:rPr lang="cs-CZ" sz="2000" dirty="0">
                <a:solidFill>
                  <a:schemeClr val="tx1"/>
                </a:solidFill>
              </a:rPr>
              <a:t>Purkyňova</a:t>
            </a:r>
          </a:p>
          <a:p>
            <a:r>
              <a:rPr lang="cs-CZ" sz="2000" dirty="0">
                <a:solidFill>
                  <a:schemeClr val="tx1"/>
                </a:solidFill>
              </a:rPr>
              <a:t>Olomoucká</a:t>
            </a:r>
          </a:p>
          <a:p>
            <a:r>
              <a:rPr lang="cs-CZ" sz="2000" dirty="0">
                <a:solidFill>
                  <a:schemeClr val="tx1"/>
                </a:solidFill>
              </a:rPr>
              <a:t>Palackého</a:t>
            </a: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4D620FBC-CB95-4A3F-A001-E88ED8DE9DE7}"/>
              </a:ext>
            </a:extLst>
          </p:cNvPr>
          <p:cNvSpPr txBox="1"/>
          <p:nvPr/>
        </p:nvSpPr>
        <p:spPr>
          <a:xfrm>
            <a:off x="10346267" y="5625864"/>
            <a:ext cx="189865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4800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Mapa</a:t>
            </a:r>
            <a:endParaRPr lang="cs-CZ" sz="4800" dirty="0"/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00E32DFC-8D4A-44D8-A343-FF5A4BCD7CCC}"/>
              </a:ext>
            </a:extLst>
          </p:cNvPr>
          <p:cNvSpPr txBox="1"/>
          <p:nvPr/>
        </p:nvSpPr>
        <p:spPr>
          <a:xfrm>
            <a:off x="746122" y="5748975"/>
            <a:ext cx="951949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000" dirty="0"/>
              <a:t>Cena: 20Kč/hod (10Kč/30 min)                   Provozní doba: pracovní dny</a:t>
            </a:r>
          </a:p>
          <a:p>
            <a:r>
              <a:rPr lang="cs-CZ" sz="2000" dirty="0"/>
              <a:t>	   7 – 11 hod a víkendy/svátky zdarma</a:t>
            </a:r>
          </a:p>
        </p:txBody>
      </p:sp>
    </p:spTree>
    <p:extLst>
      <p:ext uri="{BB962C8B-B14F-4D97-AF65-F5344CB8AC3E}">
        <p14:creationId xmlns:p14="http://schemas.microsoft.com/office/powerpoint/2010/main" val="22937438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AE1AF9-7016-4237-A0CB-F71C2A58F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847666" cy="1013883"/>
          </a:xfrm>
        </p:spPr>
        <p:txBody>
          <a:bodyPr/>
          <a:lstStyle/>
          <a:p>
            <a:pPr algn="ctr"/>
            <a:r>
              <a:rPr lang="cs-CZ" sz="4800" b="1" dirty="0"/>
              <a:t>Oblast 3H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0B6EC5DA-E248-44C4-BE59-A043F819FF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5745" y="1727200"/>
            <a:ext cx="4185623" cy="448733"/>
          </a:xfrm>
        </p:spPr>
        <p:txBody>
          <a:bodyPr/>
          <a:lstStyle/>
          <a:p>
            <a:r>
              <a:rPr lang="cs-CZ" dirty="0">
                <a:solidFill>
                  <a:schemeClr val="accent1"/>
                </a:solidFill>
              </a:rPr>
              <a:t>Ohraničení:	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8C3D3E15-A035-47AD-9295-FA016C9F18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5744" y="2074333"/>
            <a:ext cx="4185623" cy="3805716"/>
          </a:xfrm>
        </p:spPr>
        <p:txBody>
          <a:bodyPr>
            <a:normAutofit/>
          </a:bodyPr>
          <a:lstStyle/>
          <a:p>
            <a:r>
              <a:rPr lang="cs-CZ" sz="2000" dirty="0">
                <a:solidFill>
                  <a:schemeClr val="tx1"/>
                </a:solidFill>
              </a:rPr>
              <a:t>je vymezena ulici Otickou u městského hřbitova</a:t>
            </a:r>
          </a:p>
          <a:p>
            <a:pPr marL="0" indent="0">
              <a:buNone/>
            </a:pPr>
            <a:endParaRPr lang="cs-CZ" sz="2400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cs-CZ" sz="2400" dirty="0">
                <a:solidFill>
                  <a:schemeClr val="accent1"/>
                </a:solidFill>
              </a:rPr>
              <a:t>Cena:</a:t>
            </a:r>
          </a:p>
          <a:p>
            <a:r>
              <a:rPr lang="cs-CZ" sz="2000" dirty="0">
                <a:solidFill>
                  <a:schemeClr val="tx1"/>
                </a:solidFill>
              </a:rPr>
              <a:t>první dvě hodiny zdarma pak 10kč za hodinu</a:t>
            </a:r>
          </a:p>
          <a:p>
            <a:r>
              <a:rPr lang="cs-CZ" sz="2000" dirty="0">
                <a:solidFill>
                  <a:schemeClr val="tx1"/>
                </a:solidFill>
              </a:rPr>
              <a:t>víkendy a svátky zdarma </a:t>
            </a:r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7" name="Zástupný obsah 6">
            <a:extLst>
              <a:ext uri="{FF2B5EF4-FFF2-40B4-BE49-F238E27FC236}">
                <a16:creationId xmlns:a16="http://schemas.microsoft.com/office/drawing/2014/main" id="{822B83F6-8167-445A-B4E3-1CEDF2D11E64}"/>
              </a:ext>
            </a:extLst>
          </p:cNvPr>
          <p:cNvPicPr>
            <a:picLocks noGrp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975668" y="1930400"/>
            <a:ext cx="4665661" cy="3304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2354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77B8F25-8BAB-425F-9FC2-BB98F0C3B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092200"/>
          </a:xfrm>
        </p:spPr>
        <p:txBody>
          <a:bodyPr>
            <a:normAutofit/>
          </a:bodyPr>
          <a:lstStyle/>
          <a:p>
            <a:pPr algn="ctr"/>
            <a:r>
              <a:rPr lang="cs-CZ" sz="4800" b="1" dirty="0"/>
              <a:t>Způsoby placení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EC72FF6-00F5-4BB6-8739-53EEEF097C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930401"/>
            <a:ext cx="9110133" cy="4110962"/>
          </a:xfrm>
        </p:spPr>
        <p:txBody>
          <a:bodyPr/>
          <a:lstStyle/>
          <a:p>
            <a:r>
              <a:rPr lang="cs-CZ" sz="3200" dirty="0">
                <a:solidFill>
                  <a:schemeClr val="tx1"/>
                </a:solidFill>
              </a:rPr>
              <a:t>v hotovosti na parkovací automatu</a:t>
            </a:r>
          </a:p>
          <a:p>
            <a:pPr marL="0" indent="0">
              <a:buNone/>
            </a:pPr>
            <a:endParaRPr lang="cs-CZ" sz="3200" dirty="0">
              <a:solidFill>
                <a:schemeClr val="tx1"/>
              </a:solidFill>
            </a:endParaRPr>
          </a:p>
          <a:p>
            <a:r>
              <a:rPr lang="cs-CZ" sz="3200" dirty="0">
                <a:solidFill>
                  <a:schemeClr val="tx1"/>
                </a:solidFill>
              </a:rPr>
              <a:t>platební kartou na parkovacím automatu</a:t>
            </a:r>
          </a:p>
          <a:p>
            <a:pPr marL="0" indent="0">
              <a:buNone/>
            </a:pPr>
            <a:endParaRPr lang="cs-CZ" sz="3200" dirty="0">
              <a:solidFill>
                <a:schemeClr val="tx1"/>
              </a:solidFill>
            </a:endParaRPr>
          </a:p>
          <a:p>
            <a:r>
              <a:rPr lang="cs-CZ" sz="3200" dirty="0">
                <a:solidFill>
                  <a:schemeClr val="tx1"/>
                </a:solidFill>
              </a:rPr>
              <a:t>on-line přes virtuální parkovací automat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87660195"/>
      </p:ext>
    </p:extLst>
  </p:cSld>
  <p:clrMapOvr>
    <a:masterClrMapping/>
  </p:clrMapOvr>
</p:sld>
</file>

<file path=ppt/theme/theme1.xml><?xml version="1.0" encoding="utf-8"?>
<a:theme xmlns:a="http://schemas.openxmlformats.org/drawingml/2006/main" name="Fazeta">
  <a:themeElements>
    <a:clrScheme name="Faz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z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z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1112</TotalTime>
  <Words>657</Words>
  <Application>Microsoft Office PowerPoint</Application>
  <PresentationFormat>Širokoúhlá obrazovka</PresentationFormat>
  <Paragraphs>135</Paragraphs>
  <Slides>26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26</vt:i4>
      </vt:variant>
    </vt:vector>
  </HeadingPairs>
  <TitlesOfParts>
    <vt:vector size="30" baseType="lpstr">
      <vt:lpstr>Arial</vt:lpstr>
      <vt:lpstr>Trebuchet MS</vt:lpstr>
      <vt:lpstr>Wingdings 3</vt:lpstr>
      <vt:lpstr>Fazeta</vt:lpstr>
      <vt:lpstr>Parkování v Opavě </vt:lpstr>
      <vt:lpstr>Druhy parkování</vt:lpstr>
      <vt:lpstr>1. Parkovací domy</vt:lpstr>
      <vt:lpstr>2. Zóny placeného stání</vt:lpstr>
      <vt:lpstr>Oblast 1 – historické centrum města  </vt:lpstr>
      <vt:lpstr>Oblast 2 - Předměstí</vt:lpstr>
      <vt:lpstr>Oblast 3</vt:lpstr>
      <vt:lpstr>Oblast 3H</vt:lpstr>
      <vt:lpstr>Způsoby placení</vt:lpstr>
      <vt:lpstr>Parkovací automat</vt:lpstr>
      <vt:lpstr>Platba v hotovosti/kartou na automatu</vt:lpstr>
      <vt:lpstr>Prezentace aplikace PowerPoint</vt:lpstr>
      <vt:lpstr>Prezentace aplikace PowerPoint</vt:lpstr>
      <vt:lpstr>Platba kartou</vt:lpstr>
      <vt:lpstr>Prezentace aplikace PowerPoint</vt:lpstr>
      <vt:lpstr>Virtuální parkovací automat</vt:lpstr>
      <vt:lpstr>Postup platby přes virtuální automat</vt:lpstr>
      <vt:lpstr>Prezentace aplikace PowerPoint</vt:lpstr>
      <vt:lpstr>Prezentace aplikace PowerPoint</vt:lpstr>
      <vt:lpstr>Prezentace aplikace PowerPoint</vt:lpstr>
      <vt:lpstr>Postup platby přes virtuální automat v Oblasti 3H </vt:lpstr>
      <vt:lpstr>Prezentace aplikace PowerPoint</vt:lpstr>
      <vt:lpstr>Prezentace aplikace PowerPoint</vt:lpstr>
      <vt:lpstr>Prezentace aplikace PowerPoint</vt:lpstr>
      <vt:lpstr>Email o uhrazení parkování</vt:lpstr>
      <vt:lpstr>Děkujeme Vám za pozornost.  Pěkný zbytek dne.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Parkování v Opavě</dc:title>
  <dc:creator>Brigulová Petra</dc:creator>
  <cp:lastModifiedBy>Brigulová Petra</cp:lastModifiedBy>
  <cp:revision>58</cp:revision>
  <dcterms:created xsi:type="dcterms:W3CDTF">2025-11-11T09:56:43Z</dcterms:created>
  <dcterms:modified xsi:type="dcterms:W3CDTF">2025-12-12T08:27:08Z</dcterms:modified>
</cp:coreProperties>
</file>