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13" r:id="rId3"/>
    <p:sldId id="266" r:id="rId4"/>
    <p:sldId id="326" r:id="rId5"/>
    <p:sldId id="309" r:id="rId6"/>
    <p:sldId id="327" r:id="rId7"/>
    <p:sldId id="314" r:id="rId8"/>
    <p:sldId id="308" r:id="rId9"/>
    <p:sldId id="328" r:id="rId10"/>
    <p:sldId id="318" r:id="rId11"/>
    <p:sldId id="319" r:id="rId12"/>
    <p:sldId id="320" r:id="rId13"/>
    <p:sldId id="329" r:id="rId14"/>
    <p:sldId id="321" r:id="rId15"/>
    <p:sldId id="317" r:id="rId16"/>
    <p:sldId id="322" r:id="rId17"/>
    <p:sldId id="324" r:id="rId18"/>
    <p:sldId id="325" r:id="rId19"/>
    <p:sldId id="303" r:id="rId20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FF0000"/>
    <a:srgbClr val="D9DAD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 Světlá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103" autoAdjust="0"/>
  </p:normalViewPr>
  <p:slideViewPr>
    <p:cSldViewPr>
      <p:cViewPr>
        <p:scale>
          <a:sx n="90" d="100"/>
          <a:sy n="90" d="100"/>
        </p:scale>
        <p:origin x="-2244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3BA7CA9-E82F-4999-8204-AC2366434F3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1094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3792E2F-FDE7-4B5B-ACA0-46EDD43DEDE9}" type="datetimeFigureOut">
              <a:rPr lang="cs-CZ"/>
              <a:pPr>
                <a:defRPr/>
              </a:pPr>
              <a:t>17.7.2019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38" tIns="45769" rIns="91538" bIns="45769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538" tIns="45769" rIns="91538" bIns="45769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E6C4C35-52F8-4371-9BC0-8426E382FAB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8242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25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24E4F36-2891-4FB1-8C14-606259B90AA5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3174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0C63325-0950-4465-909F-58CD943E2632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16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3277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65D9747-AA3B-4C1F-A25D-F6AE886086F5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17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3379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AF8CF9C-8EF2-4919-8289-FA03FDB69DEB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18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2D69E86-53B2-4182-ABF5-2DFFB48C9433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8B31E00-6A20-4684-8E10-596E63062286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7EBC746-549B-4C15-91A1-29487B8DD4D0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D3361E7-894E-42ED-AE70-76E9DB6DDDF7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765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9197334-BD5C-4918-A3D8-422F12E396E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867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AADE5AD-BC1E-46C6-A3BB-3739D13322F6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970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75C53E2-6BE8-4F82-BE0A-DEEE6D5C0F3D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3072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E056FAA-A0A3-4379-A399-59336520351D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D1E0F-9E4B-4ED9-8DD2-426002EC837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6612772"/>
      </p:ext>
    </p:extLst>
  </p:cSld>
  <p:clrMapOvr>
    <a:masterClrMapping/>
  </p:clrMapOvr>
  <p:transition advTm="6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F664A-3F14-4421-AD54-1F01EF66C0F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4920035"/>
      </p:ext>
    </p:extLst>
  </p:cSld>
  <p:clrMapOvr>
    <a:masterClrMapping/>
  </p:clrMapOvr>
  <p:transition advTm="6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799D6-BD7C-493B-B84E-DDD80053635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5587948"/>
      </p:ext>
    </p:extLst>
  </p:cSld>
  <p:clrMapOvr>
    <a:masterClrMapping/>
  </p:clrMapOvr>
  <p:transition advTm="6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DFA37-F71A-4A53-8A2F-7F5F512A096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0980628"/>
      </p:ext>
    </p:extLst>
  </p:cSld>
  <p:clrMapOvr>
    <a:masterClrMapping/>
  </p:clrMapOvr>
  <p:transition advTm="6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1E312-849D-4EC6-87EC-EDCF53D56AE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9007351"/>
      </p:ext>
    </p:extLst>
  </p:cSld>
  <p:clrMapOvr>
    <a:masterClrMapping/>
  </p:clrMapOvr>
  <p:transition advTm="6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D9994-703D-4913-9B21-091EDC0F3DA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2973944"/>
      </p:ext>
    </p:extLst>
  </p:cSld>
  <p:clrMapOvr>
    <a:masterClrMapping/>
  </p:clrMapOvr>
  <p:transition advTm="6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2A5EC-C3B8-4C03-88F2-F0103234632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0424172"/>
      </p:ext>
    </p:extLst>
  </p:cSld>
  <p:clrMapOvr>
    <a:masterClrMapping/>
  </p:clrMapOvr>
  <p:transition advTm="6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458DE-694A-4AB0-BCFD-23FCFE960E5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5030934"/>
      </p:ext>
    </p:extLst>
  </p:cSld>
  <p:clrMapOvr>
    <a:masterClrMapping/>
  </p:clrMapOvr>
  <p:transition advTm="6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2B50F-0E9A-42A6-87F4-081C055489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5095741"/>
      </p:ext>
    </p:extLst>
  </p:cSld>
  <p:clrMapOvr>
    <a:masterClrMapping/>
  </p:clrMapOvr>
  <p:transition advTm="6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248FA-FC04-4DD2-B551-EB3F0F7CDAD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4181558"/>
      </p:ext>
    </p:extLst>
  </p:cSld>
  <p:clrMapOvr>
    <a:masterClrMapping/>
  </p:clrMapOvr>
  <p:transition advTm="6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45675-49D5-4F96-B0D3-25538B5187F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7993298"/>
      </p:ext>
    </p:extLst>
  </p:cSld>
  <p:clrMapOvr>
    <a:masterClrMapping/>
  </p:clrMapOvr>
  <p:transition advTm="6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3DDCB48B-EAD6-42B6-93C0-905D95E11F8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6000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granty-kultura@opava-city.cz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s://www.opava-city.cz/cs/dotacni-program-kultura-2020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petr.rotrekl@opava-city.cz" TargetMode="External"/><Relationship Id="rId5" Type="http://schemas.openxmlformats.org/officeDocument/2006/relationships/hyperlink" Target="mailto:petra.vlcova@opava-city.cz" TargetMode="External"/><Relationship Id="rId4" Type="http://schemas.openxmlformats.org/officeDocument/2006/relationships/hyperlink" Target="mailto:hana.senkova@opava-city.cz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Opa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260350"/>
            <a:ext cx="679767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900113" y="3716338"/>
            <a:ext cx="75660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3600" b="1">
                <a:solidFill>
                  <a:srgbClr val="000000"/>
                </a:solidFill>
              </a:rPr>
              <a:t>PROGRAM KULTURA 2020</a:t>
            </a:r>
          </a:p>
        </p:txBody>
      </p:sp>
      <p:sp>
        <p:nvSpPr>
          <p:cNvPr id="205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7B04374-33DD-4DFC-BB7E-844C1F9D25D4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cs-CZ" altLang="cs-CZ" sz="1400" smtClean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u="sng" dirty="0" smtClean="0"/>
              <a:t>K2/20 - Podpora kulturních akcí ve městě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náklady na materiál včetně věcných odměn,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spotřeba energie </a:t>
            </a:r>
            <a:r>
              <a:rPr lang="cs-CZ" altLang="cs-CZ" sz="1600" dirty="0"/>
              <a:t>vč. úhrad, které budou hrazeny nejpozději do posledního dne následujícího měsíce po realizaci projektu</a:t>
            </a:r>
            <a:r>
              <a:rPr lang="cs-CZ" altLang="cs-CZ" sz="1600" dirty="0" smtClean="0"/>
              <a:t>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nájemné nebytových prostor pro zabezpečení kulturní činnosti,</a:t>
            </a:r>
          </a:p>
          <a:p>
            <a:pPr algn="just" eaLnBrk="1" hangingPunct="1">
              <a:defRPr/>
            </a:pPr>
            <a:r>
              <a:rPr lang="cs-CZ" altLang="cs-CZ" sz="1600" dirty="0"/>
              <a:t>cestovné na základě cestovních příkazů</a:t>
            </a:r>
            <a:r>
              <a:rPr lang="en-US" altLang="cs-CZ" sz="1600" dirty="0"/>
              <a:t>;</a:t>
            </a:r>
            <a:r>
              <a:rPr lang="cs-CZ" altLang="cs-CZ" sz="1600" dirty="0"/>
              <a:t> za uznatelný náklad se nepovažuje základní náhrada (základní náhrada za jeden km – opotřebení vozidla) při použití soukromého vozidla zaměstnance nebo vozidla příjemce,</a:t>
            </a:r>
          </a:p>
          <a:p>
            <a:pPr algn="just" eaLnBrk="1" hangingPunct="1">
              <a:defRPr/>
            </a:pPr>
            <a:r>
              <a:rPr lang="cs-CZ" altLang="cs-CZ" sz="1600" dirty="0"/>
              <a:t>osobní náklady ve formě dohod o provedení práce v maximální výši 20% z požadované výše dotace,</a:t>
            </a:r>
          </a:p>
          <a:p>
            <a:pPr algn="just" eaLnBrk="1" hangingPunct="1">
              <a:defRPr/>
            </a:pPr>
            <a:r>
              <a:rPr lang="cs-CZ" altLang="cs-CZ" sz="1600" dirty="0"/>
              <a:t>náklady na společné stravování poskytované účinkujícím na akcích, účastníkům soustředění a výcvikových táborů (ne náklady na reprezentaci a pohoštění).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eaLnBrk="1" hangingPunct="1">
              <a:spcBef>
                <a:spcPct val="0"/>
              </a:spcBef>
              <a:defRPr/>
            </a:pPr>
            <a:endParaRPr lang="cs-CZ" altLang="cs-CZ" sz="1400" dirty="0" smtClean="0"/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E1D796B-FCF1-465B-884B-ACD731B5AE4F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cs-CZ" altLang="cs-CZ" sz="140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UZNATELNÉ NÁKLADY – K2/20</a:t>
            </a:r>
            <a:endParaRPr lang="cs-CZ" altLang="cs-CZ" sz="24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cs-CZ" altLang="cs-CZ" sz="1600" b="1" u="sng" dirty="0" smtClean="0"/>
              <a:t>K3/20  - Kreativní výstupy</a:t>
            </a:r>
          </a:p>
          <a:p>
            <a:pPr algn="just" eaLnBrk="1" hangingPunct="1">
              <a:defRPr/>
            </a:pPr>
            <a:r>
              <a:rPr lang="cs-CZ" altLang="cs-CZ" sz="1600" dirty="0" smtClean="0"/>
              <a:t>náklady na materiál,</a:t>
            </a:r>
          </a:p>
          <a:p>
            <a:pPr algn="just" eaLnBrk="1" hangingPunct="1">
              <a:defRPr/>
            </a:pPr>
            <a:r>
              <a:rPr lang="cs-CZ" altLang="cs-CZ" sz="1600" dirty="0" smtClean="0"/>
              <a:t>studiová </a:t>
            </a:r>
            <a:r>
              <a:rPr lang="cs-CZ" altLang="cs-CZ" sz="1600" dirty="0"/>
              <a:t>p</a:t>
            </a:r>
            <a:r>
              <a:rPr lang="cs-CZ" altLang="cs-CZ" sz="1600" dirty="0" smtClean="0"/>
              <a:t>ráce, produkce a postprodukce</a:t>
            </a:r>
          </a:p>
          <a:p>
            <a:pPr algn="just" eaLnBrk="1" hangingPunct="1">
              <a:defRPr/>
            </a:pPr>
            <a:r>
              <a:rPr lang="cs-CZ" altLang="cs-CZ" sz="1600" dirty="0" smtClean="0"/>
              <a:t>propagační náklady,</a:t>
            </a:r>
          </a:p>
          <a:p>
            <a:pPr algn="just" eaLnBrk="1" hangingPunct="1">
              <a:defRPr/>
            </a:pPr>
            <a:r>
              <a:rPr lang="cs-CZ" altLang="cs-CZ" sz="1600" dirty="0" smtClean="0"/>
              <a:t>výroba média, tiskové, grafické a knihařské práce,</a:t>
            </a:r>
          </a:p>
          <a:p>
            <a:pPr algn="just" eaLnBrk="1" hangingPunct="1">
              <a:defRPr/>
            </a:pPr>
            <a:r>
              <a:rPr lang="cs-CZ" altLang="cs-CZ" sz="1600" dirty="0" smtClean="0"/>
              <a:t>pronájem prostor.</a:t>
            </a:r>
          </a:p>
          <a:p>
            <a:pPr eaLnBrk="1" hangingPunct="1">
              <a:defRPr/>
            </a:pPr>
            <a:endParaRPr lang="cs-CZ" altLang="cs-CZ" sz="1600" dirty="0"/>
          </a:p>
          <a:p>
            <a:pPr marL="0" indent="0" eaLnBrk="1" hangingPunct="1"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1229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DC87023-D034-4D7E-A80C-9C3CC9269EB1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cs-CZ" altLang="cs-CZ" sz="1400" smtClean="0"/>
          </a:p>
        </p:txBody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 UZNATELNÉ NÁKLADY – K3/20</a:t>
            </a:r>
            <a:endParaRPr lang="cs-CZ" altLang="cs-CZ" sz="24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752975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u="sng" dirty="0" smtClean="0"/>
              <a:t>K4/20 - Reprezentace města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cestovné na základě cestovních příkazů</a:t>
            </a:r>
            <a:r>
              <a:rPr lang="en-US" altLang="cs-CZ" sz="1600" dirty="0" smtClean="0"/>
              <a:t>;</a:t>
            </a:r>
            <a:r>
              <a:rPr lang="cs-CZ" altLang="cs-CZ" sz="1600" dirty="0" smtClean="0"/>
              <a:t> za uznatelný náklad se nepovažuje základní náhrada při použití soukromého vozidla zaměstnance příjemce nebo vozidla příjemce,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startovné / účastnické poplatky,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osobní náklady ve formě dohod o provedení práce v maximální výši 20% z požadované výše dotace,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náklady na společné stravování poskytované účinkujícím na akcích, účastníkům soustředění a výcvikových táborů (ne náklady na reprezentaci a pohoštění).</a:t>
            </a:r>
          </a:p>
          <a:p>
            <a:pPr algn="just" eaLnBrk="1" hangingPunct="1">
              <a:spcBef>
                <a:spcPct val="0"/>
              </a:spcBef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1331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5D64BE1-D24A-4C3C-80CC-FD3CB5C247D4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cs-CZ" altLang="cs-CZ" sz="1400" smtClean="0"/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UZNATELNÉ NÁKLADY – K4/20</a:t>
            </a:r>
            <a:endParaRPr lang="cs-CZ" altLang="cs-CZ" sz="24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752975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Náklady, které nejsou v Programu uvedeny jako uznatelné jsou považovány vždy za náklady </a:t>
            </a:r>
            <a:r>
              <a:rPr lang="cs-CZ" altLang="cs-CZ" sz="1600" b="1" u="sng" dirty="0" smtClean="0"/>
              <a:t>neuznatelné, a to např</a:t>
            </a:r>
            <a:r>
              <a:rPr lang="cs-CZ" altLang="cs-CZ" sz="1600" dirty="0" smtClean="0"/>
              <a:t>.:</a:t>
            </a:r>
            <a:endParaRPr lang="cs-CZ" altLang="cs-CZ" sz="1600" dirty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splátky úvěrů vč. úroků, leasingu vč. akontace, 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celní, správní, soudní a bankovní poplatky, 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poplatky za telefonní hovory a paušální poplatky za internet vč. zavedení přípojky,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provize, daně a dotace (výjimkou je daň z přidané hodnoty v případě, že příjemce dotace je neplátce této daně nebo mu nevzniká nárok na odpočet této daně), 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náklady na reprezentaci a pohoštění, pojištění majetku, 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apod.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Nákladový rozpočet, který je nedílnou přílohou žádosti o dotaci </a:t>
            </a:r>
            <a:r>
              <a:rPr lang="cs-CZ" altLang="cs-CZ" sz="1600" b="1" u="sng" dirty="0" smtClean="0"/>
              <a:t>nesmí</a:t>
            </a:r>
            <a:r>
              <a:rPr lang="cs-CZ" altLang="cs-CZ" sz="1600" dirty="0" smtClean="0"/>
              <a:t> obsahovat neuznatelné náklady, i kdyby měly být hrazeny z prostředků příjemce dotace.</a:t>
            </a:r>
            <a:endParaRPr lang="cs-CZ" altLang="cs-CZ" sz="1400" dirty="0" smtClean="0"/>
          </a:p>
        </p:txBody>
      </p:sp>
      <p:sp>
        <p:nvSpPr>
          <p:cNvPr id="1434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02792B0-C8B8-41CE-81E6-F18E76BC5DC4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cs-CZ" altLang="cs-CZ" sz="1400" smtClean="0"/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NEUZNATELNÉ NÁKLADY </a:t>
            </a:r>
            <a:endParaRPr lang="cs-CZ" altLang="cs-CZ" sz="24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realizace projektu</a:t>
            </a:r>
            <a:r>
              <a:rPr lang="cs-CZ" altLang="cs-CZ" sz="1600" dirty="0" smtClean="0"/>
              <a:t>  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1. 1. 2020 - 31. 12. 2020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Zveřejnění informace o termínu konání akce </a:t>
            </a:r>
            <a:r>
              <a:rPr lang="cs-CZ" altLang="cs-CZ" sz="1600" dirty="0" smtClean="0"/>
              <a:t>v kulturním kalendáři města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M</a:t>
            </a:r>
            <a:r>
              <a:rPr lang="cs-CZ" altLang="cs-CZ" sz="1600" dirty="0" smtClean="0"/>
              <a:t>in. 14 dní před akcí. 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P</a:t>
            </a:r>
            <a:r>
              <a:rPr lang="cs-CZ" altLang="cs-CZ" sz="1600" dirty="0" smtClean="0"/>
              <a:t>ovinně pro dotační titul K2/20 a K3/20.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Vedení odděleného účetnictví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Žadatel vede účetnictví ve smyslu zákona č. 563/1991 Sb., o účetnictví v platném znění. Veškeré doklady související s poskytnutím, čerpáním a vyúčtováním dotace povede v tomto účetnictví odděleně.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Změny v projektu</a:t>
            </a:r>
            <a:r>
              <a:rPr lang="cs-CZ" altLang="cs-CZ" sz="1600" b="1" dirty="0"/>
              <a:t>	</a:t>
            </a:r>
            <a:endParaRPr lang="cs-CZ" altLang="cs-CZ" sz="1600" b="1" dirty="0" smtClean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Příjemce dotace je povinen neprodleně, nejpozději do 7 kalendářních dní, informovat poskytovatele  o všech změnách souvisejících s čerpáním poskytnuté dotace, </a:t>
            </a:r>
            <a:r>
              <a:rPr lang="cs-CZ" altLang="cs-CZ" sz="1600" dirty="0"/>
              <a:t>realizací projektu či identifikačními údaji příjemce.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Všechny podmínky použití dotace jsou podrobně uvedeny v článku 7 Programu.</a:t>
            </a:r>
          </a:p>
        </p:txBody>
      </p:sp>
      <p:sp>
        <p:nvSpPr>
          <p:cNvPr id="1536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34AD829-46A2-4BF7-8DBF-7542486D00B2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cs-CZ" altLang="cs-CZ" sz="1400" smtClean="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PODMÍNKY POUŽITÍ DOTACE</a:t>
            </a:r>
            <a:endParaRPr lang="cs-CZ" altLang="cs-CZ" sz="24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pro předložení žádostí o dotaci:</a:t>
            </a:r>
            <a:r>
              <a:rPr lang="cs-CZ" altLang="cs-CZ" sz="1600" dirty="0" smtClean="0"/>
              <a:t>	15. 9. – 15. 10. 2019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Žadatel předkládá žádost, kterou tvoří:</a:t>
            </a:r>
            <a:endParaRPr lang="cs-CZ" altLang="cs-CZ" sz="1600" b="1" dirty="0"/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altLang="cs-CZ" sz="1600" dirty="0" smtClean="0"/>
              <a:t>Žádost o dotaci pro rok 2020 – KULTURA (příloha č. 1a, 1b, 1c, 1d programu)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altLang="cs-CZ" sz="1600" dirty="0" smtClean="0"/>
              <a:t>Nákladový rozpočet projektu vč. personálního zajištění (příloha č. 2a, 2b, 2c, 2d programu)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altLang="cs-CZ" sz="1600" dirty="0" smtClean="0"/>
              <a:t>Čestné prohlášení o bezdlužnosti žadatele o dotaci vůči finančnímu úřadu a ostatním orgánům veřejné správy (příloha č. 3 programu)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altLang="cs-CZ" sz="1600" dirty="0"/>
              <a:t>K</a:t>
            </a:r>
            <a:r>
              <a:rPr lang="cs-CZ" altLang="cs-CZ" sz="1600" dirty="0" smtClean="0"/>
              <a:t>opie aktuálních dokladů o právní subjektivitě a dokladů o oprávnění k vykonávané činnosti (společenská smlouva, stanovy, statut, zřizovací listina, výpis z živnostenského rejstříku, výpisu z obchodního rejstříku, apod.)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altLang="cs-CZ" sz="1600" dirty="0" smtClean="0"/>
              <a:t>Kopie dokladu prokazujícího statutárního zástupce resp. zástupce, který je oprávněn uzavřít smluvní vztah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cs-CZ" altLang="cs-CZ" sz="1600" dirty="0">
              <a:solidFill>
                <a:srgbClr val="FF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Pokud bude žádost vykazovat formální nedostatky, bude žadatel vyzván k jejich odstranění do 5 pracovních dní. Pokud tak žadatel neučiní, bude jeho žádost z hodnocení </a:t>
            </a:r>
            <a:r>
              <a:rPr lang="cs-CZ" altLang="cs-CZ" sz="1600" b="1" dirty="0" smtClean="0"/>
              <a:t>vyloučena.  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cs-CZ" altLang="cs-CZ" sz="1600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cs-CZ" altLang="cs-CZ" sz="1400" dirty="0" smtClean="0"/>
          </a:p>
        </p:txBody>
      </p:sp>
      <p:sp>
        <p:nvSpPr>
          <p:cNvPr id="1638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10C02CA-A47F-41F3-9BA2-8453DCAB479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cs-CZ" altLang="cs-CZ" sz="1400" smtClean="0"/>
          </a:p>
        </p:txBody>
      </p:sp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ŽÁDOST O DOTACI A JEJÍ PŘEDLOŽENÍ</a:t>
            </a:r>
            <a:endParaRPr lang="cs-CZ" altLang="cs-CZ" sz="24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Žadatel o dotaci předkládá svou žádost: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v </a:t>
            </a:r>
            <a:r>
              <a:rPr lang="cs-CZ" altLang="cs-CZ" sz="1600" b="1" u="sng" dirty="0" smtClean="0"/>
              <a:t>listinné</a:t>
            </a:r>
            <a:r>
              <a:rPr lang="cs-CZ" altLang="cs-CZ" sz="1600" dirty="0" smtClean="0"/>
              <a:t> podobě (</a:t>
            </a:r>
            <a:r>
              <a:rPr lang="cs-CZ" altLang="cs-CZ" sz="1600" dirty="0"/>
              <a:t>originál podepsané žádosti vč. všech </a:t>
            </a:r>
            <a:r>
              <a:rPr lang="cs-CZ" altLang="cs-CZ" sz="1600" dirty="0" smtClean="0"/>
              <a:t>příloh) </a:t>
            </a:r>
            <a:r>
              <a:rPr lang="cs-CZ" altLang="cs-CZ" sz="1600" dirty="0" smtClean="0">
                <a:solidFill>
                  <a:srgbClr val="000000"/>
                </a:solidFill>
              </a:rPr>
              <a:t>prostřednictvím </a:t>
            </a:r>
            <a:r>
              <a:rPr lang="cs-CZ" altLang="cs-CZ" sz="1600" dirty="0">
                <a:solidFill>
                  <a:srgbClr val="000000"/>
                </a:solidFill>
              </a:rPr>
              <a:t>provozovatele poštovních služeb nebo osobně na podatelně Magistrátu města Opavy na tuto </a:t>
            </a:r>
            <a:r>
              <a:rPr lang="cs-CZ" altLang="cs-CZ" sz="1600" dirty="0" smtClean="0">
                <a:solidFill>
                  <a:srgbClr val="000000"/>
                </a:solidFill>
              </a:rPr>
              <a:t>adresu: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>
                <a:solidFill>
                  <a:srgbClr val="000000"/>
                </a:solidFill>
              </a:rPr>
              <a:t>	</a:t>
            </a:r>
            <a:r>
              <a:rPr lang="cs-CZ" altLang="cs-CZ" sz="1600" dirty="0" smtClean="0">
                <a:solidFill>
                  <a:srgbClr val="000000"/>
                </a:solidFill>
              </a:rPr>
              <a:t>Magistrát </a:t>
            </a:r>
            <a:r>
              <a:rPr lang="cs-CZ" altLang="cs-CZ" sz="1600" dirty="0">
                <a:solidFill>
                  <a:srgbClr val="000000"/>
                </a:solidFill>
              </a:rPr>
              <a:t>města </a:t>
            </a:r>
            <a:r>
              <a:rPr lang="cs-CZ" altLang="cs-CZ" sz="1600" dirty="0" smtClean="0">
                <a:solidFill>
                  <a:srgbClr val="000000"/>
                </a:solidFill>
              </a:rPr>
              <a:t>Opavy, 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>
                <a:solidFill>
                  <a:srgbClr val="000000"/>
                </a:solidFill>
              </a:rPr>
              <a:t>	</a:t>
            </a:r>
            <a:r>
              <a:rPr lang="cs-CZ" altLang="cs-CZ" sz="1600" dirty="0" smtClean="0">
                <a:solidFill>
                  <a:srgbClr val="000000"/>
                </a:solidFill>
              </a:rPr>
              <a:t>Horní </a:t>
            </a:r>
            <a:r>
              <a:rPr lang="cs-CZ" altLang="cs-CZ" sz="1600" dirty="0">
                <a:solidFill>
                  <a:srgbClr val="000000"/>
                </a:solidFill>
              </a:rPr>
              <a:t>nám. </a:t>
            </a:r>
            <a:r>
              <a:rPr lang="cs-CZ" altLang="cs-CZ" sz="1600" dirty="0" smtClean="0">
                <a:solidFill>
                  <a:srgbClr val="000000"/>
                </a:solidFill>
              </a:rPr>
              <a:t>69, 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>
                <a:solidFill>
                  <a:srgbClr val="000000"/>
                </a:solidFill>
              </a:rPr>
              <a:t>	</a:t>
            </a:r>
            <a:r>
              <a:rPr lang="cs-CZ" altLang="cs-CZ" sz="1600" dirty="0" smtClean="0">
                <a:solidFill>
                  <a:srgbClr val="000000"/>
                </a:solidFill>
              </a:rPr>
              <a:t>746 </a:t>
            </a:r>
            <a:r>
              <a:rPr lang="cs-CZ" altLang="cs-CZ" sz="1600" dirty="0">
                <a:solidFill>
                  <a:srgbClr val="000000"/>
                </a:solidFill>
              </a:rPr>
              <a:t>01 </a:t>
            </a:r>
            <a:r>
              <a:rPr lang="cs-CZ" altLang="cs-CZ" sz="1600" dirty="0" smtClean="0">
                <a:solidFill>
                  <a:srgbClr val="000000"/>
                </a:solidFill>
              </a:rPr>
              <a:t>Opava</a:t>
            </a:r>
            <a:r>
              <a:rPr lang="cs-CZ" altLang="cs-CZ" sz="1600" dirty="0" smtClean="0"/>
              <a:t> 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>
                <a:solidFill>
                  <a:srgbClr val="000000"/>
                </a:solidFill>
              </a:rPr>
              <a:t>v </a:t>
            </a:r>
            <a:r>
              <a:rPr lang="cs-CZ" altLang="cs-CZ" sz="1600" dirty="0">
                <a:solidFill>
                  <a:srgbClr val="000000"/>
                </a:solidFill>
              </a:rPr>
              <a:t>obálce označené úplným názvem žadatele, adresou jeho sídla a textem </a:t>
            </a:r>
            <a:r>
              <a:rPr lang="cs-CZ" altLang="cs-CZ" sz="1600" b="1" dirty="0">
                <a:solidFill>
                  <a:srgbClr val="000000"/>
                </a:solidFill>
              </a:rPr>
              <a:t>„Program KULTURA – „kód dotačního titulu“ – neotevírat</a:t>
            </a:r>
            <a:r>
              <a:rPr lang="cs-CZ" altLang="cs-CZ" sz="1600" b="1" dirty="0" smtClean="0">
                <a:solidFill>
                  <a:srgbClr val="000000"/>
                </a:solidFill>
              </a:rPr>
              <a:t>“,</a:t>
            </a:r>
            <a:endParaRPr lang="cs-CZ" altLang="cs-CZ" sz="1200" b="1" dirty="0">
              <a:solidFill>
                <a:srgbClr val="00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a </a:t>
            </a:r>
            <a:r>
              <a:rPr lang="cs-CZ" altLang="cs-CZ" sz="1600" b="1" u="sng" dirty="0" smtClean="0"/>
              <a:t>současně i v elektronické</a:t>
            </a:r>
            <a:r>
              <a:rPr lang="cs-CZ" altLang="cs-CZ" sz="1600" dirty="0" smtClean="0"/>
              <a:t> podobě </a:t>
            </a:r>
            <a:r>
              <a:rPr lang="cs-CZ" altLang="cs-CZ" sz="1600" dirty="0"/>
              <a:t>(</a:t>
            </a:r>
            <a:r>
              <a:rPr lang="cs-CZ" altLang="cs-CZ" sz="1600" dirty="0" smtClean="0"/>
              <a:t>pouze </a:t>
            </a:r>
            <a:r>
              <a:rPr lang="cs-CZ" altLang="cs-CZ" sz="1600" dirty="0"/>
              <a:t>Žádost o poskytnutí dotace </a:t>
            </a:r>
            <a:r>
              <a:rPr lang="cs-CZ" altLang="cs-CZ" sz="1600" dirty="0" smtClean="0"/>
              <a:t>- příloha </a:t>
            </a:r>
            <a:r>
              <a:rPr lang="cs-CZ" altLang="cs-CZ" sz="1600" dirty="0"/>
              <a:t>č. 1a, 1b, 1c, 1d P</a:t>
            </a:r>
            <a:r>
              <a:rPr lang="cs-CZ" altLang="cs-CZ" sz="1600" dirty="0" smtClean="0"/>
              <a:t>rogramu </a:t>
            </a:r>
            <a:r>
              <a:rPr lang="cs-CZ" altLang="cs-CZ" sz="1600" dirty="0"/>
              <a:t>a Nákladový rozpočet projektu vč. personálního </a:t>
            </a:r>
            <a:r>
              <a:rPr lang="cs-CZ" altLang="cs-CZ" sz="1600" dirty="0" smtClean="0"/>
              <a:t>zajištění - přílohy </a:t>
            </a:r>
            <a:r>
              <a:rPr lang="cs-CZ" altLang="cs-CZ" sz="1600" dirty="0"/>
              <a:t>č. 2a, 2b, 2c, 2d </a:t>
            </a:r>
            <a:r>
              <a:rPr lang="cs-CZ" altLang="cs-CZ" sz="1600" dirty="0" smtClean="0"/>
              <a:t>Programu </a:t>
            </a:r>
            <a:r>
              <a:rPr lang="cs-CZ" altLang="cs-CZ" sz="1600" dirty="0"/>
              <a:t>ve formátu .</a:t>
            </a:r>
            <a:r>
              <a:rPr lang="cs-CZ" altLang="cs-CZ" sz="1600" dirty="0" err="1" smtClean="0"/>
              <a:t>pdf</a:t>
            </a:r>
            <a:r>
              <a:rPr lang="cs-CZ" altLang="cs-CZ" sz="1600" dirty="0" smtClean="0"/>
              <a:t> a </a:t>
            </a:r>
            <a:r>
              <a:rPr lang="cs-CZ" altLang="cs-CZ" sz="1600" dirty="0"/>
              <a:t>.</a:t>
            </a:r>
            <a:r>
              <a:rPr lang="cs-CZ" altLang="cs-CZ" sz="1600" dirty="0" err="1"/>
              <a:t>xls</a:t>
            </a:r>
            <a:r>
              <a:rPr lang="cs-CZ" altLang="cs-CZ" sz="1600" dirty="0" smtClean="0"/>
              <a:t>) e-mailem na adresu: </a:t>
            </a:r>
            <a:r>
              <a:rPr lang="cs-CZ" altLang="cs-CZ" sz="1600" dirty="0" smtClean="0">
                <a:hlinkClick r:id="rId4"/>
              </a:rPr>
              <a:t>granty-kultura@opava-city.cz</a:t>
            </a:r>
            <a:r>
              <a:rPr lang="cs-CZ" altLang="cs-CZ" sz="1600" dirty="0" smtClean="0"/>
              <a:t>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marL="0" indent="0" eaLnBrk="1" hangingPunct="1"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1741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55F1919-4E10-4B5F-955E-8ED6414BEB37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cs-CZ" altLang="cs-CZ" sz="1400" smtClean="0"/>
          </a:p>
        </p:txBody>
      </p:sp>
      <p:sp>
        <p:nvSpPr>
          <p:cNvPr id="1741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ŽÁDOST O DOTACI A JEJÍ PŘEDLOŽENÍ</a:t>
            </a:r>
            <a:endParaRPr lang="cs-CZ" altLang="cs-CZ" sz="24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marL="57150" indent="0" algn="just" eaLnBrk="1" hangingPunct="1">
              <a:buFontTx/>
              <a:buNone/>
              <a:defRPr/>
            </a:pPr>
            <a:r>
              <a:rPr lang="cs-CZ" altLang="cs-CZ" sz="1600" b="1" dirty="0" smtClean="0"/>
              <a:t>Kontaktní osoby</a:t>
            </a:r>
          </a:p>
          <a:p>
            <a:pPr indent="-285750" algn="just" eaLnBrk="1" hangingPunct="1">
              <a:defRPr/>
            </a:pPr>
            <a:r>
              <a:rPr lang="cs-CZ" altLang="cs-CZ" sz="1600" b="1" dirty="0" smtClean="0"/>
              <a:t>Formální část </a:t>
            </a:r>
            <a:r>
              <a:rPr lang="cs-CZ" altLang="cs-CZ" sz="1600" dirty="0" smtClean="0"/>
              <a:t>- odevzdání žádosti, formuláře, přílohy, termíny a místo odevzdání, atd. je možno konzultovat s pracovníky odboru rozvoje města a strategického plánování: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Ing. Hana Šenková, </a:t>
            </a:r>
            <a:r>
              <a:rPr lang="cs-CZ" altLang="cs-CZ" sz="1600" dirty="0" smtClean="0">
                <a:hlinkClick r:id="rId4"/>
              </a:rPr>
              <a:t>hana.senkova@opava-city.cz</a:t>
            </a:r>
            <a:r>
              <a:rPr lang="cs-CZ" altLang="cs-CZ" sz="1600" dirty="0" smtClean="0"/>
              <a:t>, 553 756 346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Mgr. Petra Vlčová, </a:t>
            </a:r>
            <a:r>
              <a:rPr lang="cs-CZ" altLang="cs-CZ" sz="1600" dirty="0" smtClean="0">
                <a:hlinkClick r:id="rId5"/>
              </a:rPr>
              <a:t>petra.vlcova@opava-city.cz</a:t>
            </a:r>
            <a:r>
              <a:rPr lang="cs-CZ" altLang="cs-CZ" sz="1600" dirty="0" smtClean="0"/>
              <a:t>, 553 756 464</a:t>
            </a:r>
          </a:p>
          <a:p>
            <a:pPr marL="114300" indent="0" algn="just" eaLnBrk="1" hangingPunct="1">
              <a:buFontTx/>
              <a:buNone/>
              <a:defRPr/>
            </a:pPr>
            <a:endParaRPr lang="cs-CZ" altLang="cs-CZ" sz="1600" b="1" dirty="0" smtClean="0"/>
          </a:p>
          <a:p>
            <a:pPr marL="400050" indent="-285750" algn="just" eaLnBrk="1" hangingPunct="1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 smtClean="0"/>
              <a:t>Věcná část </a:t>
            </a:r>
            <a:r>
              <a:rPr lang="cs-CZ" altLang="cs-CZ" sz="1600" dirty="0" smtClean="0"/>
              <a:t>- zaměření projektu, správné zařazení do dotačního titulu, obsahovou část projektu, atd. je možno konzultovat s pracovníkem odboru kancelář primátora: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Mgr. Petr Rotrekl, </a:t>
            </a:r>
            <a:r>
              <a:rPr lang="cs-CZ" altLang="cs-CZ" sz="1600" dirty="0" smtClean="0">
                <a:hlinkClick r:id="rId6"/>
              </a:rPr>
              <a:t>petr.rotrekl@opava-city.cz</a:t>
            </a:r>
            <a:r>
              <a:rPr lang="cs-CZ" altLang="cs-CZ" sz="1600" dirty="0" smtClean="0"/>
              <a:t>, 553 756 306</a:t>
            </a:r>
          </a:p>
          <a:p>
            <a:pPr lvl="2" algn="just" eaLnBrk="1" hangingPunct="1">
              <a:defRPr/>
            </a:pPr>
            <a:endParaRPr lang="cs-CZ" altLang="cs-CZ" sz="1600" b="1" dirty="0"/>
          </a:p>
          <a:p>
            <a:pPr marL="114300" indent="0" algn="just" eaLnBrk="1" hangingPunct="1">
              <a:buFontTx/>
              <a:buNone/>
              <a:defRPr/>
            </a:pPr>
            <a:r>
              <a:rPr lang="cs-CZ" altLang="cs-CZ" sz="1600" dirty="0" smtClean="0"/>
              <a:t>Kompletní dokumentace k vyhlášenému Programu vč. jeho příloh je uveřejněno na</a:t>
            </a:r>
            <a:r>
              <a:rPr lang="cs-CZ" altLang="cs-CZ" sz="1600" b="1" dirty="0" smtClean="0"/>
              <a:t> </a:t>
            </a:r>
            <a:r>
              <a:rPr lang="cs-CZ" altLang="cs-CZ" sz="1600" b="1" dirty="0" smtClean="0">
                <a:hlinkClick r:id="rId7"/>
              </a:rPr>
              <a:t>https://www.opava-city.cz/</a:t>
            </a:r>
            <a:r>
              <a:rPr lang="cs-CZ" altLang="cs-CZ" sz="1600" b="1" dirty="0" err="1" smtClean="0">
                <a:hlinkClick r:id="rId7"/>
              </a:rPr>
              <a:t>cs</a:t>
            </a:r>
            <a:r>
              <a:rPr lang="cs-CZ" altLang="cs-CZ" sz="1600" b="1" dirty="0" smtClean="0">
                <a:hlinkClick r:id="rId7"/>
              </a:rPr>
              <a:t>/dotacni-program-kultura-2020</a:t>
            </a:r>
            <a:r>
              <a:rPr lang="cs-CZ" altLang="cs-CZ" sz="1600" b="1" dirty="0" smtClean="0"/>
              <a:t>. </a:t>
            </a:r>
          </a:p>
          <a:p>
            <a:pPr lvl="2" algn="just" eaLnBrk="1" hangingPunct="1">
              <a:defRPr/>
            </a:pPr>
            <a:endParaRPr lang="cs-CZ" altLang="cs-CZ" sz="1600" dirty="0" smtClean="0"/>
          </a:p>
        </p:txBody>
      </p:sp>
      <p:sp>
        <p:nvSpPr>
          <p:cNvPr id="1843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5B7C2A7-4875-4AF0-9DB2-2BEA163D8CF1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cs-CZ" altLang="cs-CZ" sz="1400" smtClean="0"/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KONTAKTNÍ OSOBY</a:t>
            </a:r>
            <a:endParaRPr lang="cs-CZ" altLang="cs-CZ" sz="24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pro předložení závěrečného vyúčtování </a:t>
            </a:r>
            <a:r>
              <a:rPr lang="cs-CZ" altLang="cs-CZ" sz="1600" dirty="0" smtClean="0"/>
              <a:t>–</a:t>
            </a:r>
            <a:r>
              <a:rPr lang="cs-CZ" altLang="cs-CZ" sz="1600" b="1" dirty="0" smtClean="0"/>
              <a:t> </a:t>
            </a:r>
            <a:r>
              <a:rPr lang="cs-CZ" altLang="cs-CZ" sz="1600" dirty="0" smtClean="0"/>
              <a:t> nejpozději do 31. 1. 2021</a:t>
            </a:r>
          </a:p>
          <a:p>
            <a:pPr algn="just" eaLnBrk="1" hangingPunct="1">
              <a:spcBef>
                <a:spcPct val="0"/>
              </a:spcBef>
              <a:defRPr/>
            </a:pPr>
            <a:endParaRPr lang="cs-CZ" altLang="cs-CZ" sz="1600" b="1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V první polovině roku 2020 bude realizován seminář pro příjemce, v rámci kterého budou příjemci seznámeni s náležitostmi závěrečného vyúčtování a jeho povinně předkládanými doklady.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</p:txBody>
      </p:sp>
      <p:sp>
        <p:nvSpPr>
          <p:cNvPr id="1946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8D9D44B-DAF8-4880-9452-9B1ACC0AA578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cs-CZ" altLang="cs-CZ" sz="1400" smtClean="0"/>
          </a:p>
        </p:txBody>
      </p:sp>
      <p:sp>
        <p:nvSpPr>
          <p:cNvPr id="1946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ZÁVĚREČNÉ VYÚČTOVÁNÍ</a:t>
            </a:r>
            <a:endParaRPr lang="cs-CZ" altLang="cs-CZ" sz="24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 descr="Opa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260350"/>
            <a:ext cx="5343525" cy="278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 Box 7"/>
          <p:cNvSpPr txBox="1">
            <a:spLocks noChangeArrowheads="1"/>
          </p:cNvSpPr>
          <p:nvPr/>
        </p:nvSpPr>
        <p:spPr bwMode="auto">
          <a:xfrm>
            <a:off x="319088" y="3213100"/>
            <a:ext cx="8424862" cy="115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4200" b="1"/>
              <a:t>DĚKUJI ZA POZORNOST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1800"/>
          </a:p>
        </p:txBody>
      </p:sp>
      <p:sp>
        <p:nvSpPr>
          <p:cNvPr id="2048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F50B105-1097-4C2C-9DB2-2EE44D0DE6E5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cs-CZ" altLang="cs-CZ" sz="1400" smtClean="0"/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5189537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600" b="1" u="sng" dirty="0" smtClean="0"/>
              <a:t>Účel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Podpora zájmové kulturní činnosti dětí a mládeže, kulturních akcí, kreativních výstupů a reprezentace města v oblasti kultury. Podpora autorů, interpretů a umělců města a podpora a rozvoj kulturního dědictví a tradic ve městě, doplnění chybějících uměleckých žánrů v kulturní nabídce na území města s důrazem na nekomerční charakter.</a:t>
            </a:r>
          </a:p>
          <a:p>
            <a:pPr marL="0" indent="0" algn="just">
              <a:buFontTx/>
              <a:buNone/>
              <a:defRPr/>
            </a:pPr>
            <a:endParaRPr lang="cs-CZ" altLang="cs-CZ" sz="1600" b="1" u="sng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Priority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Přínos </a:t>
            </a:r>
            <a:r>
              <a:rPr lang="cs-CZ" altLang="cs-CZ" sz="1600" dirty="0"/>
              <a:t>realizace pro občany města, zaměření na výchovu a vzdělávání dětí a mládeže v oblasti kultury, význam projektu jako integračního prvku vytvářejícího kulturní společenství, dále výjimečnost, jedinečnost a aktuálnost projektu. </a:t>
            </a:r>
          </a:p>
          <a:p>
            <a:pPr marL="0" indent="0" algn="just">
              <a:buFontTx/>
              <a:buNone/>
              <a:defRPr/>
            </a:pPr>
            <a:endParaRPr lang="cs-CZ" altLang="cs-CZ" sz="1600" b="1" u="sng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Vyhlašované dotační tituly</a:t>
            </a:r>
          </a:p>
          <a:p>
            <a:pPr algn="just">
              <a:defRPr/>
            </a:pPr>
            <a:r>
              <a:rPr lang="cs-CZ" altLang="cs-CZ" sz="1600" dirty="0" smtClean="0"/>
              <a:t>Zájmová kulturní činnost dětí a mládeže (K1/20)</a:t>
            </a:r>
          </a:p>
          <a:p>
            <a:pPr algn="just">
              <a:defRPr/>
            </a:pPr>
            <a:r>
              <a:rPr lang="cs-CZ" altLang="cs-CZ" sz="1600" dirty="0" smtClean="0"/>
              <a:t>Podpora kulturních akcí ve městě (K2/20)</a:t>
            </a:r>
          </a:p>
          <a:p>
            <a:pPr algn="just">
              <a:defRPr/>
            </a:pPr>
            <a:r>
              <a:rPr lang="cs-CZ" altLang="cs-CZ" sz="1600" dirty="0" smtClean="0"/>
              <a:t>Kreativní výstupy (K3/20)</a:t>
            </a:r>
          </a:p>
          <a:p>
            <a:pPr algn="just">
              <a:defRPr/>
            </a:pPr>
            <a:r>
              <a:rPr lang="cs-CZ" altLang="cs-CZ" sz="1600" dirty="0" smtClean="0"/>
              <a:t>Reprezentace města (K4/20)</a:t>
            </a:r>
          </a:p>
          <a:p>
            <a:pPr marL="0" indent="0">
              <a:buFontTx/>
              <a:buNone/>
              <a:defRPr/>
            </a:pPr>
            <a:endParaRPr lang="cs-CZ" altLang="cs-CZ" sz="1600" dirty="0" smtClean="0"/>
          </a:p>
          <a:p>
            <a:pPr marL="0" indent="0">
              <a:buFontTx/>
              <a:buNone/>
              <a:defRPr/>
            </a:pPr>
            <a:r>
              <a:rPr lang="cs-CZ" altLang="cs-CZ" sz="1600" dirty="0" smtClean="0"/>
              <a:t>Předpokládaný </a:t>
            </a:r>
            <a:r>
              <a:rPr lang="cs-CZ" altLang="cs-CZ" sz="1600" dirty="0"/>
              <a:t>celkový </a:t>
            </a:r>
            <a:r>
              <a:rPr lang="cs-CZ" altLang="cs-CZ" sz="1600" b="1" u="sng" dirty="0"/>
              <a:t>objem peněžních prostředků pro rok 2020 </a:t>
            </a:r>
            <a:r>
              <a:rPr lang="cs-CZ" altLang="cs-CZ" sz="1600" dirty="0"/>
              <a:t>– 2,2 mil Kč</a:t>
            </a: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solidFill>
                <a:srgbClr val="000000"/>
              </a:solidFill>
              <a:hlinkClick r:id="rId3" action="ppaction://hlinkfile"/>
            </a:endParaRP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307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2E5FCA5-841A-4C82-9837-010D3609780A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cs-CZ" altLang="cs-CZ" sz="1400" smtClean="0"/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b="1">
                <a:solidFill>
                  <a:srgbClr val="000000"/>
                </a:solidFill>
              </a:rPr>
              <a:t>ZÁKLADNÍ ÚDAJE O PROGRAMU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229600" cy="4752975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Cílem </a:t>
            </a:r>
            <a:r>
              <a:rPr lang="cs-CZ" altLang="cs-CZ" sz="1600" b="1" u="sng" dirty="0"/>
              <a:t>dotačního titulu </a:t>
            </a:r>
            <a:r>
              <a:rPr lang="cs-CZ" altLang="cs-CZ" sz="1600" b="1" u="sng" dirty="0" smtClean="0"/>
              <a:t>K1/20</a:t>
            </a:r>
            <a:r>
              <a:rPr lang="cs-CZ" altLang="cs-CZ" sz="1600" dirty="0" smtClean="0"/>
              <a:t> </a:t>
            </a:r>
            <a:r>
              <a:rPr lang="cs-CZ" altLang="cs-CZ" sz="1600" dirty="0"/>
              <a:t>je </a:t>
            </a:r>
            <a:r>
              <a:rPr lang="cs-CZ" altLang="cs-CZ" sz="1600" dirty="0" smtClean="0"/>
              <a:t>podpora soustavné činnosti dětí a mládeže z Opavy. Soustavnou činností jsou míněny různé kroužky uměleckého zaměření – hudba, divadlo, výtvarné umění, tanec, film, literatura, apod., tedy pravidelná výuka a činnost v určitém kulturním žánru.</a:t>
            </a: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výše poskytnuté dotace:	10.000,00 Kč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Maximální výše poskytnuté dotace:	50.000,00 Kč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Žadatel o dotaci smí podat pouze </a:t>
            </a:r>
            <a:r>
              <a:rPr lang="cs-CZ" altLang="cs-CZ" sz="1600" b="1" u="sng" cap="all" dirty="0" smtClean="0"/>
              <a:t>jednu</a:t>
            </a:r>
            <a:r>
              <a:rPr lang="cs-CZ" altLang="cs-CZ" sz="1600" dirty="0" smtClean="0"/>
              <a:t> žádost!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</a:t>
            </a:r>
            <a:r>
              <a:rPr lang="cs-CZ" altLang="cs-CZ" sz="1600" dirty="0"/>
              <a:t>% spoluúčast žadatele na uznatelných nákladech projektu: </a:t>
            </a:r>
            <a:r>
              <a:rPr lang="cs-CZ" altLang="cs-CZ" sz="1600" dirty="0" smtClean="0"/>
              <a:t>25 %.</a:t>
            </a: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410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1CCACE8-7818-49E7-9142-599DD69E18D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cs-CZ" altLang="cs-CZ" sz="1400" smtClean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2771775" y="330200"/>
            <a:ext cx="6264275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b="1">
                <a:solidFill>
                  <a:srgbClr val="000000"/>
                </a:solidFill>
              </a:rPr>
              <a:t>ZÁJMOVÁ KULTURNÍ ČINNOST DĚTÍ A MLÁDEŽE - K1/20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229600" cy="4752975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Cílem </a:t>
            </a:r>
            <a:r>
              <a:rPr lang="cs-CZ" altLang="cs-CZ" sz="1600" b="1" u="sng" dirty="0"/>
              <a:t>dotačního titulu </a:t>
            </a:r>
            <a:r>
              <a:rPr lang="cs-CZ" altLang="cs-CZ" sz="1600" b="1" u="sng" dirty="0" smtClean="0"/>
              <a:t>K2/20</a:t>
            </a:r>
            <a:r>
              <a:rPr lang="cs-CZ" altLang="cs-CZ" sz="1600" dirty="0" smtClean="0"/>
              <a:t> </a:t>
            </a:r>
            <a:r>
              <a:rPr lang="cs-CZ" altLang="cs-CZ" sz="1600" dirty="0"/>
              <a:t>je </a:t>
            </a:r>
            <a:r>
              <a:rPr lang="cs-CZ" altLang="cs-CZ" sz="1600" dirty="0" smtClean="0"/>
              <a:t>podpora kulturních a uměleckých akcí konaných v Opavě a nejbližším okolí s ohledem na přínos projektu pro občany města.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výše poskytnuté dotace:	10.000,00 Kč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Maximální výše poskytnuté dotace: 	100.000,00 Kč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Žadatel o dotaci smí podat </a:t>
            </a:r>
            <a:r>
              <a:rPr lang="cs-CZ" altLang="cs-CZ" sz="1600" b="1" u="sng" cap="all" dirty="0" smtClean="0"/>
              <a:t>dvě</a:t>
            </a:r>
            <a:r>
              <a:rPr lang="cs-CZ" altLang="cs-CZ" sz="1600" dirty="0" smtClean="0"/>
              <a:t> žádosti!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/>
              <a:t>Minimální % spoluúčast žadatele na uznatelných nákladech projektu: 25 %.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512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B4A2125-67F8-42B1-A3E7-0A0519AF1717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cs-CZ" altLang="cs-CZ" sz="1400" smtClean="0"/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771775" y="330200"/>
            <a:ext cx="6264275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b="1">
                <a:solidFill>
                  <a:srgbClr val="000000"/>
                </a:solidFill>
              </a:rPr>
              <a:t>PODPORA KULTURNÍCH AKCÍ VE MĚSTĚ - K2/20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260975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Cílem </a:t>
            </a:r>
            <a:r>
              <a:rPr lang="cs-CZ" altLang="cs-CZ" sz="1600" b="1" u="sng" dirty="0"/>
              <a:t>dotačního titulu </a:t>
            </a:r>
            <a:r>
              <a:rPr lang="cs-CZ" altLang="cs-CZ" sz="1600" b="1" u="sng" dirty="0" smtClean="0"/>
              <a:t>K3/20</a:t>
            </a:r>
            <a:r>
              <a:rPr lang="cs-CZ" altLang="cs-CZ" sz="1600" dirty="0" smtClean="0"/>
              <a:t> </a:t>
            </a:r>
            <a:r>
              <a:rPr lang="cs-CZ" altLang="cs-CZ" sz="1600" dirty="0"/>
              <a:t>je </a:t>
            </a:r>
            <a:r>
              <a:rPr lang="cs-CZ" altLang="cs-CZ" sz="1600" dirty="0" smtClean="0"/>
              <a:t>podpora vydávání literárních, výtvarných, hudebních a audiovizuálních děl, jejichž autory jsou tvůrci působící v Opavě nebo opavském regionu. Tento dotační titul je zaměřen na podporu umělecké, nikoli vědecké či studijní činnosti.</a:t>
            </a:r>
          </a:p>
          <a:p>
            <a:pPr marL="0" indent="0" algn="just">
              <a:buFontTx/>
              <a:buNone/>
              <a:defRPr/>
            </a:pPr>
            <a:endParaRPr lang="cs-CZ" altLang="cs-CZ" sz="1600" b="1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výše poskytnuté dotace:	10.000,00 Kč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Maximální výše poskytnuté dotace:	30.000,00 Kč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Žadatel o dotaci může podat pouze </a:t>
            </a:r>
            <a:r>
              <a:rPr lang="cs-CZ" altLang="cs-CZ" sz="1600" b="1" u="sng" cap="all" dirty="0" smtClean="0"/>
              <a:t>jednu</a:t>
            </a:r>
            <a:r>
              <a:rPr lang="cs-CZ" altLang="cs-CZ" sz="1600" dirty="0" smtClean="0"/>
              <a:t> žádost! 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Realizační podmínkou tohoto dotačního titulu je veřejná prezentace výsledků projektu v průběhu daného dotačního období.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/>
              <a:t>Minimální % spoluúčast žadatele na uznatelných nákladech projektu: 25 %.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614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111A600-3982-497B-8117-6998D96F3A35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cs-CZ" altLang="cs-CZ" sz="1400" smtClean="0"/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b="1">
                <a:solidFill>
                  <a:srgbClr val="000000"/>
                </a:solidFill>
              </a:rPr>
              <a:t>KREATIVNÍ VÝSTUPY – K3/20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260975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Cílem dotačního titulu K4/20</a:t>
            </a:r>
            <a:r>
              <a:rPr lang="cs-CZ" altLang="cs-CZ" sz="1600" dirty="0" smtClean="0"/>
              <a:t> je podpora místních jednotlivců, kulturních subjektů a organizací při reprezentaci města Opavy na prestižních přehlídkách, soutěžích a festivalech  ČR i zahraničí, které žánrově souvisejí s jejich celoroční činností.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výše poskytnuté dotace:	10.000,00 Kč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Maximální výše poskytnuté dotace:	50.000,00Kč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Žadatel o dotaci může podat pouze </a:t>
            </a:r>
            <a:r>
              <a:rPr lang="cs-CZ" altLang="cs-CZ" sz="1600" b="1" u="sng" cap="all" dirty="0" smtClean="0"/>
              <a:t>jednu</a:t>
            </a:r>
            <a:r>
              <a:rPr lang="cs-CZ" altLang="cs-CZ" sz="1600" dirty="0" smtClean="0"/>
              <a:t> žádost!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>
              <a:hlinkClick r:id="rId3" action="ppaction://hlinkfile"/>
            </a:endParaRPr>
          </a:p>
          <a:p>
            <a:pPr marL="0" indent="0" algn="just">
              <a:buFontTx/>
              <a:buNone/>
              <a:defRPr/>
            </a:pPr>
            <a:r>
              <a:rPr lang="cs-CZ" altLang="cs-CZ" sz="1600" dirty="0"/>
              <a:t>Minimální % spoluúčast žadatele na uznatelných nákladech projektu: 25 %.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717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F71E988-0C66-4311-B289-D0E21B545C7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cs-CZ" altLang="cs-CZ" sz="1400" smtClean="0"/>
          </a:p>
        </p:txBody>
      </p:sp>
      <p:sp>
        <p:nvSpPr>
          <p:cNvPr id="717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b="1">
                <a:solidFill>
                  <a:srgbClr val="000000"/>
                </a:solidFill>
              </a:rPr>
              <a:t>REPREZENTACE MĚSTA – K4/20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7542F62-EB4A-4E22-94CF-D1C311F96D5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cs-CZ" altLang="cs-CZ" sz="1400" smtClean="0"/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b="1">
                <a:solidFill>
                  <a:srgbClr val="000000"/>
                </a:solidFill>
              </a:rPr>
              <a:t>OPRÁVĚNÝ ŽADATEL</a:t>
            </a:r>
          </a:p>
        </p:txBody>
      </p:sp>
      <p:sp>
        <p:nvSpPr>
          <p:cNvPr id="8197" name="TextovéPole 3"/>
          <p:cNvSpPr txBox="1">
            <a:spLocks noChangeArrowheads="1"/>
          </p:cNvSpPr>
          <p:nvPr/>
        </p:nvSpPr>
        <p:spPr bwMode="auto">
          <a:xfrm>
            <a:off x="395288" y="1484313"/>
            <a:ext cx="8064500" cy="427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u="sng" dirty="0" smtClean="0"/>
              <a:t>Oprávněný žadatel </a:t>
            </a:r>
            <a:r>
              <a:rPr lang="cs-CZ" altLang="cs-CZ" sz="1600" b="1" u="sng" smtClean="0"/>
              <a:t>- K1/20</a:t>
            </a:r>
            <a:endParaRPr lang="cs-CZ" altLang="cs-CZ" sz="1600" b="1" u="sng" dirty="0" smtClean="0"/>
          </a:p>
          <a:p>
            <a:pPr marL="342900" indent="-342900" algn="just" eaLnBrk="1" hangingPunct="1">
              <a:spcBef>
                <a:spcPct val="0"/>
              </a:spcBef>
              <a:defRPr/>
            </a:pPr>
            <a:r>
              <a:rPr lang="cs-CZ" altLang="cs-CZ" sz="1600" dirty="0">
                <a:latin typeface="+mn-lt"/>
              </a:rPr>
              <a:t>občanská sdružení, </a:t>
            </a:r>
          </a:p>
          <a:p>
            <a:pPr marL="342900" indent="-342900" algn="just" eaLnBrk="1" hangingPunct="1">
              <a:spcBef>
                <a:spcPct val="0"/>
              </a:spcBef>
              <a:defRPr/>
            </a:pPr>
            <a:r>
              <a:rPr lang="cs-CZ" altLang="cs-CZ" sz="1600" dirty="0">
                <a:latin typeface="+mn-lt"/>
              </a:rPr>
              <a:t>zapsané spolky, </a:t>
            </a:r>
          </a:p>
          <a:p>
            <a:pPr marL="342900" indent="-342900" algn="just" eaLnBrk="1" hangingPunct="1">
              <a:spcBef>
                <a:spcPct val="0"/>
              </a:spcBef>
              <a:defRPr/>
            </a:pPr>
            <a:r>
              <a:rPr lang="cs-CZ" altLang="cs-CZ" sz="1600" dirty="0">
                <a:latin typeface="+mn-lt"/>
              </a:rPr>
              <a:t>obecně prospěšné společnosti, </a:t>
            </a:r>
          </a:p>
          <a:p>
            <a:pPr marL="342900" indent="-342900" algn="just" eaLnBrk="1" hangingPunct="1">
              <a:spcBef>
                <a:spcPct val="0"/>
              </a:spcBef>
              <a:defRPr/>
            </a:pPr>
            <a:r>
              <a:rPr lang="cs-CZ" altLang="cs-CZ" sz="1600" dirty="0">
                <a:latin typeface="+mn-lt"/>
              </a:rPr>
              <a:t>zájmová sdružení právnických osob, </a:t>
            </a:r>
          </a:p>
          <a:p>
            <a:pPr marL="342900" indent="-342900" algn="just" eaLnBrk="1" hangingPunct="1">
              <a:spcBef>
                <a:spcPct val="0"/>
              </a:spcBef>
              <a:defRPr/>
            </a:pPr>
            <a:r>
              <a:rPr lang="cs-CZ" altLang="cs-CZ" sz="1600" dirty="0">
                <a:latin typeface="+mn-lt"/>
              </a:rPr>
              <a:t>církve a náboženské společnosti.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u="sng" dirty="0" smtClean="0"/>
              <a:t>Oprávněný žadatel - K2/20, K3/20, K4/20</a:t>
            </a:r>
            <a:endParaRPr lang="cs-CZ" altLang="cs-CZ" sz="1600" u="sng" dirty="0" smtClean="0"/>
          </a:p>
          <a:p>
            <a:pPr marL="342900" indent="-342900" algn="just" eaLnBrk="1" hangingPunct="1">
              <a:spcBef>
                <a:spcPct val="0"/>
              </a:spcBef>
              <a:defRPr/>
            </a:pPr>
            <a:r>
              <a:rPr lang="cs-CZ" altLang="cs-CZ" sz="1600" dirty="0">
                <a:latin typeface="+mn-lt"/>
              </a:rPr>
              <a:t>občanská sdružení,</a:t>
            </a:r>
          </a:p>
          <a:p>
            <a:pPr marL="342900" indent="-342900" algn="just" eaLnBrk="1" hangingPunct="1">
              <a:spcBef>
                <a:spcPct val="0"/>
              </a:spcBef>
              <a:defRPr/>
            </a:pPr>
            <a:r>
              <a:rPr lang="cs-CZ" altLang="cs-CZ" sz="1600" dirty="0">
                <a:latin typeface="+mn-lt"/>
              </a:rPr>
              <a:t>zapsané spolky,</a:t>
            </a:r>
          </a:p>
          <a:p>
            <a:pPr marL="342900" indent="-342900" algn="just" eaLnBrk="1" hangingPunct="1">
              <a:spcBef>
                <a:spcPct val="0"/>
              </a:spcBef>
              <a:defRPr/>
            </a:pPr>
            <a:r>
              <a:rPr lang="cs-CZ" altLang="cs-CZ" sz="1600" dirty="0">
                <a:latin typeface="+mn-lt"/>
              </a:rPr>
              <a:t>obecně prospěšné společnosti,</a:t>
            </a:r>
          </a:p>
          <a:p>
            <a:pPr marL="342900" indent="-342900" algn="just" eaLnBrk="1" hangingPunct="1">
              <a:spcBef>
                <a:spcPct val="0"/>
              </a:spcBef>
              <a:defRPr/>
            </a:pPr>
            <a:r>
              <a:rPr lang="cs-CZ" altLang="cs-CZ" sz="1600" dirty="0">
                <a:latin typeface="+mn-lt"/>
              </a:rPr>
              <a:t>zájmová sdružení právnických osob,</a:t>
            </a:r>
          </a:p>
          <a:p>
            <a:pPr marL="342900" indent="-342900" algn="just" eaLnBrk="1" hangingPunct="1">
              <a:spcBef>
                <a:spcPct val="0"/>
              </a:spcBef>
              <a:defRPr/>
            </a:pPr>
            <a:r>
              <a:rPr lang="cs-CZ" altLang="cs-CZ" sz="1600" dirty="0">
                <a:latin typeface="+mn-lt"/>
              </a:rPr>
              <a:t>církve a náboženské společnosti,</a:t>
            </a:r>
          </a:p>
          <a:p>
            <a:pPr marL="342900" indent="-342900" algn="just" eaLnBrk="1" hangingPunct="1">
              <a:spcBef>
                <a:spcPct val="0"/>
              </a:spcBef>
              <a:defRPr/>
            </a:pPr>
            <a:r>
              <a:rPr lang="cs-CZ" altLang="cs-CZ" sz="1600" dirty="0">
                <a:latin typeface="+mn-lt"/>
              </a:rPr>
              <a:t>fyzické a právnické osoby.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Žadatelem mohou být také příspěvkové organizace zřízené krajem, ale pouze v titulech, které se netýkají soustavné celoroční činnosti v oblasti kultury.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Dotace může být použita u všech dotačních titulů na níže uvedené </a:t>
            </a:r>
            <a:r>
              <a:rPr lang="cs-CZ" altLang="cs-CZ" sz="1600" b="1" u="sng" dirty="0" smtClean="0"/>
              <a:t>uznatelné náklady</a:t>
            </a:r>
            <a:r>
              <a:rPr lang="cs-CZ" altLang="cs-CZ" sz="1600" dirty="0" smtClean="0"/>
              <a:t>: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altLang="cs-CZ" sz="1600" dirty="0" smtClean="0"/>
              <a:t>Náklady na služby s výjimkou externě zajišťovaných účetních služeb, právních služeb, konzultací, auditorských služeb a bankovních služeb. Možné jsou např. zdůvodnitelné náklady na autorské honoráře, ubytování, dopravu, propagaci, atd.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altLang="cs-CZ" sz="1600" dirty="0" smtClean="0"/>
              <a:t>Poplatky kolektivnímu správci práv dle § 95 a násl. Zákona č. 121/2000 Sb., o právu autorském, o právech souvisejících s právem autorským a o znění některých zákonů (autorský zákon</a:t>
            </a:r>
            <a:r>
              <a:rPr lang="cs-CZ" altLang="cs-CZ" sz="1400" dirty="0" smtClean="0"/>
              <a:t>), </a:t>
            </a:r>
            <a:r>
              <a:rPr lang="cs-CZ" altLang="cs-CZ" sz="1600" dirty="0" smtClean="0"/>
              <a:t>ve znění pozdějších předpisů (např. OSA, </a:t>
            </a:r>
            <a:r>
              <a:rPr lang="cs-CZ" altLang="cs-CZ" sz="1600" dirty="0" err="1" smtClean="0"/>
              <a:t>Dilia</a:t>
            </a:r>
            <a:r>
              <a:rPr lang="cs-CZ" altLang="cs-CZ" sz="1600" dirty="0" smtClean="0"/>
              <a:t>, </a:t>
            </a:r>
            <a:r>
              <a:rPr lang="cs-CZ" altLang="cs-CZ" sz="1600" dirty="0" err="1" smtClean="0"/>
              <a:t>Intergram</a:t>
            </a:r>
            <a:r>
              <a:rPr lang="cs-CZ" altLang="cs-CZ" sz="1600" dirty="0" smtClean="0"/>
              <a:t>).</a:t>
            </a:r>
          </a:p>
          <a:p>
            <a:pPr algn="just" eaLnBrk="1" hangingPunct="1">
              <a:spcBef>
                <a:spcPct val="0"/>
              </a:spcBef>
              <a:buFont typeface="Arial" charset="0"/>
              <a:buChar char="•"/>
              <a:defRPr/>
            </a:pP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Další specifické uznatelné náklady dle jednotlivých dotačních titulů jsou uvedeny v prezentaci dále.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922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76A189E-37B0-4B0B-B855-35D595922AA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cs-CZ" altLang="cs-CZ" sz="1400" smtClean="0"/>
          </a:p>
        </p:txBody>
      </p:sp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UZNATELNÉ NÁKLADY</a:t>
            </a:r>
            <a:endParaRPr lang="cs-CZ" altLang="cs-CZ" sz="24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u="sng" dirty="0" smtClean="0"/>
              <a:t>K1/20 - Zájmová kulturní činnost dětí a mládeže: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náklady na materiál včetně věcných odměn,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náklady na drobný dlouhodobý hmotný majetek (pouze je-li pořízen v období realizace projektu a zůstane v majetku příjemce po dobu minimálně 2 let od jeho pořízení (doba použitelnosti delší než 1 rok a ocenění je v částce od 3.000 Kč včetně, do 40.000 Kč včetně – např. movité věci),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náklady na drobný dlouhodobý nehmotný majetek za podmínky, že pořízení majetek v období realizace projektu je prokazatelně uveden do užívání a zůstane v majetku příjemce po dobu minimálně 2 let (doba použitelnosti delší než 1 rok a ocenění je v částce od 7.000 Kč včetně do 60.000 Kč včetně – např. software),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nájemné nebytových prostor pro zabezpečení výukové/vzdělávací činnosti,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spotřeba energie vč. úhrad, které budou hrazeny nejpozději do posledního dne následujícího měsíce po realizaci projektu,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osobní náklady ve formě dohod o provedení práce v maximální výši 20% z požadované výše dotace,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náklady na společné stravování poskytované účinkujícím na akcích, účastníkům soustředění a výcvikových táborů (ne náklady na reprezentaci a pohoštění).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1024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79039C5-1BDC-4A6F-9BF1-B381764BF8E7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cs-CZ" altLang="cs-CZ" sz="1400" smtClean="0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UZNATELNÉ NÁKLADY – K1/20</a:t>
            </a:r>
            <a:endParaRPr lang="cs-CZ" altLang="cs-CZ" sz="24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opava-sablona-prezentace-nadpis">
  <a:themeElements>
    <a:clrScheme name="mmopava-sablona-prezentace-nadpi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mopava-sablona-prezentace-nadp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mopava-sablona-prezentace-nadpi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mmopava-sablona-prezentace-nadpis</Template>
  <TotalTime>9737</TotalTime>
  <Words>1358</Words>
  <Application>Microsoft Office PowerPoint</Application>
  <PresentationFormat>Předvádění na obrazovce (4:3)</PresentationFormat>
  <Paragraphs>203</Paragraphs>
  <Slides>19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mmopava-sablona-prezentace-nadpis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Magistrát města Opavy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mrkvica</dc:creator>
  <cp:lastModifiedBy>Šenková Hana</cp:lastModifiedBy>
  <cp:revision>527</cp:revision>
  <cp:lastPrinted>2019-05-02T06:48:24Z</cp:lastPrinted>
  <dcterms:created xsi:type="dcterms:W3CDTF">2007-01-16T13:45:29Z</dcterms:created>
  <dcterms:modified xsi:type="dcterms:W3CDTF">2019-07-17T10:26:19Z</dcterms:modified>
</cp:coreProperties>
</file>