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17" r:id="rId3"/>
    <p:sldId id="322" r:id="rId4"/>
    <p:sldId id="321" r:id="rId5"/>
    <p:sldId id="324" r:id="rId6"/>
    <p:sldId id="325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36" r:id="rId15"/>
    <p:sldId id="327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303" r:id="rId27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103" autoAdjust="0"/>
  </p:normalViewPr>
  <p:slideViewPr>
    <p:cSldViewPr>
      <p:cViewPr>
        <p:scale>
          <a:sx n="90" d="100"/>
          <a:sy n="90" d="100"/>
        </p:scale>
        <p:origin x="-2232" y="-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D74B7F7-D0CF-433C-8F69-2648FF897A2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6331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91DE21B-5860-4610-939A-C0C923BC24B2}" type="datetimeFigureOut">
              <a:rPr lang="cs-CZ"/>
              <a:pPr>
                <a:defRPr/>
              </a:pPr>
              <a:t>12.9.2019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AB955E8-0677-4851-A183-F99C732730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4030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88B8C62-7395-49E6-B51B-3AD1151B898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9202ABA-ED49-4216-9120-2177797134B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D5F5432-7621-406D-84C9-547BEAB5F1C5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21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78F6ADB-78FF-445E-98A5-E9C51E1A432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22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A53ECD1-25E3-42EE-BF78-7480672DD9A2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23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E35D666-FC34-4043-9036-AB6155182A8D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24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E7FBAEA-C4D1-47D7-8D71-53689BB8E9D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ECE93CF-4B70-4AB5-82A3-D6897D2CB6ED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30975BF-060D-4789-BB1F-ADDEA948A74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676F9B7-6C4D-44EF-8ED5-B2634D0F8E3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1FC8342-B3E2-4D97-9138-010C4EE6D5A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0131C4F-D1EA-4EFA-B1EB-E470242388C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1D32122-5F78-4416-9784-35AFC2D6475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CC5B698-2F91-4C46-98B0-C05987E4DA7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387AC9-C2D2-484D-885F-AD8E88001E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7955046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A4C09-CA40-4067-86FA-336B83A3DB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1926046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A70D1-5E2B-4C4E-AA62-0B9EB30184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6998082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07150-7A4F-4793-AE8E-E503D80DE9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2819321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408BB-3146-417F-93AE-F7CB864493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438289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165C5-6B93-4262-A6C2-876FCE2653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1903355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F1B4B-71FC-482E-8357-BA6A7E44D8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5639296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6406C-3601-4FF5-8A8E-BDECAB6215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6005811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BE241-49E7-42FF-A1C1-C3A2DC6D2D3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1150450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E18D8-C1EE-4E3E-80FD-CBF504DE42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2185618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AF434-BA48-4894-887C-1C572AABDD6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3951567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A32AAE0-048C-4D07-9C16-1766D65345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ranty-prevence@opava-city.cz" TargetMode="External"/><Relationship Id="rId4" Type="http://schemas.openxmlformats.org/officeDocument/2006/relationships/hyperlink" Target="mailto:granty-evvo@opava-city.cz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granty-prevence@opava-city.cz" TargetMode="External"/><Relationship Id="rId4" Type="http://schemas.openxmlformats.org/officeDocument/2006/relationships/hyperlink" Target="mailto:granty-evvo@opava-city.cz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ava-city.cz/cs/dotacni-program-zivotni-prostredi-evvo-2020" TargetMode="External"/><Relationship Id="rId3" Type="http://schemas.openxmlformats.org/officeDocument/2006/relationships/image" Target="../media/image2.jpeg"/><Relationship Id="rId7" Type="http://schemas.openxmlformats.org/officeDocument/2006/relationships/hyperlink" Target="mailto:dagmar.polaskova@opava-city.cz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aterina.hnatova@opava-city.cz" TargetMode="Externa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hana.senkova@opava-city.cz" TargetMode="External"/><Relationship Id="rId9" Type="http://schemas.openxmlformats.org/officeDocument/2006/relationships/hyperlink" Target="https://www.opava-city.cz/cs/dotacni-program-prevence-kriminality-202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3600" b="1" dirty="0">
                <a:solidFill>
                  <a:srgbClr val="000000"/>
                </a:solidFill>
              </a:rPr>
              <a:t>PROGRAM ŽIVOTNÍ PROSTŘEDÍ A EVVO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2020</a:t>
            </a:r>
          </a:p>
          <a:p>
            <a:pPr algn="ctr" eaLnBrk="1" hangingPunct="1">
              <a:spcBef>
                <a:spcPct val="50000"/>
              </a:spcBef>
              <a:buNone/>
            </a:pPr>
            <a:r>
              <a:rPr lang="cs-CZ" altLang="cs-CZ" sz="3600" b="1" dirty="0" smtClean="0">
                <a:solidFill>
                  <a:srgbClr val="000000"/>
                </a:solidFill>
              </a:rPr>
              <a:t>PROGRAM </a:t>
            </a:r>
            <a:r>
              <a:rPr lang="cs-CZ" altLang="cs-CZ" sz="3600" b="1" dirty="0">
                <a:solidFill>
                  <a:srgbClr val="000000"/>
                </a:solidFill>
              </a:rPr>
              <a:t>PREVENCE KRIMINALITY 2020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AE26296-45FC-4006-8B24-E662032CA6A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dirty="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b="1" u="sng" dirty="0" smtClean="0"/>
              <a:t>Cílem dotačního titulu ZP3/20 </a:t>
            </a:r>
            <a:r>
              <a:rPr lang="cs-CZ" altLang="cs-CZ" sz="1600" dirty="0" smtClean="0"/>
              <a:t>je podpora praktických opatření ve prospěch ochrany a tvorby životního prostředí. Jedná se o podporu projektů na výsadby a údržbu veřejné zeleně (s preferencí původních druhů), zachování biodiverzity, řešení odpadového hospodářství, ochrany ovzduší a ochrany vod, rozvoje environmentálně šetrného životního stylu a jiných. Podporovány budou pouze veřejně prospěšné projekty. Doporučeno je záměr nejdříve konzultovat s pracovníky odboru životního prostředí.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 	40.000,00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projektu: 10%.</a:t>
            </a:r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DD70626-4392-47E0-8F7E-398FA00A7D2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PODPORA OPATŘENÍ VE PROSPĚCH ŽIVOTNÍHO PROSTŘEDÍ – ZP3/20</a:t>
            </a:r>
          </a:p>
        </p:txBody>
      </p:sp>
    </p:spTree>
    <p:extLst>
      <p:ext uri="{BB962C8B-B14F-4D97-AF65-F5344CB8AC3E}">
        <p14:creationId xmlns:p14="http://schemas.microsoft.com/office/powerpoint/2010/main" val="131104982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2A100A8-5259-4D67-88ED-8BAEC24728E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92087" y="34528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Oprávněný žadatel – ZP1/20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spolky spolupracující se školskými organizacemi na území města,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obecně prospěšné společnosti,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neziskové organizace, 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školy a školská zařízení působící na území města, u kterých není zřizovatel statutární město Opava.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Oprávněný žadatel – ZP2/20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neziskové organizace se zaměřením na ochranu životního prostředí a EVVO, které mají alespoň jednu z těchto činností ve svých stanovách.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Oprávněný žadatel – ZP3/20</a:t>
            </a:r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f</a:t>
            </a:r>
            <a:r>
              <a:rPr lang="cs-CZ" altLang="cs-CZ" sz="1600" dirty="0" smtClean="0"/>
              <a:t>yzické a právnické osoby.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Projekt zpracovaný žadatelem </a:t>
            </a:r>
            <a:r>
              <a:rPr lang="cs-CZ" altLang="cs-CZ" sz="1600" b="1" dirty="0" smtClean="0"/>
              <a:t>musí být realizován na území statutárního města Opavy. </a:t>
            </a:r>
            <a:r>
              <a:rPr lang="cs-CZ" altLang="cs-CZ" sz="1600" dirty="0" smtClean="0"/>
              <a:t>V dotačním titulu ZP1/20 Podpora akcí a aktivit EVVO může ve výjimečných případech dojít k přesahu na území vymezeném rozsahem působnosti obce s rozšířenou působností Opava. Přesahem se rozumí např. partnerská spolupráce opavské školy s </a:t>
            </a:r>
            <a:r>
              <a:rPr lang="cs-CZ" altLang="cs-CZ" sz="1600" dirty="0" err="1" smtClean="0"/>
              <a:t>mimoopavskou</a:t>
            </a:r>
            <a:r>
              <a:rPr lang="cs-CZ" altLang="cs-CZ" sz="1600" dirty="0" smtClean="0"/>
              <a:t> školou či realizace dílčí aktivity projektu mimo vymezené území.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381377659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4608512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ZP1/20 – Podpora akcí a aktivit EVVO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materiál včetně věcných odměn,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drobný dlouhodobý hmotný majetek za podmínky, že tento pořízený majetek je v období realizace projektu prokazatelně uveden do užívání a zůstane v majetku příjemce po dobu minimálně 2 let od jeho pořízení (doba použitelnosti delší než 1 rok a ocenění je v částce 3.000,00 Kč do 40.000,00 Kč včetně – např. movité věci),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drobný dlouhodobý nehmotný majetek za podmínky, že tento pořízený majetek v období realizace projektu je prokazatelně uveden do užívání a zůstane v majetku příjemce po dobu minimálně 2 let (doba použitelnosti delší než jeden rok a ocenění je v částce od 7.000,00 Kč včetně do 60.000,00 Kč včetně – např. software),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cestovné na základě cestovních příkazů. Za uznatelný náklad se nepovažuje základní náhrada při použití soukromého vozidla zaměstnance příjemce nebo vozidla příjemce</a:t>
            </a:r>
            <a:r>
              <a:rPr lang="cs-CZ" altLang="cs-CZ" sz="1600" dirty="0"/>
              <a:t>,</a:t>
            </a: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náklady na služby s výjimkou externě zajišťovaných účetních služeb, právních služeb, konzultací, auditorských služeb a bankovních </a:t>
            </a:r>
            <a:r>
              <a:rPr lang="cs-CZ" altLang="cs-CZ" sz="1600" dirty="0" smtClean="0"/>
              <a:t>služeb,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osobní náklady ve formě dohod o provedení práce v maximální výši 20% z požadované výše dotace.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819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DFB4E2D-3607-4981-9072-7A788191D2A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UZNATELNÉ NÁKLADY – ZP1/20</a:t>
            </a:r>
          </a:p>
        </p:txBody>
      </p:sp>
    </p:spTree>
    <p:extLst>
      <p:ext uri="{BB962C8B-B14F-4D97-AF65-F5344CB8AC3E}">
        <p14:creationId xmlns:p14="http://schemas.microsoft.com/office/powerpoint/2010/main" val="353530060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0067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u="sng" dirty="0" smtClean="0"/>
              <a:t>ZP2/20 Podpora činnosti neziskových organizací zaměřených na EVVO a ochranu životního prostředí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materiál,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drobný dlouhodobý hmotný majetek za podmínky, že tento pořízený majetek je v období realizace projektu prokazatelně uveden do užívání a zůstane v majetku příjemce po dobu minimálně 2 let od jeho pořízení (doba použitelnosti delší než 1 rok a ocenění je v částce 3.000,00 Kč do 40.000,00 Kč včetně – např. movité věci),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drobný dlouhodobý nehmotný majetek za podmínky, že tento pořízený majetek v období realizace projektu je prokazatelně uveden do užívání a zůstane v majetku příjemce po dobu minimálně 2 let (doba použitelnosti delší než jeden rok a ocenění je v částce od 7.000,00 Kč včetně do 60.000,00 Kč včetně – např. software),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spotřeba energie (el. energie, vodné, stočné, plyn) vč. úhrad, které budou hrazeny nejpozději do posledního dne následujícího měsíce po realizaci projektu</a:t>
            </a:r>
            <a:r>
              <a:rPr lang="cs-CZ" altLang="cs-CZ" sz="1600" dirty="0"/>
              <a:t>,</a:t>
            </a: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nájemné nebytových prostor pro zabezpečení výukové/vzdělávací </a:t>
            </a:r>
            <a:r>
              <a:rPr lang="cs-CZ" altLang="cs-CZ" sz="1600" dirty="0" smtClean="0"/>
              <a:t>činnosti,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cestovné </a:t>
            </a:r>
            <a:r>
              <a:rPr lang="cs-CZ" altLang="cs-CZ" sz="1600" dirty="0"/>
              <a:t>na základě cestovních příkazů. Za uznatelný náklad se nepovažuje základní náhrada při použití soukromého vozidla zaměstnance příjemce nebo vozidla </a:t>
            </a:r>
            <a:r>
              <a:rPr lang="cs-CZ" altLang="cs-CZ" sz="1600" dirty="0" smtClean="0"/>
              <a:t>příjemce,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</a:t>
            </a:r>
            <a:r>
              <a:rPr lang="cs-CZ" altLang="cs-CZ" sz="1600" dirty="0"/>
              <a:t>na služby s výjimkou externě zajišťovaných účetních služeb, právních služeb, konzultací, auditorských služeb a bankovních </a:t>
            </a:r>
            <a:r>
              <a:rPr lang="cs-CZ" altLang="cs-CZ" sz="1600" dirty="0" smtClean="0"/>
              <a:t>služeb,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osobní </a:t>
            </a:r>
            <a:r>
              <a:rPr lang="cs-CZ" altLang="cs-CZ" sz="1600" dirty="0"/>
              <a:t>náklady, a to pouze ve formě dohod o provedení práce/dohod o pracovní </a:t>
            </a:r>
            <a:r>
              <a:rPr lang="cs-CZ" altLang="cs-CZ" sz="1600" dirty="0" smtClean="0"/>
              <a:t>činnosti.</a:t>
            </a:r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B6EAD18-E2D2-458A-8265-95B7E24A332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UZNATELNÉ NÁKLADY – ZP2/20</a:t>
            </a:r>
          </a:p>
        </p:txBody>
      </p:sp>
    </p:spTree>
    <p:extLst>
      <p:ext uri="{BB962C8B-B14F-4D97-AF65-F5344CB8AC3E}">
        <p14:creationId xmlns:p14="http://schemas.microsoft.com/office/powerpoint/2010/main" val="65406162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00675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ZP3/20 Podpora opatření ve prospěch životního prostředí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materiál,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drobný dlouhodobý hmotný majetek za podmínky, že tento pořízený majetek je v období realizace projektu prokazatelně uveden do užívání a zůstane v majetku příjemce po dobu minimálně 2 let od jeho pořízení (doba použitelnosti delší než 1 rok a ocenění je v částce 3.000,00 Kč do 40.000,00 Kč včetně – např. movité věci),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náklady na drobný dlouhodobý nehmotný majetek za podmínky, že tento pořízený majetek v období realizace projektu je prokazatelně uveden do užívání a zůstane v majetku příjemce po dobu minimálně 2 let (doba použitelnosti delší než jeden rok a ocenění je v částce od 7.000,00 Kč včetně do 60.000,00 Kč včetně – např. software</a:t>
            </a:r>
            <a:r>
              <a:rPr lang="cs-CZ" altLang="cs-CZ" sz="1600" dirty="0" smtClean="0"/>
              <a:t>),</a:t>
            </a:r>
            <a:endParaRPr lang="cs-CZ" alt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Náklady na služby s výjimkou externě zajišťovaných účetních služeb, právních služeb, konzultací, auditorských služeb a bankovních služeb.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4247054-24D7-40C2-A8EB-379494C631C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UZNATELNÉ NÁKLADY – ZP 3/20</a:t>
            </a:r>
          </a:p>
        </p:txBody>
      </p:sp>
    </p:spTree>
    <p:extLst>
      <p:ext uri="{BB962C8B-B14F-4D97-AF65-F5344CB8AC3E}">
        <p14:creationId xmlns:p14="http://schemas.microsoft.com/office/powerpoint/2010/main" val="323484205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>
              <a:solidFill>
                <a:srgbClr val="00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Všechny ostatní náklady vynaložené příjemcem jsou považovány za náklady neuznatelné</a:t>
            </a:r>
            <a:r>
              <a:rPr lang="cs-CZ" altLang="cs-CZ" sz="1600" dirty="0" smtClean="0"/>
              <a:t>, např.: splátky úvěrů vč. úroků, leasingu vč. akontace, celní, správní, soudní a bankovní poplatky, poplatky za telefonní hovory a paušální poplatky za internet vč. zavedení přípojky, provize, daně a dotace (výjimkou je daň z přidané hodnoty v případě, že příjemce dotace je neplátce této daně nebo mu nevzniká nárok na odpočet této daně), náklady na reprezentaci a pohoštění (pohoštěním není společné stravování poskytované účastníkům akcí, soustředění a výcvikových táborů), pojištění majetku, apod.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Dotace nebude poskytována na běžnou výuku ve školách, běžnou zájmovou činnost ve školských zařízeních, soukromé aktivity bez obecné prospěšnosti, čistě investiční projekty a občerstvení.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Nákladové rozpočty, které tvoří přílohy č. 2a, 2b, 2c dotačního programu, nesmí obsahovat neuznatelné náklady, i kdyby měly být hrazeny z prostředků příjemce dotace.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B5BA055-EFC9-4E4A-A8D9-C42561AFEF8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50"/>
                </a:solidFill>
              </a:rPr>
              <a:t>NEUZNATELNÉ NÁKLADY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18953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Podpora aktivit v oblasti prevence kriminality, včetně aktivního využití volného času dětí a mládeže do 26 let a podpora pravidelné činnosti dětských a mládežnických organizací a spolků a různých zájmových subjektů sdružujících příslušníky všech věkových kategorií v Opavě, které nelze zařadit do dotačních programů Kultura, Sport a Životní prostředí a EVVO.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Podpora projektů orientovaných na aktivní využití volného času dětí a mládeže do 26 let (PK1/20)</a:t>
            </a:r>
          </a:p>
          <a:p>
            <a:pPr algn="just">
              <a:defRPr/>
            </a:pPr>
            <a:r>
              <a:rPr lang="cs-CZ" altLang="cs-CZ" sz="1600" dirty="0" smtClean="0"/>
              <a:t>Podpora pravidelné činnosti dětských a mládežnických organizací a spolků a různých zájmových subjektů sdružujících příslušníky všech věkových kategorií (PK2/20)</a:t>
            </a:r>
          </a:p>
          <a:p>
            <a:pPr algn="just">
              <a:defRPr/>
            </a:pPr>
            <a:r>
              <a:rPr lang="cs-CZ" altLang="cs-CZ" sz="1600" dirty="0" smtClean="0"/>
              <a:t>Podpora opatření ve prospěch prevence kriminality (PK3/20)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Předpokládaný celkový </a:t>
            </a:r>
            <a:r>
              <a:rPr lang="cs-CZ" altLang="cs-CZ" sz="1600" b="1" u="sng" dirty="0" smtClean="0"/>
              <a:t>objem peněžních prostředků pro rok 2020 </a:t>
            </a:r>
            <a:r>
              <a:rPr lang="cs-CZ" altLang="cs-CZ" sz="1600" dirty="0" smtClean="0"/>
              <a:t>–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600.000,00 Kč.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AEC293F-1B71-4315-B622-45869431B32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4" y="175666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70C0"/>
                </a:solidFill>
              </a:rPr>
              <a:t>ZÁKLADNÍ ÚDAJE O </a:t>
            </a:r>
            <a:r>
              <a:rPr lang="cs-CZ" altLang="cs-CZ" sz="2200" b="1" dirty="0" smtClean="0">
                <a:solidFill>
                  <a:srgbClr val="0070C0"/>
                </a:solidFill>
              </a:rPr>
              <a:t>PROGRAMU PREVENCE KRIMINALITY</a:t>
            </a:r>
            <a:endParaRPr lang="cs-CZ" altLang="cs-CZ" sz="2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97356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b="1" dirty="0" smtClean="0"/>
              <a:t>Cílem dotačního titulu PK1/20 </a:t>
            </a:r>
            <a:r>
              <a:rPr lang="cs-CZ" altLang="cs-CZ" sz="1600" dirty="0" smtClean="0"/>
              <a:t>je podpora jednorázových volnočasových akcí pro děti a mládež konaných v Opavě a nejbližším okolí s ohledem na celkový rozsah a účelnost využití finančních prostředků, které nelze zařadit do dotačních programů Kultura, Sport ani Životní prostředí a EVVO.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20.000,00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% spoluúčast žadatele na uznatelných nákladech projektu: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10 %.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1EB1485-A765-4265-B5A4-59278B257CF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144463"/>
            <a:ext cx="62642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800" b="1" dirty="0">
                <a:solidFill>
                  <a:srgbClr val="0070C0"/>
                </a:solidFill>
              </a:rPr>
              <a:t>PODPORA PROJEKTŮ ORIENTOVANÝCH NA AKTIVTNÍ VYUŽITÍ VOLNÉHO ČASU DĚTÍ A MLÁDEŽE DO 26 LET – PK1/20</a:t>
            </a:r>
          </a:p>
        </p:txBody>
      </p:sp>
    </p:spTree>
    <p:extLst>
      <p:ext uri="{BB962C8B-B14F-4D97-AF65-F5344CB8AC3E}">
        <p14:creationId xmlns:p14="http://schemas.microsoft.com/office/powerpoint/2010/main" val="183595644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PK2/20 </a:t>
            </a:r>
            <a:r>
              <a:rPr lang="cs-CZ" altLang="cs-CZ" sz="1600" dirty="0" smtClean="0"/>
              <a:t>je podpora soustavné činnosti všech věkových kategorií včetně dětí a mládeže. Za soustavnou činnost se považují složky strukturovaného programu, které vedou své členy k aktivnímu odpočinku a zdravějším či hodnotnějším způsobům trávení volného času. Patří sem také různé kroužky, zábavné a poučné klubové aktivity, které nelze zařadit do dotačních programů Kultura, Sport ani Životní prostředí a EVVO.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 	40.000,00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% spoluúčast žadatele na uznatelných nákladech projektu je 25 %.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podat pouze </a:t>
            </a:r>
            <a:r>
              <a:rPr lang="cs-CZ" altLang="cs-CZ" sz="1600" b="1" u="sng" cap="all" dirty="0"/>
              <a:t>jednu</a:t>
            </a:r>
            <a:r>
              <a:rPr lang="cs-CZ" altLang="cs-CZ" sz="1600" dirty="0"/>
              <a:t> žádost!</a:t>
            </a: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9A66C4F-F836-4598-A464-F547079DC15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0188" y="188913"/>
            <a:ext cx="6264275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400" b="1" dirty="0">
                <a:solidFill>
                  <a:srgbClr val="0070C0"/>
                </a:solidFill>
              </a:rPr>
              <a:t>PODPORA PRAVIDELNÉ ČINNOSTI DĚTSKÝCH A MLÁDEŽNICKÝCH ORGANIZACÍ A SPOLKŮ A RŮZNÝCH ZÁJMOVÝCH SUBJEKTŮ SDRUŽUJÍCÍCH PŘÍSLUŠNÍKY VŠECH VĚKOVÝCH KATEGORIÍ – PK2/20</a:t>
            </a:r>
          </a:p>
        </p:txBody>
      </p:sp>
    </p:spTree>
    <p:extLst>
      <p:ext uri="{BB962C8B-B14F-4D97-AF65-F5344CB8AC3E}">
        <p14:creationId xmlns:p14="http://schemas.microsoft.com/office/powerpoint/2010/main" val="388450622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97437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b="1" u="sng" dirty="0" smtClean="0"/>
              <a:t>Cílem dotačního titulu PK3/20 </a:t>
            </a:r>
            <a:r>
              <a:rPr lang="cs-CZ" altLang="cs-CZ" sz="1600" dirty="0" smtClean="0"/>
              <a:t>je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podpora praktických opatření zaměřených na informování a vzdělávání občanů prostřednictvím tištěných materiálů a informačních kampaní ve prospěch snižování kriminality ve městě. Jedná se o podporu projektů směřujících k informování veřejnosti o nejčastějších typech a způsobech páchání trestné činnosti, zvyšování informovanosti občanů o různých formách násilí, zvyšování právního vědomí dětí a mládeže, rodičů a profesionálů pracujících s mládeží, zprostředkování informací o rizikovém chování a o prevenci násilí, prevence internetové kriminality, vzdělávací programy pro nejohroženější skupiny obyvatel (předškolní a školní mládež, senioři, osoby se zdravotním a tělesným postižením).</a:t>
            </a:r>
          </a:p>
          <a:p>
            <a:pPr marL="0" indent="0" algn="just">
              <a:buFontTx/>
              <a:buNone/>
            </a:pPr>
            <a:endParaRPr lang="cs-CZ" altLang="cs-CZ" sz="1600" b="1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  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20.000,00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% spoluúčast žadatele na uznatelných nákladech projektu: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10 %.</a:t>
            </a:r>
          </a:p>
          <a:p>
            <a:pPr marL="0" indent="0" algn="just">
              <a:buFontTx/>
              <a:buNone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3216A00-318E-4CD0-87E9-FB82FDD7C0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55900" y="237330"/>
            <a:ext cx="6264275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800" b="1" dirty="0">
                <a:solidFill>
                  <a:srgbClr val="0070C0"/>
                </a:solidFill>
              </a:rPr>
              <a:t>PODPORA OPATŘENÍ VE PROSPĚCH PREVENCE KRIMINALITY – PK3/20</a:t>
            </a:r>
          </a:p>
        </p:txBody>
      </p:sp>
    </p:spTree>
    <p:extLst>
      <p:ext uri="{BB962C8B-B14F-4D97-AF65-F5344CB8AC3E}">
        <p14:creationId xmlns:p14="http://schemas.microsoft.com/office/powerpoint/2010/main" val="111923819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20775"/>
            <a:ext cx="8229600" cy="54721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žádosti o dotaci:	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15. 9. – 15. 10. 2019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předkládá žádost, kterou tvoří: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Žádost o dotaci pro rok 2020 (příloha č. 1a, 1b, 1c, programu),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jejíž součástí je vlastní projekt (jeden projekt = jedna žádost) 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Nákladový rozpočet projektu (příloha č. 2a, 2b, 2c programu)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u dotačního programu ŽIVOTNÍ PROSTŘEDÍ A EVVO - ZP3/20 – doložení všech požadovaných dokladů:</a:t>
            </a:r>
          </a:p>
          <a:p>
            <a:pPr lvl="2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Souhlas majitele pozemku/objektu s realizací projektu (příloha č. 3 programu),</a:t>
            </a:r>
          </a:p>
          <a:p>
            <a:pPr lvl="2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Doložení vlastnictví pozemku/objektu s realizací projektu (např. výpis z katastru nemovitostí, vlastnický list),</a:t>
            </a:r>
          </a:p>
          <a:p>
            <a:pPr lvl="2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Závazek následné péče (příloha č. 4 programu),</a:t>
            </a:r>
          </a:p>
          <a:p>
            <a:pPr lvl="2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Předjednání záměru/odborný posudek/doporučení (příloha č. 5 programu).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prosté kopie aktuálních dokladů o právní subjektivitě a dokladů o oprávnění k vykonávané činnosti (společenské smlouvy, stanov, statutu, zřizovací listiny, výpisu z živnostenského rejstříku, výpisu z obchodního rejstříku, apod.), 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prosté kopie dokladu o volbě nebo jmenování statutárního orgánu (jen v případě, že tento údaj nevyplývá z obsahu dokladů uvedených v předchozím bodě), podepsal-li žádost zástupce žadatele, též kopie dokladu o jeho oprávnění jednat jménem žadatele,</a:t>
            </a:r>
          </a:p>
          <a:p>
            <a:pPr lvl="1"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čestné prohlášení o bezdlužnosti žadatele o dotaci vůči finančnímu úřadu a ostatním orgánům veřejné správy (příloha č. 6 , u PK příloha č. 3</a:t>
            </a:r>
            <a:r>
              <a:rPr lang="cs-CZ" altLang="cs-CZ" sz="1600" dirty="0" smtClean="0">
                <a:solidFill>
                  <a:srgbClr val="FF0000"/>
                </a:solidFill>
              </a:rPr>
              <a:t>).</a:t>
            </a:r>
          </a:p>
          <a:p>
            <a:pPr marL="0" lvl="2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>
              <a:solidFill>
                <a:srgbClr val="FF0000"/>
              </a:solidFill>
            </a:endParaRPr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553200" y="6406061"/>
            <a:ext cx="2482850" cy="484163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400" dirty="0"/>
              <a:t>2</a:t>
            </a:r>
            <a:endParaRPr lang="cs-CZ" altLang="cs-CZ" sz="1400" dirty="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CCBD8E8-EB84-42A7-B4FE-61CD6B6C26B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cs-CZ" altLang="cs-CZ" sz="1400" smtClean="0"/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70C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Právnické i fyzické osoby se sídlem (trvalým pobytem) nebo působností na území statutárního města Opavy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Spolky a obecně prospěšné společnosti spolupracující se školskými organizacemi na území města, neziskové organizace a školy a školská zařízení působící na území města, u kterých není zřizovatelem statutární město Opava.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Pokud je projekt realizován na území města Opavy, </a:t>
            </a:r>
            <a:r>
              <a:rPr lang="cs-CZ" altLang="cs-CZ" sz="1600" b="1" dirty="0" smtClean="0"/>
              <a:t>nemusí</a:t>
            </a:r>
            <a:r>
              <a:rPr lang="cs-CZ" altLang="cs-CZ" sz="1600" dirty="0" smtClean="0"/>
              <a:t> mít žadatel trvalé bydliště resp. sídlo organizace či firmy na území statutárního města Opavy. Pokud je projekt realizován mimo území města Opavy, musí být určený pro občany města Opavy a žadatel </a:t>
            </a:r>
            <a:r>
              <a:rPr lang="cs-CZ" altLang="cs-CZ" sz="1600" b="1" dirty="0" smtClean="0"/>
              <a:t>musí</a:t>
            </a:r>
            <a:r>
              <a:rPr lang="cs-CZ" altLang="cs-CZ" sz="1600" dirty="0" smtClean="0"/>
              <a:t> mít trvalé bydliště resp. sídlo organizace či firmy na území statutárního města Opavy.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285750" indent="-28575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Žadatelem nemůže být městská část, popř. úřad městské části statutárního města Opavy a příspěvková organizace podle zákona č. 250/2000 Sb., o rozpočtových pravidlech územních rozpočtů, ve znění pozdějších předpisů, jejímž zřizovatelem je statutární město Opava.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2466326444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96887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b="1" u="sng" dirty="0" smtClean="0"/>
              <a:t>PK1/20 Podpora projektů orientovaných na aktivní využití volného času dětí a mládeže do 26 let: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materiál včetně věcných odměn.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drobný dlouhodobý hmotný majetek (pouze je-li pořízen v období realizace projektu a zůstane v majetku příjemce po dobu minimálně 2 let od jeho pořízení (doba použitelnosti delší než 1 rok a ocenění je v částce od 3.000 Kč včetně, do 40.000 Kč včetně – např. movité věci).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drobný dlouhodobý nehmotný majetek za podmínky, že tento pořízený majetek v období realizace projektu je prokazatelně uveden do užívání a zůstane v majetku příjemce po dobu min. 2 let (doba použitelnosti delší než jeden rok a ocenění je v částce od 7.000,00 Kč včetně do 60.000,00 Kč včetně – např. software).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Cestovné na základě cestovních příkazů. Za uznatelný náklad se nepovažuje základní náhrada (základní náhrada za 1 km – opotřebení vozidla) při použití soukromého vozidla zaměstnance příjemce nebo vozidla příjemce.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služby s výjimkou externě zajišťovaných účetních služeb, právních služeb, konzultací, auditorských služeb a bankovních služeb.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b="1" dirty="0" smtClean="0">
                <a:solidFill>
                  <a:srgbClr val="FF0000"/>
                </a:solidFill>
              </a:rPr>
              <a:t>Náklady na společné stravování poskytované účinkujícím na akcích (ne náklady na reprezentaci a pohoštění).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Osobní náklady ve formě dohod o provedení práce v max. výši 20 % z požadované výše dotace.</a:t>
            </a:r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819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402F576-3590-45B9-BC97-118536C538C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cs-CZ" altLang="cs-CZ" sz="1400" smtClean="0"/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70C0"/>
                </a:solidFill>
              </a:rPr>
              <a:t>UZNATELNÉ</a:t>
            </a:r>
            <a:r>
              <a:rPr lang="cs-CZ" altLang="cs-CZ" sz="2200" b="1" dirty="0"/>
              <a:t> </a:t>
            </a:r>
            <a:r>
              <a:rPr lang="cs-CZ" altLang="cs-CZ" sz="2200" b="1" dirty="0">
                <a:solidFill>
                  <a:srgbClr val="0070C0"/>
                </a:solidFill>
              </a:rPr>
              <a:t>NÁKLADY – PK1/20</a:t>
            </a:r>
          </a:p>
        </p:txBody>
      </p:sp>
    </p:spTree>
    <p:extLst>
      <p:ext uri="{BB962C8B-B14F-4D97-AF65-F5344CB8AC3E}">
        <p14:creationId xmlns:p14="http://schemas.microsoft.com/office/powerpoint/2010/main" val="428496736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PK2/20 Podpora pravidelné činnosti dětských a mládežnických organizací a spolků a různých zájmových subjektů sdružujících příslušníky všech věkových kategorií: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materiál.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N</a:t>
            </a:r>
            <a:r>
              <a:rPr lang="cs-CZ" altLang="cs-CZ" sz="1600" dirty="0" smtClean="0"/>
              <a:t>áklady na drobný dlouhodobý hmotný majetek, pouze je-li pořízen v období realizace projektu a zůstane v majetku příjemce po dobu min. 2 let od jeho pořízení (doba použitelnosti delší než 1 rok a ocenění je v částce od 3.000 Kč včetně, do 40.000 Kč včetně – např. movité věci).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drobný dlouhodobý nehmotný majetek za podmínky, že tento pořízený majetek v období realizace projektu je prokazatelně uveden do užívání a zůstane v majetku příjemce po dobu minimálně 2 let (doba použitelnosti delší než jeden rok a ocenění je v částce od 7.000,00 Kč včetně do 60.000,00 Kč včetně – např. software).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Spotřeba energie (el. energie, vodné, stočné, plyn) vč. úhrad, které budou hrazeny nejpozději do posledního dne následujícího měsíce po realizaci projektu.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Nájemné nebytových prostor pro zabezpečení výukové/vzdělávací činnosti.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Cestovné na základě cestovních příkazů. Za uznatelný náklad se nepovažuje základní náhrada (základní náhrada za 1 km – opotřebení vozidla) při použití soukromého vozidla zaměstnance příjemce nebo vozidla příjemce.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služby s výjimkou externě zajišťovaných účetních služeb, právních služeb, konzultací, auditorských služeb a bankovních služeb.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Osobní náklady, a to pouze ve formě dohod o provedení práce/dohod o pracovní činnosti.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11030E0-3C93-480C-B78D-8F021D47888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>
                <a:solidFill>
                  <a:srgbClr val="0070C0"/>
                </a:solidFill>
              </a:rPr>
              <a:t> </a:t>
            </a:r>
            <a:r>
              <a:rPr lang="cs-CZ" altLang="cs-CZ" sz="2200" b="1">
                <a:solidFill>
                  <a:srgbClr val="0070C0"/>
                </a:solidFill>
              </a:rPr>
              <a:t>UZNATELNÉ NÁKLADY PK2/20</a:t>
            </a:r>
          </a:p>
        </p:txBody>
      </p:sp>
    </p:spTree>
    <p:extLst>
      <p:ext uri="{BB962C8B-B14F-4D97-AF65-F5344CB8AC3E}">
        <p14:creationId xmlns:p14="http://schemas.microsoft.com/office/powerpoint/2010/main" val="327005761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b="1" dirty="0" smtClean="0"/>
              <a:t>PK3/20 Podpora opatření ve prospěch prevence kriminality: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materiál včetně věcných odměn.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drobný dlouhodobý hmotný majetek, pouze je-li pořízen v období realizace projektu a zůstane v majetku příjemce po dobu min. 2 let od jeho pořízení (doba použitelnosti delší než 1 rok a ocenění je v částce od 3.000 Kč včetně, do 40.000 Kč včetně – např. movité věci).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drobný dlouhodobý nehmotný majetek za podmínky, že tento pořízený majetek v období realizace projektu je prokazatelně uveden do užívání a zůstane v majetku příjemce po dobu minimálně 2 let (doba použitelnosti delší než jeden rok a ocenění je v částce od 7.000,00 Kč včetně do 60.000,00 Kč včetně – např. software).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b="1" dirty="0" smtClean="0">
                <a:solidFill>
                  <a:srgbClr val="FF0000"/>
                </a:solidFill>
              </a:rPr>
              <a:t>Cestovné na základě cestovních příkazů. Za uznatelný náklad se nepovažuje základní náhrada (základní náhrada za 1 km – opotřebení vozidla) při použití soukromého vozidla zaměstnance příjemce nebo vozidla příjemce.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dirty="0" smtClean="0"/>
              <a:t>Náklady na služby s výjimkou externě zajišťovaných účetních služeb, právních služeb, konzultací, auditorských služeb a bankovních služeb.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b="1" dirty="0" smtClean="0">
                <a:solidFill>
                  <a:srgbClr val="FF0000"/>
                </a:solidFill>
              </a:rPr>
              <a:t>Náklady na společné stravování poskytované účinkujícím na akcích (ne náklady na reprezentaci a pohoštění).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altLang="cs-CZ" sz="1600" b="1" dirty="0" smtClean="0">
                <a:solidFill>
                  <a:srgbClr val="FF0000"/>
                </a:solidFill>
              </a:rPr>
              <a:t>Osobní náklady ve formě dohod o provedení práce v max. výši 20% z požadované výše dotace.</a:t>
            </a:r>
          </a:p>
          <a:p>
            <a:pPr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6082AE1-E5C7-4201-918F-BF86F52AD67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23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70C0"/>
                </a:solidFill>
              </a:rPr>
              <a:t>UZNATELNÉ NÁKLADY PK3/20</a:t>
            </a:r>
          </a:p>
        </p:txBody>
      </p:sp>
    </p:spTree>
    <p:extLst>
      <p:ext uri="{BB962C8B-B14F-4D97-AF65-F5344CB8AC3E}">
        <p14:creationId xmlns:p14="http://schemas.microsoft.com/office/powerpoint/2010/main" val="356757304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752975"/>
          </a:xfrm>
        </p:spPr>
        <p:txBody>
          <a:bodyPr/>
          <a:lstStyle/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Dotace </a:t>
            </a:r>
            <a:r>
              <a:rPr lang="cs-CZ" altLang="cs-CZ" sz="1600" b="1" u="sng" dirty="0" smtClean="0"/>
              <a:t>nebude</a:t>
            </a:r>
            <a:r>
              <a:rPr lang="cs-CZ" altLang="cs-CZ" sz="1600" u="sng" dirty="0" smtClean="0"/>
              <a:t> </a:t>
            </a:r>
            <a:r>
              <a:rPr lang="cs-CZ" altLang="cs-CZ" sz="1600" dirty="0" smtClean="0"/>
              <a:t>poskytována na běžnou výuku ve školách, běžnou zájmovou činnost ve školských zařízeních, soukromé aktivity bez obecné prospěšnosti, čistě investiční projekty a občerstvení.</a:t>
            </a:r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ostatní náklady vynaložené příjemcem jsou považovány za </a:t>
            </a:r>
            <a:r>
              <a:rPr lang="cs-CZ" altLang="cs-CZ" sz="1600" b="1" u="sng" dirty="0" smtClean="0"/>
              <a:t>náklady neuznatelné, např.:</a:t>
            </a:r>
            <a:r>
              <a:rPr lang="cs-CZ" altLang="cs-CZ" sz="1600" b="1" dirty="0" smtClean="0"/>
              <a:t> </a:t>
            </a:r>
          </a:p>
          <a:p>
            <a:pPr marL="34200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splátky úvěrů vč. úroků, leasingu vč. akontace, </a:t>
            </a:r>
          </a:p>
          <a:p>
            <a:pPr marL="34200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celní, správní, soudní a bankovní poplatky, poplatky za telefonní hovory a paušální     poplatky za internet vč. zavedení přípojky, </a:t>
            </a:r>
          </a:p>
          <a:p>
            <a:pPr marL="34200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provize, daně a dotace (výjimkou je DPH v případě, že příjemce dotace je neplátce této daně nebo mu nevzniká nárok na odpočet této daně), </a:t>
            </a:r>
          </a:p>
          <a:p>
            <a:pPr marL="34200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náklady na reprezentaci a pohoštění (pohoštěním není společné stravování poskytované účastníkům akcí, soustředění a výcvikových táborů), </a:t>
            </a:r>
          </a:p>
          <a:p>
            <a:pPr marL="342000"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pojištění majetku, apod.</a:t>
            </a:r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Nákladový rozpočet, který tvoří přílohy č. 2a. 2b, 2c dotačního programu, </a:t>
            </a:r>
            <a:r>
              <a:rPr lang="cs-CZ" altLang="cs-CZ" sz="1600" b="1" u="sng" dirty="0" smtClean="0"/>
              <a:t>nesmí</a:t>
            </a:r>
            <a:r>
              <a:rPr lang="cs-CZ" altLang="cs-CZ" sz="1600" dirty="0" smtClean="0"/>
              <a:t> obsahovat neuznatelné náklady, i kdyby měly být hrazeny z prostředků příjemce dotace.</a:t>
            </a:r>
            <a:endParaRPr lang="cs-CZ" altLang="cs-CZ" sz="1400" dirty="0" smtClean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0051995-B7FA-4EB5-8CF7-D3B7BD32058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24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66785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>
                <a:solidFill>
                  <a:srgbClr val="0070C0"/>
                </a:solidFill>
              </a:rPr>
              <a:t> </a:t>
            </a:r>
            <a:r>
              <a:rPr lang="cs-CZ" altLang="cs-CZ" sz="2200" b="1" dirty="0">
                <a:solidFill>
                  <a:srgbClr val="0070C0"/>
                </a:solidFill>
              </a:rPr>
              <a:t>NEUZNATELNÉ NÁKLADY</a:t>
            </a:r>
          </a:p>
        </p:txBody>
      </p:sp>
    </p:spTree>
    <p:extLst>
      <p:ext uri="{BB962C8B-B14F-4D97-AF65-F5344CB8AC3E}">
        <p14:creationId xmlns:p14="http://schemas.microsoft.com/office/powerpoint/2010/main" val="84545437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C07150-7A4F-4793-AE8E-E503D80DE90C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5" y="158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3059832" y="345943"/>
            <a:ext cx="5626968" cy="432048"/>
          </a:xfrm>
        </p:spPr>
        <p:txBody>
          <a:bodyPr/>
          <a:lstStyle/>
          <a:p>
            <a:r>
              <a:rPr lang="cs-CZ" sz="2200" b="1" dirty="0" smtClean="0"/>
              <a:t>ZÁVĚREČNÉ SHRNUTÍ</a:t>
            </a:r>
            <a:endParaRPr lang="cs-CZ" sz="2200" b="1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altLang="cs-CZ" sz="1600" b="1" dirty="0"/>
              <a:t>Termín pro předložení žádosti o dotaci:	15. 9. 2019 – 15. 10. </a:t>
            </a:r>
            <a:r>
              <a:rPr lang="cs-CZ" altLang="cs-CZ" sz="1600" b="1" dirty="0" smtClean="0"/>
              <a:t>2019</a:t>
            </a:r>
          </a:p>
          <a:p>
            <a:pPr marL="0" indent="0">
              <a:buNone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/>
              <a:t>Termín realizace </a:t>
            </a:r>
            <a:r>
              <a:rPr lang="cs-CZ" altLang="cs-CZ" sz="1600" b="1" dirty="0" smtClean="0"/>
              <a:t>projektu:                                      1</a:t>
            </a:r>
            <a:r>
              <a:rPr lang="cs-CZ" altLang="cs-CZ" sz="1600" b="1" dirty="0"/>
              <a:t>. 1. 2020 – 31. 12. 2020</a:t>
            </a:r>
          </a:p>
          <a:p>
            <a:pPr marL="0" indent="0">
              <a:buNone/>
            </a:pPr>
            <a:endParaRPr lang="cs-CZ" altLang="cs-CZ" sz="1600" b="1" dirty="0" smtClean="0"/>
          </a:p>
          <a:p>
            <a:pPr marL="0" indent="0">
              <a:buNone/>
            </a:pPr>
            <a:r>
              <a:rPr lang="cs-CZ" altLang="cs-CZ" sz="1600" b="1" dirty="0"/>
              <a:t>Termín pro předložení závěrečného vyúčtování – </a:t>
            </a:r>
            <a:r>
              <a:rPr lang="cs-CZ" altLang="cs-CZ" sz="1600" dirty="0"/>
              <a:t>nejpozději do 31. 1. 2021.</a:t>
            </a:r>
            <a:endParaRPr lang="cs-CZ" altLang="cs-CZ" sz="1600" b="1" dirty="0"/>
          </a:p>
          <a:p>
            <a:pPr marL="0" indent="0">
              <a:buNone/>
            </a:pPr>
            <a:endParaRPr lang="cs-CZ" alt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1665763336"/>
      </p:ext>
    </p:extLst>
  </p:cSld>
  <p:clrMapOvr>
    <a:masterClrMapping/>
  </p:clrMapOvr>
  <p:transition advTm="60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 dirty="0" smtClean="0"/>
              <a:t>DĚKUJEME </a:t>
            </a:r>
            <a:r>
              <a:rPr lang="cs-CZ" altLang="cs-CZ" sz="4200" b="1" dirty="0"/>
              <a:t>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 dirty="0"/>
          </a:p>
        </p:txBody>
      </p:sp>
      <p:sp>
        <p:nvSpPr>
          <p:cNvPr id="1741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2300986-D398-4C19-BA6E-4CF4A52CE08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26</a:t>
            </a:fld>
            <a:endParaRPr lang="cs-CZ" altLang="cs-CZ" sz="1400" smtClean="0"/>
          </a:p>
        </p:txBody>
      </p:sp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Žadatel o dotaci předkládá svou žádost: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v </a:t>
            </a:r>
            <a:r>
              <a:rPr lang="cs-CZ" altLang="cs-CZ" sz="1600" b="1" u="sng" dirty="0" smtClean="0"/>
              <a:t>listinné</a:t>
            </a:r>
            <a:r>
              <a:rPr lang="cs-CZ" altLang="cs-CZ" sz="1600" dirty="0" smtClean="0"/>
              <a:t> podobě (originál podepsané žádosti vč. všech příloh) prostřednictvím provozovatele poštovních služeb nebo osobně na podatelně Magistrátu města Opavy na tuto adresu</a:t>
            </a:r>
            <a:r>
              <a:rPr lang="cs-CZ" altLang="cs-CZ" sz="1600" dirty="0" smtClean="0">
                <a:solidFill>
                  <a:srgbClr val="000000"/>
                </a:solidFill>
              </a:rPr>
              <a:t>: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		Magistrát města Opavy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	</a:t>
            </a:r>
            <a:r>
              <a:rPr lang="cs-CZ" altLang="cs-CZ" sz="1600" dirty="0" smtClean="0">
                <a:solidFill>
                  <a:srgbClr val="000000"/>
                </a:solidFill>
              </a:rPr>
              <a:t>	Horní nám. 69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	</a:t>
            </a:r>
            <a:r>
              <a:rPr lang="cs-CZ" altLang="cs-CZ" sz="1600" dirty="0" smtClean="0">
                <a:solidFill>
                  <a:srgbClr val="000000"/>
                </a:solidFill>
              </a:rPr>
              <a:t>	746 01 Opava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>
                <a:solidFill>
                  <a:srgbClr val="000000"/>
                </a:solidFill>
              </a:rPr>
              <a:t>V obálce označené úplným názvem žadatele, adresou jeho sídla a textem </a:t>
            </a:r>
            <a:r>
              <a:rPr lang="cs-CZ" altLang="cs-CZ" sz="1600" b="1" dirty="0">
                <a:solidFill>
                  <a:srgbClr val="000000"/>
                </a:solidFill>
              </a:rPr>
              <a:t>„Program ŽP a EVVO – 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(Program PREVENCE KRIMINALITY-) „kód </a:t>
            </a:r>
            <a:r>
              <a:rPr lang="cs-CZ" altLang="cs-CZ" sz="1600" b="1" dirty="0">
                <a:solidFill>
                  <a:srgbClr val="000000"/>
                </a:solidFill>
              </a:rPr>
              <a:t>dotačního titulu“ – neotevírat</a:t>
            </a:r>
            <a:r>
              <a:rPr lang="cs-CZ" altLang="cs-CZ" sz="1600" b="1" dirty="0" smtClean="0">
                <a:solidFill>
                  <a:srgbClr val="000000"/>
                </a:solidFill>
              </a:rPr>
              <a:t>“</a:t>
            </a:r>
            <a:endParaRPr lang="cs-CZ" altLang="cs-CZ" sz="1200" b="1" dirty="0">
              <a:solidFill>
                <a:srgbClr val="00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i </a:t>
            </a:r>
            <a:r>
              <a:rPr lang="cs-CZ" altLang="cs-CZ" sz="1600" dirty="0"/>
              <a:t>v </a:t>
            </a:r>
            <a:r>
              <a:rPr lang="cs-CZ" altLang="cs-CZ" sz="1600" b="1" u="sng" dirty="0"/>
              <a:t>elektronické</a:t>
            </a:r>
            <a:r>
              <a:rPr lang="cs-CZ" altLang="cs-CZ" sz="1600" dirty="0"/>
              <a:t> </a:t>
            </a:r>
            <a:r>
              <a:rPr lang="cs-CZ" altLang="cs-CZ" sz="1600" dirty="0" smtClean="0"/>
              <a:t>podobě </a:t>
            </a:r>
            <a:r>
              <a:rPr lang="cs-CZ" altLang="cs-CZ" sz="1600" dirty="0"/>
              <a:t>e-mailem na adresu: </a:t>
            </a:r>
            <a:r>
              <a:rPr lang="cs-CZ" altLang="cs-CZ" sz="1600" dirty="0" smtClean="0">
                <a:hlinkClick r:id="rId4"/>
              </a:rPr>
              <a:t>granty-evvo@opava-city.cz</a:t>
            </a:r>
            <a:r>
              <a:rPr lang="cs-CZ" altLang="cs-CZ" sz="1600" dirty="0" smtClean="0"/>
              <a:t> (</a:t>
            </a:r>
            <a:r>
              <a:rPr lang="cs-CZ" altLang="cs-CZ" sz="1600" dirty="0" smtClean="0">
                <a:hlinkClick r:id="rId5"/>
              </a:rPr>
              <a:t>granty-prevence@opava-city.cz</a:t>
            </a:r>
            <a:r>
              <a:rPr lang="cs-CZ" altLang="cs-CZ" sz="1600" dirty="0" smtClean="0"/>
              <a:t>), </a:t>
            </a:r>
            <a:r>
              <a:rPr lang="cs-CZ" altLang="cs-CZ" sz="1600" dirty="0"/>
              <a:t>přičemž elektronicky zašle pouze Žádost o poskytnutí dotace (příloha č. 1a, 1b, 1c </a:t>
            </a:r>
            <a:r>
              <a:rPr lang="cs-CZ" altLang="cs-CZ" sz="1600" dirty="0" smtClean="0"/>
              <a:t>programu, </a:t>
            </a:r>
            <a:r>
              <a:rPr lang="cs-CZ" altLang="cs-CZ" sz="1600" dirty="0" smtClean="0">
                <a:solidFill>
                  <a:srgbClr val="FF0000"/>
                </a:solidFill>
              </a:rPr>
              <a:t>formát .</a:t>
            </a:r>
            <a:r>
              <a:rPr lang="cs-CZ" altLang="cs-CZ" sz="1600" dirty="0" err="1" smtClean="0">
                <a:solidFill>
                  <a:srgbClr val="FF0000"/>
                </a:solidFill>
              </a:rPr>
              <a:t>pdf</a:t>
            </a:r>
            <a:r>
              <a:rPr lang="cs-CZ" altLang="cs-CZ" sz="1600" dirty="0" smtClean="0"/>
              <a:t>) </a:t>
            </a:r>
            <a:r>
              <a:rPr lang="cs-CZ" altLang="cs-CZ" sz="1600" dirty="0"/>
              <a:t>a nákladový rozpočet projektu (příloha č. 2a, 2b, 2c </a:t>
            </a:r>
            <a:r>
              <a:rPr lang="cs-CZ" altLang="cs-CZ" sz="1600" dirty="0" smtClean="0"/>
              <a:t>programu, </a:t>
            </a:r>
            <a:r>
              <a:rPr lang="cs-CZ" altLang="cs-CZ" sz="1600" dirty="0" smtClean="0">
                <a:solidFill>
                  <a:srgbClr val="FF0000"/>
                </a:solidFill>
              </a:rPr>
              <a:t>formát .</a:t>
            </a:r>
            <a:r>
              <a:rPr lang="cs-CZ" altLang="cs-CZ" sz="1600" dirty="0" err="1" smtClean="0">
                <a:solidFill>
                  <a:srgbClr val="FF0000"/>
                </a:solidFill>
              </a:rPr>
              <a:t>pdf</a:t>
            </a:r>
            <a:r>
              <a:rPr lang="cs-CZ" altLang="cs-CZ" sz="1600" dirty="0">
                <a:solidFill>
                  <a:srgbClr val="FF0000"/>
                </a:solidFill>
              </a:rPr>
              <a:t> </a:t>
            </a:r>
            <a:r>
              <a:rPr lang="cs-CZ" altLang="cs-CZ" sz="1600" dirty="0" smtClean="0">
                <a:solidFill>
                  <a:srgbClr val="FF0000"/>
                </a:solidFill>
              </a:rPr>
              <a:t>a .</a:t>
            </a:r>
            <a:r>
              <a:rPr lang="cs-CZ" altLang="cs-CZ" sz="1600" dirty="0" err="1" smtClean="0">
                <a:solidFill>
                  <a:srgbClr val="FF0000"/>
                </a:solidFill>
              </a:rPr>
              <a:t>xls</a:t>
            </a:r>
            <a:r>
              <a:rPr lang="cs-CZ" altLang="cs-CZ" sz="1600" dirty="0" smtClean="0"/>
              <a:t>).</a:t>
            </a: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A601E7C-4FF3-45FD-9187-940D3167AA2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244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1. 1. 2020 – 31. 12. 2020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Zveřejnění informace o termínu konání akce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m</a:t>
            </a:r>
            <a:r>
              <a:rPr lang="cs-CZ" altLang="cs-CZ" sz="1600" dirty="0" smtClean="0"/>
              <a:t>in. 14 dní před akcí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povinně pro dotační tituly ZP1/20, ZP3/20, PK1/20 a PK3/20 prostřednictvím e-mailu: </a:t>
            </a:r>
            <a:br>
              <a:rPr lang="cs-CZ" altLang="cs-CZ" sz="1600" dirty="0" smtClean="0"/>
            </a:br>
            <a:r>
              <a:rPr lang="cs-CZ" altLang="cs-CZ" sz="1600" dirty="0" smtClean="0">
                <a:hlinkClick r:id="rId4"/>
              </a:rPr>
              <a:t>granty-evvo@opava-city.cz</a:t>
            </a:r>
            <a:r>
              <a:rPr lang="cs-CZ" altLang="cs-CZ" sz="1600" dirty="0" smtClean="0"/>
              <a:t>, </a:t>
            </a:r>
            <a:r>
              <a:rPr lang="cs-CZ" altLang="cs-CZ" sz="1600" dirty="0" smtClean="0">
                <a:hlinkClick r:id="rId5"/>
              </a:rPr>
              <a:t>granty-prevence@opava-city.cz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o dotaci vede účetnictví ve smyslu zákona č. 563/1991 Sb., o účetnictví v platném znění a v případě poskytnutí dotace povede v tomto účetnictví odděleně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veškeré doklady související s poskytnutím, čerpáním a vyúčtováním dotace.</a:t>
            </a:r>
            <a:r>
              <a:rPr lang="cs-CZ" altLang="cs-CZ" sz="1600" dirty="0"/>
              <a:t>	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Změny v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Příjemce dotace je povinen neprodleně, nejpozději do 7 kalendářních dní, informovat poskytovatele  o všech změnách souvisejících s čerpáním poskytnuté dotace, </a:t>
            </a:r>
            <a:r>
              <a:rPr lang="cs-CZ" altLang="cs-CZ" sz="1600" dirty="0"/>
              <a:t>realizací projektu či identifikačními údaji příjemce.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podmínky použití dotace jsou podrobně uvedeny v článku 8 Programu.</a:t>
            </a:r>
          </a:p>
        </p:txBody>
      </p:sp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CB0E67C-D1EA-477F-9B98-22127AEF805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PODMÍNKY POUŽITÍ DOTACE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196752"/>
            <a:ext cx="8229600" cy="5111974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</a:t>
            </a:r>
          </a:p>
          <a:p>
            <a:pPr marL="457200" lvl="1" indent="0" algn="just" eaLnBrk="1" hangingPunct="1">
              <a:buFontTx/>
              <a:buNone/>
              <a:defRPr/>
            </a:pPr>
            <a:endParaRPr lang="cs-CZ" altLang="cs-CZ" sz="1600" dirty="0" smtClean="0"/>
          </a:p>
          <a:p>
            <a:pPr marL="285750" lvl="1" algn="just" eaLnBrk="1" hangingPunct="1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(odevzdání žádosti, formuláře, přílohy, termíny odevzdání, místo, atd.) – pracovníci odboru rozvoje města a strategického plánování 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Hana Šenková, </a:t>
            </a:r>
            <a:r>
              <a:rPr lang="cs-CZ" altLang="cs-CZ" sz="1600" dirty="0" smtClean="0">
                <a:hlinkClick r:id="rId4"/>
              </a:rPr>
              <a:t>hana.senkova@opava-city.cz</a:t>
            </a:r>
            <a:r>
              <a:rPr lang="cs-CZ" altLang="cs-CZ" sz="1600" dirty="0" smtClean="0"/>
              <a:t>, 553 756 346,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Petra Vlčová,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, 553 756 464.</a:t>
            </a:r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(zaměření projektu, správné zařazení do dotačního titulu, obsahová část projektu) je pracovník odboru školství: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Bc. Kateřina Hnátová, </a:t>
            </a:r>
            <a:r>
              <a:rPr lang="cs-CZ" altLang="cs-CZ" sz="1600" dirty="0" smtClean="0">
                <a:hlinkClick r:id="rId6"/>
              </a:rPr>
              <a:t>katerina.hnatova@opava-city.cz</a:t>
            </a:r>
            <a:r>
              <a:rPr lang="cs-CZ" altLang="cs-CZ" sz="1600" dirty="0" smtClean="0"/>
              <a:t>, 553 756 723. (ŽP a EVVO)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Bc. Dagmar Polášková, </a:t>
            </a:r>
            <a:r>
              <a:rPr lang="cs-CZ" altLang="cs-CZ" sz="1600" dirty="0" err="1" smtClean="0"/>
              <a:t>DiS</a:t>
            </a:r>
            <a:r>
              <a:rPr lang="cs-CZ" altLang="cs-CZ" sz="1600" dirty="0" smtClean="0"/>
              <a:t>., </a:t>
            </a:r>
            <a:r>
              <a:rPr lang="cs-CZ" altLang="cs-CZ" sz="1600" dirty="0" smtClean="0">
                <a:hlinkClick r:id="rId7"/>
              </a:rPr>
              <a:t>dagmar.polaskova@opava-city.cz</a:t>
            </a:r>
            <a:r>
              <a:rPr lang="cs-CZ" altLang="cs-CZ" sz="1600" dirty="0" smtClean="0"/>
              <a:t>,</a:t>
            </a:r>
          </a:p>
          <a:p>
            <a:pPr marL="914400" lvl="2" indent="0" algn="just" eaLnBrk="1" hangingPunct="1">
              <a:buNone/>
              <a:defRPr/>
            </a:pPr>
            <a:r>
              <a:rPr lang="cs-CZ" altLang="cs-CZ" sz="1600" dirty="0"/>
              <a:t> </a:t>
            </a:r>
            <a:r>
              <a:rPr lang="cs-CZ" altLang="cs-CZ" sz="1600" dirty="0" smtClean="0"/>
              <a:t>   553 756 725 (PREVENCE KRIMINALITY)</a:t>
            </a:r>
          </a:p>
          <a:p>
            <a:pPr lvl="2" algn="just" eaLnBrk="1" hangingPunct="1">
              <a:defRPr/>
            </a:pPr>
            <a:endParaRPr lang="cs-CZ" altLang="cs-CZ" sz="1600" dirty="0"/>
          </a:p>
          <a:p>
            <a:pPr marL="0" lvl="2" indent="0" algn="just" eaLnBrk="1" hangingPunct="1">
              <a:buNone/>
              <a:defRPr/>
            </a:pPr>
            <a:r>
              <a:rPr lang="cs-CZ" altLang="cs-CZ" sz="1600" b="1" dirty="0" smtClean="0"/>
              <a:t>Kompletní znění dokumentace k vyhlášeným programům včetně jejich příloh je uveřejněno na: </a:t>
            </a:r>
          </a:p>
          <a:p>
            <a:pPr marL="0" lvl="2" indent="0" algn="just" eaLnBrk="1" hangingPunct="1">
              <a:buNone/>
              <a:defRPr/>
            </a:pPr>
            <a:r>
              <a:rPr lang="cs-CZ" altLang="cs-CZ" sz="1600" b="1" dirty="0" smtClean="0">
                <a:hlinkClick r:id="rId8"/>
              </a:rPr>
              <a:t>https://www.opava-city.cz/cs/dotacni-program-zivotni-prostredi-evvo-2020</a:t>
            </a:r>
            <a:r>
              <a:rPr lang="cs-CZ" altLang="cs-CZ" sz="1600" b="1" dirty="0" smtClean="0"/>
              <a:t>  </a:t>
            </a:r>
            <a:r>
              <a:rPr lang="cs-CZ" altLang="cs-CZ" sz="1600" b="1" dirty="0">
                <a:hlinkClick r:id="rId9"/>
              </a:rPr>
              <a:t>https://</a:t>
            </a:r>
            <a:r>
              <a:rPr lang="cs-CZ" altLang="cs-CZ" sz="1600" b="1" dirty="0" smtClean="0">
                <a:hlinkClick r:id="rId9"/>
              </a:rPr>
              <a:t>www.opava-city.cz/cs/dotacni-program-prevence-kriminality-2020</a:t>
            </a:r>
            <a:endParaRPr lang="cs-CZ" altLang="cs-CZ" sz="1600" b="1" dirty="0"/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b="1" dirty="0" smtClean="0"/>
          </a:p>
          <a:p>
            <a:pPr marL="91440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55CA8B-89E0-49AC-A84A-32F847B0AFE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KONTAKTNÍ OSOBY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závěrečného vyúčtování – </a:t>
            </a:r>
            <a:r>
              <a:rPr lang="cs-CZ" altLang="cs-CZ" sz="1600" dirty="0" smtClean="0"/>
              <a:t>nejpozději do 31. 1. 2021</a:t>
            </a: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 první polovině roku 2020 bude realizován seminář pro příjemce, v rámci kterého budou příjemci seznámeni s náležitostmi závěrečného vyúčtování a jeho povinně </a:t>
            </a:r>
            <a:r>
              <a:rPr lang="cs-CZ" altLang="cs-CZ" sz="1600" smtClean="0"/>
              <a:t>předkládanými doklady.</a:t>
            </a:r>
            <a:endParaRPr lang="cs-CZ" altLang="cs-CZ" sz="1600" dirty="0" smtClean="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5A9A017-44E2-45B8-BA00-B2E35A1FE0A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ZÁVĚREČNÉ VYÚČTOVÁNÍ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800"/>
            <a:ext cx="8229600" cy="468153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 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Podpora akcí a aktivit EVVO, činnosti neziskových organizací zaměřených na EVVO a ochranu životního prostředí a o podporu opatření ve prospěch životního prostředí.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Podpora akcí a aktivit EVVO (ZP1/20)</a:t>
            </a:r>
          </a:p>
          <a:p>
            <a:pPr algn="just">
              <a:defRPr/>
            </a:pPr>
            <a:r>
              <a:rPr lang="cs-CZ" altLang="cs-CZ" sz="1600" dirty="0" smtClean="0"/>
              <a:t>Podpora činnosti neziskových organizací zaměřených na EVVO a ochranu životního prostředí(ZP2/20)</a:t>
            </a:r>
          </a:p>
          <a:p>
            <a:pPr algn="just">
              <a:defRPr/>
            </a:pPr>
            <a:r>
              <a:rPr lang="cs-CZ" altLang="cs-CZ" sz="1600" dirty="0" smtClean="0"/>
              <a:t>Podpora opatření ve prospěch životního prostředí(ZP3/20)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2BC17EE4-2B27-4259-B7DF-A8398DE38BA5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44275" y="175666"/>
            <a:ext cx="626427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ZÁKLADNÍ ÚDAJE O </a:t>
            </a:r>
            <a:r>
              <a:rPr lang="cs-CZ" altLang="cs-CZ" sz="2200" b="1" dirty="0" smtClean="0">
                <a:solidFill>
                  <a:srgbClr val="00B050"/>
                </a:solidFill>
              </a:rPr>
              <a:t>PROGRAMU        ŽIVOTNÍ PROSTŘEDÍ A EVVO</a:t>
            </a:r>
            <a:endParaRPr lang="cs-CZ" altLang="cs-CZ" sz="2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09019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12900"/>
            <a:ext cx="8229600" cy="491172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b="1" u="sng" dirty="0" smtClean="0"/>
              <a:t>Cílem dotačního titulu ZP1/20</a:t>
            </a:r>
            <a:r>
              <a:rPr lang="cs-CZ" altLang="cs-CZ" sz="1600" b="1" dirty="0" smtClean="0"/>
              <a:t> </a:t>
            </a:r>
            <a:r>
              <a:rPr lang="cs-CZ" altLang="cs-CZ" sz="1600" dirty="0" smtClean="0"/>
              <a:t>je podpora jednotlivých/jednorázových environmentálních vzdělávacích, výchovných, a osvětových akcí a aktivit. Dílčím cílem je zároveň podpora školních projektů v této oblasti a podpora vzájemné spolupráce škol i jiných organizací.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5.000,00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40.000,00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% spoluúčast žadatele na uznatelných nákladech projektu: 20%.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88047B0E-A989-4432-9587-0F552DC7222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50"/>
                </a:solidFill>
              </a:rPr>
              <a:t>PODPORA AKCÍ A AKTIVIT EVVO – ZP1/20</a:t>
            </a:r>
          </a:p>
        </p:txBody>
      </p:sp>
    </p:spTree>
    <p:extLst>
      <p:ext uri="{BB962C8B-B14F-4D97-AF65-F5344CB8AC3E}">
        <p14:creationId xmlns:p14="http://schemas.microsoft.com/office/powerpoint/2010/main" val="2607371477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67995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ZP2/20 </a:t>
            </a:r>
            <a:r>
              <a:rPr lang="cs-CZ" altLang="cs-CZ" sz="1600" dirty="0" smtClean="0"/>
              <a:t>je podpora specifikované pravidelné/soustavné celoroční činnosti neziskových organizací v oblasti environmentální výchovy, vzdělávání a osvěty či ochrany a tvorby životního prostředí.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20.000,00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	100.000,00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>
                <a:solidFill>
                  <a:srgbClr val="FF0000"/>
                </a:solidFill>
              </a:rPr>
              <a:t>Minimální % spoluúčast žadatele na uznatelných nákladech projektu: 10%.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podat pouze </a:t>
            </a:r>
            <a:r>
              <a:rPr lang="cs-CZ" altLang="cs-CZ" sz="1600" b="1" u="sng" cap="all" dirty="0" smtClean="0"/>
              <a:t>JEDNU</a:t>
            </a:r>
            <a:r>
              <a:rPr lang="cs-CZ" altLang="cs-CZ" sz="1600" dirty="0" smtClean="0"/>
              <a:t> žádost!</a:t>
            </a: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F141E15-3203-4864-B519-BB956FB787B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115888"/>
            <a:ext cx="6264275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1800" b="1" dirty="0">
                <a:solidFill>
                  <a:srgbClr val="00B050"/>
                </a:solidFill>
              </a:rPr>
              <a:t>PODPORA ČINNOSTI NEZISKOVÝCH ORGANIZACÍ ZAMĚŘENÝCH NA EVVO A OCHRANU ŽIVOTNÍHO PROSTŘEDÍ – ZP2/20</a:t>
            </a:r>
          </a:p>
        </p:txBody>
      </p:sp>
    </p:spTree>
    <p:extLst>
      <p:ext uri="{BB962C8B-B14F-4D97-AF65-F5344CB8AC3E}">
        <p14:creationId xmlns:p14="http://schemas.microsoft.com/office/powerpoint/2010/main" val="66334428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10263</TotalTime>
  <Words>2811</Words>
  <Application>Microsoft Office PowerPoint</Application>
  <PresentationFormat>Předvádění na obrazovce (4:3)</PresentationFormat>
  <Paragraphs>270</Paragraphs>
  <Slides>26</Slides>
  <Notes>14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27" baseType="lpstr"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ZÁVĚREČNÉ SHRNUTÍ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Šenková Hana</cp:lastModifiedBy>
  <cp:revision>557</cp:revision>
  <cp:lastPrinted>2019-09-12T10:07:37Z</cp:lastPrinted>
  <dcterms:created xsi:type="dcterms:W3CDTF">2007-01-16T13:45:29Z</dcterms:created>
  <dcterms:modified xsi:type="dcterms:W3CDTF">2019-09-12T10:43:42Z</dcterms:modified>
</cp:coreProperties>
</file>