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13" r:id="rId3"/>
    <p:sldId id="337" r:id="rId4"/>
    <p:sldId id="266" r:id="rId5"/>
    <p:sldId id="314" r:id="rId6"/>
    <p:sldId id="308" r:id="rId7"/>
    <p:sldId id="340" r:id="rId8"/>
    <p:sldId id="338" r:id="rId9"/>
    <p:sldId id="321" r:id="rId10"/>
    <p:sldId id="317" r:id="rId11"/>
    <p:sldId id="341" r:id="rId12"/>
    <p:sldId id="342" r:id="rId13"/>
    <p:sldId id="343" r:id="rId14"/>
    <p:sldId id="344" r:id="rId15"/>
    <p:sldId id="325" r:id="rId16"/>
    <p:sldId id="303" r:id="rId17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0000"/>
    <a:srgbClr val="D9DAD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 Světlá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03" autoAdjust="0"/>
  </p:normalViewPr>
  <p:slideViewPr>
    <p:cSldViewPr>
      <p:cViewPr>
        <p:scale>
          <a:sx n="90" d="100"/>
          <a:sy n="90" d="100"/>
        </p:scale>
        <p:origin x="-2250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DEF1E72-DCA0-4FCB-8356-A96BEE9FADF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0963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728008D-3DD9-408A-8503-9BA42DDBCB7E}" type="datetimeFigureOut">
              <a:rPr lang="cs-CZ"/>
              <a:pPr>
                <a:defRPr/>
              </a:pPr>
              <a:t>17.7.2019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38" tIns="45769" rIns="91538" bIns="45769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538" tIns="45769" rIns="91538" bIns="45769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DF8665F-04E6-49DE-A365-442FD9BE8A5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35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1843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7758990-1616-4CD2-A418-DEC5CA4639B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A465945-054D-4EF0-B161-DC16E9A7790F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765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61788CE-9FB7-4416-B270-4E50C0E5E954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1946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94244FF-F514-4368-92F7-5406DEE27173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048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82D53A5-005F-49DE-A636-AD2D8E901B6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600A581-6C09-4FF9-9998-919BDDFDF268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3923C59-1FE1-4036-9594-76D80CA08761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9D84E25-EB37-405A-9884-D04A0126551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3F6C6FE-95B2-4C44-9FE0-D5021666E4C3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BBBCB1D-ACE4-4C5A-8BE0-AE0F2DE1EEBB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A465945-054D-4EF0-B161-DC16E9A7790F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811D6-E510-4C85-A401-B19F38716A9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9113166"/>
      </p:ext>
    </p:extLst>
  </p:cSld>
  <p:clrMapOvr>
    <a:masterClrMapping/>
  </p:clrMapOvr>
  <p:transition advTm="6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0479E-F093-4489-A88E-074F7C4452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6174679"/>
      </p:ext>
    </p:extLst>
  </p:cSld>
  <p:clrMapOvr>
    <a:masterClrMapping/>
  </p:clrMapOvr>
  <p:transition advTm="6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149D4-1493-45BC-8639-3094D3AD52B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409677"/>
      </p:ext>
    </p:extLst>
  </p:cSld>
  <p:clrMapOvr>
    <a:masterClrMapping/>
  </p:clrMapOvr>
  <p:transition advTm="6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A87F6-DC2B-47DD-A148-890B1B0AB3D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1103222"/>
      </p:ext>
    </p:extLst>
  </p:cSld>
  <p:clrMapOvr>
    <a:masterClrMapping/>
  </p:clrMapOvr>
  <p:transition advTm="6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95C83-C014-4069-A540-76105B6E583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2345348"/>
      </p:ext>
    </p:extLst>
  </p:cSld>
  <p:clrMapOvr>
    <a:masterClrMapping/>
  </p:clrMapOvr>
  <p:transition advTm="6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FB059-A6BE-4D11-A9B6-B9406F67F9A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545633"/>
      </p:ext>
    </p:extLst>
  </p:cSld>
  <p:clrMapOvr>
    <a:masterClrMapping/>
  </p:clrMapOvr>
  <p:transition advTm="6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E85ED0-ED14-432D-83F4-B1D24AA875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7057514"/>
      </p:ext>
    </p:extLst>
  </p:cSld>
  <p:clrMapOvr>
    <a:masterClrMapping/>
  </p:clrMapOvr>
  <p:transition advTm="6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B787C-724E-4272-98A4-2B9EBB6D16A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1909735"/>
      </p:ext>
    </p:extLst>
  </p:cSld>
  <p:clrMapOvr>
    <a:masterClrMapping/>
  </p:clrMapOvr>
  <p:transition advTm="6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D9D99-A17E-4AF8-A565-6ABCB041271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1595228"/>
      </p:ext>
    </p:extLst>
  </p:cSld>
  <p:clrMapOvr>
    <a:masterClrMapping/>
  </p:clrMapOvr>
  <p:transition advTm="6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54F84-2D81-4698-A1BB-080A52C83A2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2911710"/>
      </p:ext>
    </p:extLst>
  </p:cSld>
  <p:clrMapOvr>
    <a:masterClrMapping/>
  </p:clrMapOvr>
  <p:transition advTm="6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2B01B-4C42-4520-BD0D-B7B27925C9D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6113073"/>
      </p:ext>
    </p:extLst>
  </p:cSld>
  <p:clrMapOvr>
    <a:masterClrMapping/>
  </p:clrMapOvr>
  <p:transition advTm="6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2C08851-DD0C-49BA-A579-CCD70847B4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6000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petra.vlcova@opava-city.cz" TargetMode="External"/><Relationship Id="rId4" Type="http://schemas.openxmlformats.org/officeDocument/2006/relationships/hyperlink" Target="mailto:hana.senkova@opava-city.cz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s://www.opava-city.cz/cs/dotacni-program-socialni-sluzby-2020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onika.cerminova@opava-city.cz" TargetMode="External"/><Relationship Id="rId5" Type="http://schemas.openxmlformats.org/officeDocument/2006/relationships/hyperlink" Target="mailto:petra.vlcova@opava-city.cz" TargetMode="External"/><Relationship Id="rId4" Type="http://schemas.openxmlformats.org/officeDocument/2006/relationships/hyperlink" Target="mailto:hana.senkova@opava-city.cz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Op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60350"/>
            <a:ext cx="67976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900113" y="3716338"/>
            <a:ext cx="756602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3600" b="1">
                <a:solidFill>
                  <a:srgbClr val="000000"/>
                </a:solidFill>
              </a:rPr>
              <a:t>PROGRAM SOCIÁLNÍ A SOUVISEJÍCÍ SLUŽBY 2020</a:t>
            </a:r>
          </a:p>
        </p:txBody>
      </p:sp>
      <p:sp>
        <p:nvSpPr>
          <p:cNvPr id="205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822DEEF-03C7-4A90-999A-56D33680223D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cs-CZ" altLang="cs-CZ" sz="140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8244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pro předložení žádostí o dotaci:	15. 9. 2019 – 15. 10. 2019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Žadatel předkládá žádost o dotaci jedním z následujících postupů:</a:t>
            </a:r>
            <a:endParaRPr lang="cs-CZ" altLang="cs-CZ" sz="1600" b="1" dirty="0"/>
          </a:p>
          <a:p>
            <a:pPr algn="just" eaLnBrk="1" hangingPunct="1">
              <a:spcBef>
                <a:spcPct val="0"/>
              </a:spcBef>
              <a:buFontTx/>
              <a:buAutoNum type="alphaUcPeriod"/>
              <a:defRPr/>
            </a:pPr>
            <a:r>
              <a:rPr lang="cs-CZ" altLang="cs-CZ" sz="1600" b="1" dirty="0" smtClean="0"/>
              <a:t>Podání žádosti pro poskytovatele služeb mající datovou schránku: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V případě, že žadatel žádá o finanční příspěvek na více sociálních a souvisejících služeb, bude datová zpráva podána za každou službu zvlášť.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Podoba datové zprávy bude odpovídat předepsané formě: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Název datové zprávy (věc): Žádost o dotaci na rok 2020 – (doplnit název služby)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Přílohy datové zprávy budou tvořit tyto jednotlivé dokumenty v doporučeném 	formátu PDF/A či PDF: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/>
              <a:t>	</a:t>
            </a:r>
            <a:r>
              <a:rPr lang="cs-CZ" altLang="cs-CZ" sz="1600" b="1" dirty="0" smtClean="0"/>
              <a:t>Žádost (příloha č. 1) </a:t>
            </a:r>
            <a:r>
              <a:rPr lang="cs-CZ" altLang="cs-CZ" sz="1600" dirty="0" smtClean="0"/>
              <a:t>– samostatný dokument s názvem „žádost“, ve kterém budou naskenovány všechny listy žádosti o dotaci za sebou, včetně podpisu, razítka a data (podpis a razítko nejsou nutné v případě, kdy má žadatel zřízen elektronický podpis s časovým razítkem),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/>
              <a:t>	</a:t>
            </a:r>
            <a:r>
              <a:rPr lang="cs-CZ" altLang="cs-CZ" sz="1600" b="1" dirty="0" smtClean="0"/>
              <a:t>Rozpočet (příloha č. 2a) </a:t>
            </a:r>
            <a:r>
              <a:rPr lang="cs-CZ" altLang="cs-CZ" sz="1600" dirty="0" smtClean="0"/>
              <a:t>– samostatný dokument s názvem „rozpočet“, ve kterém budou naskenovány všechny listy rozpočtu za sebou, včetně podpisu, razítka a data (podpis a razítko nejsou nutné v případě, kdy má žadatel zřízen elektronický podpis s časovým razítkem), zároveň nahrát i jako přílohu ve formátu .</a:t>
            </a:r>
            <a:r>
              <a:rPr lang="cs-CZ" altLang="cs-CZ" sz="1600" dirty="0" err="1" smtClean="0"/>
              <a:t>xls</a:t>
            </a: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		</a:t>
            </a:r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D524822-838F-434B-ACEC-875A97F86D0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824412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cs-CZ" altLang="cs-CZ" sz="1600" b="1" dirty="0" smtClean="0"/>
              <a:t>	Personální zajištění (příloha č. 3) – </a:t>
            </a:r>
            <a:r>
              <a:rPr lang="cs-CZ" altLang="cs-CZ" sz="1600" dirty="0" smtClean="0"/>
              <a:t>samostatný dokument s názvem „personální zajištění“, ve kterém budou naskenovány všechny listy za sebou, včetně podpisu, razítka a data (podpis a razítko nejsou nutné v případě, kdy má žadatel zřízen elektronický podpis s časovým razítkem),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cs-CZ" altLang="cs-CZ" sz="1600" dirty="0" smtClean="0"/>
              <a:t>	</a:t>
            </a:r>
            <a:r>
              <a:rPr lang="cs-CZ" altLang="cs-CZ" sz="1600" b="1" dirty="0" smtClean="0"/>
              <a:t>Ceník</a:t>
            </a:r>
            <a:r>
              <a:rPr lang="cs-CZ" altLang="cs-CZ" sz="1600" dirty="0" smtClean="0"/>
              <a:t> – bude přiložen v případě, že se jedná o placenou službu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cs-CZ" altLang="cs-CZ" sz="1600" dirty="0" smtClean="0"/>
              <a:t>	</a:t>
            </a:r>
            <a:r>
              <a:rPr lang="cs-CZ" altLang="cs-CZ" sz="1600" b="1" dirty="0" smtClean="0"/>
              <a:t>Čestné prohlášení o bezdlužnosti – vyplněný formulář, který je přílohou č. 10 Programu (již není potřeba zasílat kopie bezdlužnosti)</a:t>
            </a:r>
            <a:r>
              <a:rPr lang="cs-CZ" altLang="cs-CZ" sz="1600" dirty="0" smtClean="0"/>
              <a:t>	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cs-CZ" altLang="cs-CZ" sz="1600" dirty="0" smtClean="0"/>
              <a:t>V případě, že objem dat v datové zprávě překročí povolený limit, lze zaslat ostatní přílohy v další samostatné datové zprávě. Ostatní povinné přílohy k žádosti stanovené v tomto programu není nutné dokládat ke každé službě zvlášť, lze je předložit pouze za jednu organizaci.</a:t>
            </a:r>
          </a:p>
        </p:txBody>
      </p:sp>
      <p:sp>
        <p:nvSpPr>
          <p:cNvPr id="1229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5A4255E-08AF-49A0-9863-627D8749CA73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cs-CZ" altLang="cs-CZ" sz="1400" smtClean="0"/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120775"/>
            <a:ext cx="8229600" cy="540385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B. Podání žádosti o dotaci pro poskytovatele bez datové schránky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b="1" dirty="0" smtClean="0"/>
              <a:t>V listinné podobě</a:t>
            </a:r>
            <a:r>
              <a:rPr lang="cs-CZ" altLang="cs-CZ" sz="1600" dirty="0" smtClean="0"/>
              <a:t>: zaslání originálů žádosti o dotaci, rozpočtu, personálního zajištění s razítkem, datem a podpisem statutárního zástupce včetně ceníku a ostatních povinných příloh prostřednictvím podatelny Magistrátu města Opavy na adresu: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/>
              <a:t>	</a:t>
            </a:r>
            <a:r>
              <a:rPr lang="cs-CZ" altLang="cs-CZ" sz="1600" dirty="0" smtClean="0"/>
              <a:t>	Magistrát města Opavy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/>
              <a:t>	</a:t>
            </a:r>
            <a:r>
              <a:rPr lang="cs-CZ" altLang="cs-CZ" sz="1600" dirty="0" smtClean="0"/>
              <a:t>	Odbor rozvoje města a strategického plánování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/>
              <a:t>	</a:t>
            </a:r>
            <a:r>
              <a:rPr lang="cs-CZ" altLang="cs-CZ" sz="1600" dirty="0" smtClean="0"/>
              <a:t>	Horní náměstí 69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/>
              <a:t>	</a:t>
            </a:r>
            <a:r>
              <a:rPr lang="cs-CZ" altLang="cs-CZ" sz="1600" dirty="0" smtClean="0"/>
              <a:t>	746 01 Opava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b="1" dirty="0" smtClean="0"/>
              <a:t>Elektronicky ve formátu PDF </a:t>
            </a:r>
            <a:r>
              <a:rPr lang="cs-CZ" altLang="cs-CZ" sz="1600" dirty="0" smtClean="0"/>
              <a:t>pouze uvedené samostatné naskenované dokumenty: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/>
              <a:t>	</a:t>
            </a:r>
            <a:r>
              <a:rPr lang="cs-CZ" altLang="cs-CZ" sz="1600" b="1" dirty="0" smtClean="0"/>
              <a:t>Žádost (příloha č. 1) </a:t>
            </a:r>
            <a:r>
              <a:rPr lang="cs-CZ" altLang="cs-CZ" sz="1600" dirty="0" smtClean="0"/>
              <a:t>– samostatný </a:t>
            </a:r>
            <a:r>
              <a:rPr lang="cs-CZ" altLang="cs-CZ" sz="1600" dirty="0" err="1" smtClean="0"/>
              <a:t>sken</a:t>
            </a:r>
            <a:r>
              <a:rPr lang="cs-CZ" altLang="cs-CZ" sz="1600" dirty="0" smtClean="0"/>
              <a:t> finální verze žádosti s podpisem, 	razítkem a datem, nazvaný „žádost“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/>
              <a:t>	</a:t>
            </a:r>
            <a:r>
              <a:rPr lang="cs-CZ" altLang="cs-CZ" sz="1600" b="1" dirty="0" smtClean="0"/>
              <a:t>Rozpočet (příloha č. 2a) </a:t>
            </a:r>
            <a:r>
              <a:rPr lang="cs-CZ" altLang="cs-CZ" sz="1600" dirty="0" smtClean="0"/>
              <a:t>– samostatný </a:t>
            </a:r>
            <a:r>
              <a:rPr lang="cs-CZ" altLang="cs-CZ" sz="1600" dirty="0" err="1" smtClean="0"/>
              <a:t>sken</a:t>
            </a:r>
            <a:r>
              <a:rPr lang="cs-CZ" altLang="cs-CZ" sz="1600" dirty="0" smtClean="0"/>
              <a:t> finální verze rozpočtu s 	podpisem, razítkem a datem, nazvaný „rozpočet“, zároveň doložit i jako přílohu 	ve formátu .</a:t>
            </a:r>
            <a:r>
              <a:rPr lang="cs-CZ" altLang="cs-CZ" sz="1600" dirty="0" err="1" smtClean="0"/>
              <a:t>xls</a:t>
            </a: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/>
              <a:t>	</a:t>
            </a:r>
            <a:r>
              <a:rPr lang="cs-CZ" altLang="cs-CZ" sz="1600" b="1" dirty="0" smtClean="0"/>
              <a:t>Personální zajištění (příloha č. 3</a:t>
            </a:r>
            <a:r>
              <a:rPr lang="cs-CZ" altLang="cs-CZ" sz="1600" dirty="0" smtClean="0"/>
              <a:t>) – samostatný </a:t>
            </a:r>
            <a:r>
              <a:rPr lang="cs-CZ" altLang="cs-CZ" sz="1600" dirty="0" err="1" smtClean="0"/>
              <a:t>sken</a:t>
            </a:r>
            <a:r>
              <a:rPr lang="cs-CZ" altLang="cs-CZ" sz="1600" dirty="0" smtClean="0"/>
              <a:t> finální verze 	personálního zajištění s podpisem, razítkem a datem, nazvaný „personální 	zajištění“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/>
              <a:t>	</a:t>
            </a:r>
            <a:r>
              <a:rPr lang="cs-CZ" altLang="cs-CZ" sz="1600" b="1" dirty="0" smtClean="0"/>
              <a:t>Ceník </a:t>
            </a:r>
            <a:r>
              <a:rPr lang="cs-CZ" altLang="cs-CZ" sz="1600" dirty="0" smtClean="0"/>
              <a:t>– v případě, že jde o placenou službu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/>
              <a:t>	</a:t>
            </a:r>
            <a:r>
              <a:rPr lang="cs-CZ" altLang="cs-CZ" sz="1600" b="1" dirty="0" smtClean="0"/>
              <a:t>Čestné prohlášení o bezdlužnosti </a:t>
            </a:r>
            <a:r>
              <a:rPr lang="cs-CZ" altLang="cs-CZ" sz="1600" dirty="0" smtClean="0"/>
              <a:t>– vyplněný formulář, který je přílohou č. 10 	Programu (již není potřeba zasílat kopie bezdlužnosti)</a:t>
            </a:r>
          </a:p>
        </p:txBody>
      </p:sp>
      <p:sp>
        <p:nvSpPr>
          <p:cNvPr id="1331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4EB4C6E-A75B-401A-9EAE-9E3A2B3B504F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cs-CZ" altLang="cs-CZ" sz="1400" smtClean="0"/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5040312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Uvedené dokumenty zasílat na e-mailové adresy: </a:t>
            </a:r>
            <a:r>
              <a:rPr lang="cs-CZ" altLang="cs-CZ" sz="1600" dirty="0" smtClean="0">
                <a:hlinkClick r:id="rId4"/>
              </a:rPr>
              <a:t>hana.senkova@opava-city.cz</a:t>
            </a:r>
            <a:r>
              <a:rPr lang="cs-CZ" altLang="cs-CZ" sz="1600" dirty="0" smtClean="0"/>
              <a:t>, </a:t>
            </a:r>
            <a:r>
              <a:rPr lang="cs-CZ" altLang="cs-CZ" sz="1600" dirty="0" smtClean="0">
                <a:hlinkClick r:id="rId5"/>
              </a:rPr>
              <a:t>petra.vlcova@opava-city.cz</a:t>
            </a:r>
            <a:r>
              <a:rPr lang="cs-CZ" altLang="cs-CZ" sz="1600" dirty="0" smtClean="0"/>
              <a:t>.</a:t>
            </a:r>
          </a:p>
          <a:p>
            <a:pPr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Elektronická i písemná verze žádosti včetně povinných příloh musí být totožné. 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lvl="2" indent="0" algn="just" eaLnBrk="1" hangingPunct="1">
              <a:buFontTx/>
              <a:buNone/>
              <a:defRPr/>
            </a:pPr>
            <a:r>
              <a:rPr lang="cs-CZ" altLang="cs-CZ" sz="1600" dirty="0" smtClean="0"/>
              <a:t>Pokud bude žádost vykazovat formální nedostatky, bude žadatel vyzván k jejich odstranění do 5 pracovních dní. Pokud tak žadatel neučiní, bude jeho žádost z hodnocení </a:t>
            </a:r>
            <a:r>
              <a:rPr lang="cs-CZ" altLang="cs-CZ" sz="1600" b="1" dirty="0" smtClean="0"/>
              <a:t>vyloučena</a:t>
            </a:r>
            <a:r>
              <a:rPr lang="cs-CZ" altLang="cs-CZ" sz="1600" dirty="0" smtClean="0"/>
              <a:t>.</a:t>
            </a:r>
            <a:endParaRPr lang="cs-CZ" altLang="cs-CZ" sz="1600" dirty="0" smtClean="0"/>
          </a:p>
        </p:txBody>
      </p:sp>
      <p:sp>
        <p:nvSpPr>
          <p:cNvPr id="1434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F8A3F39-60B7-4707-A892-6B82FDA8649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cs-CZ" altLang="cs-CZ" sz="1400" smtClean="0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5040312"/>
          </a:xfrm>
        </p:spPr>
        <p:txBody>
          <a:bodyPr/>
          <a:lstStyle/>
          <a:p>
            <a:pPr marL="0" indent="0" algn="just" eaLnBrk="1" hangingPunct="1">
              <a:buNone/>
              <a:defRPr/>
            </a:pPr>
            <a:r>
              <a:rPr lang="cs-CZ" altLang="cs-CZ" sz="1600" b="1" dirty="0" smtClean="0"/>
              <a:t>Kontaktní </a:t>
            </a:r>
            <a:r>
              <a:rPr lang="cs-CZ" altLang="cs-CZ" sz="1600" b="1" dirty="0" smtClean="0"/>
              <a:t>osoby</a:t>
            </a:r>
            <a:r>
              <a:rPr lang="cs-CZ" altLang="cs-CZ" sz="1600" dirty="0" smtClean="0"/>
              <a:t>:</a:t>
            </a:r>
          </a:p>
          <a:p>
            <a:pPr marL="457200" lvl="1" indent="0" algn="just" eaLnBrk="1" hangingPunct="1">
              <a:buFontTx/>
              <a:buNone/>
              <a:defRPr/>
            </a:pPr>
            <a:endParaRPr lang="cs-CZ" altLang="cs-CZ" sz="1600" dirty="0" smtClean="0"/>
          </a:p>
          <a:p>
            <a:pPr marL="285750" lvl="1" algn="just" eaLnBrk="1" hangingPunct="1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 smtClean="0"/>
              <a:t>Formální část </a:t>
            </a:r>
            <a:r>
              <a:rPr lang="cs-CZ" altLang="cs-CZ" sz="1600" dirty="0" smtClean="0"/>
              <a:t>(odevzdání žádosti, formuláře, přílohy, termíny odevzdání, místo, atd.) – pracovníci odboru rozvoje města a strategického plánování: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Ing. Hana Šenková, </a:t>
            </a:r>
            <a:r>
              <a:rPr lang="cs-CZ" altLang="cs-CZ" sz="1600" dirty="0" smtClean="0">
                <a:hlinkClick r:id="rId4"/>
              </a:rPr>
              <a:t>hana.senkova@opava-city.cz</a:t>
            </a:r>
            <a:r>
              <a:rPr lang="cs-CZ" altLang="cs-CZ" sz="1600" dirty="0" smtClean="0"/>
              <a:t>, 553 756 </a:t>
            </a:r>
            <a:r>
              <a:rPr lang="cs-CZ" altLang="cs-CZ" sz="1600" dirty="0" smtClean="0"/>
              <a:t>346</a:t>
            </a:r>
            <a:endParaRPr lang="cs-CZ" altLang="cs-CZ" sz="1600" dirty="0" smtClean="0"/>
          </a:p>
          <a:p>
            <a:pPr lvl="2" algn="just" eaLnBrk="1" hangingPunct="1">
              <a:defRPr/>
            </a:pPr>
            <a:r>
              <a:rPr lang="cs-CZ" altLang="cs-CZ" sz="1600" dirty="0" smtClean="0"/>
              <a:t>Mgr. Petra Vlčová, </a:t>
            </a:r>
            <a:r>
              <a:rPr lang="cs-CZ" altLang="cs-CZ" sz="1600" dirty="0" smtClean="0">
                <a:hlinkClick r:id="rId5"/>
              </a:rPr>
              <a:t>petra.vlcova@opava-city.cz</a:t>
            </a:r>
            <a:r>
              <a:rPr lang="cs-CZ" altLang="cs-CZ" sz="1600" dirty="0" smtClean="0"/>
              <a:t>, 553 756 464</a:t>
            </a:r>
          </a:p>
          <a:p>
            <a:pPr marL="285750" lvl="1" algn="just" eaLnBrk="1" hangingPunct="1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 smtClean="0"/>
              <a:t>Věcná část </a:t>
            </a:r>
            <a:r>
              <a:rPr lang="cs-CZ" altLang="cs-CZ" sz="1600" dirty="0" smtClean="0"/>
              <a:t>(zaměření projektu, správné zařazení do dotačního titulu, obsahová část projektu) je pracovník odboru sociálních věcí: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Mgr. Monika Čermínová, </a:t>
            </a:r>
            <a:r>
              <a:rPr lang="cs-CZ" altLang="cs-CZ" sz="1600" dirty="0" smtClean="0">
                <a:hlinkClick r:id="rId6"/>
              </a:rPr>
              <a:t>monika.cerminova@opava-city.cz</a:t>
            </a:r>
            <a:r>
              <a:rPr lang="cs-CZ" altLang="cs-CZ" sz="1600" dirty="0" smtClean="0"/>
              <a:t>, 553 756 617</a:t>
            </a:r>
          </a:p>
          <a:p>
            <a:pPr lvl="2" algn="just" eaLnBrk="1" hangingPunct="1">
              <a:defRPr/>
            </a:pPr>
            <a:endParaRPr lang="cs-CZ" altLang="cs-CZ" sz="1600" dirty="0"/>
          </a:p>
          <a:p>
            <a:pPr marL="0" lvl="2" indent="0" algn="just" eaLnBrk="1" hangingPunct="1">
              <a:buFontTx/>
              <a:buNone/>
              <a:defRPr/>
            </a:pPr>
            <a:r>
              <a:rPr lang="cs-CZ" altLang="cs-CZ" sz="1600" b="1" dirty="0"/>
              <a:t>Kompletní znění dokumentace k vyhlášenému programu včetně jeho příloh je uveřejněno na: </a:t>
            </a:r>
            <a:r>
              <a:rPr lang="cs-CZ" altLang="cs-CZ" sz="1600" b="1" dirty="0">
                <a:hlinkClick r:id="rId7"/>
              </a:rPr>
              <a:t>https://www.opava-city.cz/</a:t>
            </a:r>
            <a:r>
              <a:rPr lang="cs-CZ" altLang="cs-CZ" sz="1600" b="1" dirty="0" err="1">
                <a:hlinkClick r:id="rId7"/>
              </a:rPr>
              <a:t>cs</a:t>
            </a:r>
            <a:r>
              <a:rPr lang="cs-CZ" altLang="cs-CZ" sz="1600" b="1" dirty="0">
                <a:hlinkClick r:id="rId7"/>
              </a:rPr>
              <a:t>/dotacni-program-socialni-sluzby-2020</a:t>
            </a:r>
            <a:r>
              <a:rPr lang="cs-CZ" altLang="cs-CZ" sz="1600" b="1" dirty="0"/>
              <a:t>. </a:t>
            </a:r>
          </a:p>
          <a:p>
            <a:pPr marL="0" lvl="2" indent="0" algn="just" eaLnBrk="1" hangingPunct="1"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1434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F8A3F39-60B7-4707-A892-6B82FDA8649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cs-CZ" altLang="cs-CZ" sz="1400" smtClean="0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 smtClean="0"/>
              <a:t>KONTAKTNÍ OSOBY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706641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pro předložení závěrečného vyúčtování – </a:t>
            </a:r>
            <a:r>
              <a:rPr lang="cs-CZ" altLang="cs-CZ" sz="1600" dirty="0" smtClean="0"/>
              <a:t>nejpozději do 31. 1. 2021</a:t>
            </a: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marL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V první polovině roku 2020 bude realizován seminář pro příjemce, v rámci kterého budou příjemci seznámeni s náležitostmi závěrečného vyúčtování a jeho povinně předkládanými doklady.</a:t>
            </a:r>
          </a:p>
        </p:txBody>
      </p:sp>
      <p:sp>
        <p:nvSpPr>
          <p:cNvPr id="1536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9C94C12-0E44-46A4-8C5C-7C55CCAD5C16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cs-CZ" altLang="cs-CZ" sz="1400" smtClean="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ZÁVĚREČNÉ VYÚČTOVÁNÍ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Op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260350"/>
            <a:ext cx="5343525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7"/>
          <p:cNvSpPr txBox="1">
            <a:spLocks noChangeArrowheads="1"/>
          </p:cNvSpPr>
          <p:nvPr/>
        </p:nvSpPr>
        <p:spPr bwMode="auto">
          <a:xfrm>
            <a:off x="319088" y="3213100"/>
            <a:ext cx="8424862" cy="11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4200" b="1"/>
              <a:t>DĚKUJI ZA POZORNOST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1800"/>
          </a:p>
        </p:txBody>
      </p:sp>
      <p:sp>
        <p:nvSpPr>
          <p:cNvPr id="1638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89E5E4A-6665-414C-A89B-8B700DF651D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cs-CZ" altLang="cs-CZ" sz="1400" smtClean="0"/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681538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600" b="1" u="sng" dirty="0" smtClean="0"/>
              <a:t>Účel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Program poskytuje dotaci za účelem financování nezbytných výdajů souvisejících s poskytováním sociálních služeb, souvisejících služeb a aktivit a dalších aktivit v sociální sféře (dále jen „sociální a související služby“), jak jsou definovány níže v tomto programu. Dotace je určena k financování sociálních a souvisejících služeb, které jsou poskytovány na území SMO (vč. území městských částí: Komárov, Malé Hoštice, </a:t>
            </a:r>
            <a:r>
              <a:rPr lang="cs-CZ" altLang="cs-CZ" sz="1600" dirty="0" err="1" smtClean="0"/>
              <a:t>Milostovice</a:t>
            </a:r>
            <a:r>
              <a:rPr lang="cs-CZ" altLang="cs-CZ" sz="1600" dirty="0" smtClean="0"/>
              <a:t>, </a:t>
            </a:r>
            <a:r>
              <a:rPr lang="cs-CZ" altLang="cs-CZ" sz="1600" dirty="0" err="1" smtClean="0"/>
              <a:t>Podvihov</a:t>
            </a:r>
            <a:r>
              <a:rPr lang="cs-CZ" altLang="cs-CZ" sz="1600" dirty="0" smtClean="0"/>
              <a:t>, Suché </a:t>
            </a:r>
            <a:r>
              <a:rPr lang="cs-CZ" altLang="cs-CZ" sz="1600" dirty="0" err="1" smtClean="0"/>
              <a:t>Lazce</a:t>
            </a:r>
            <a:r>
              <a:rPr lang="cs-CZ" altLang="cs-CZ" sz="1600" dirty="0" smtClean="0"/>
              <a:t>, Vávrovice, Vlaštovičky, Zlatníky) a jsou v souladu se schváleným Komunitním plánem rozvoje sociálních a souvisejících služeb statutárního města Opavy na období 2017 – 2021.</a:t>
            </a:r>
          </a:p>
          <a:p>
            <a:pPr marL="0" indent="0" algn="just">
              <a:buFontTx/>
              <a:buNone/>
              <a:defRPr/>
            </a:pPr>
            <a:endParaRPr lang="cs-CZ" altLang="cs-CZ" sz="1600" b="1" u="sng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Vyhlašované dotační tituly:</a:t>
            </a:r>
          </a:p>
          <a:p>
            <a:pPr algn="just">
              <a:buFontTx/>
              <a:buAutoNum type="alphaUcPeriod"/>
              <a:defRPr/>
            </a:pPr>
            <a:r>
              <a:rPr lang="cs-CZ" altLang="cs-CZ" sz="1600" dirty="0" smtClean="0"/>
              <a:t>SOCIÁLNÍ SLUŽBY (dle zákona č. 108/2006 Sb., o sociálních službách)</a:t>
            </a:r>
          </a:p>
          <a:p>
            <a:pPr marL="457200" lvl="1" indent="0" algn="just">
              <a:buFontTx/>
              <a:buNone/>
              <a:defRPr/>
            </a:pPr>
            <a:r>
              <a:rPr lang="cs-CZ" altLang="cs-CZ" sz="1600" dirty="0" smtClean="0"/>
              <a:t>A1: Služby sociální péče</a:t>
            </a:r>
          </a:p>
          <a:p>
            <a:pPr marL="457200" lvl="1" indent="0" algn="just">
              <a:buFontTx/>
              <a:buNone/>
              <a:defRPr/>
            </a:pPr>
            <a:r>
              <a:rPr lang="cs-CZ" altLang="cs-CZ" sz="1600" dirty="0" smtClean="0"/>
              <a:t>A2: Služby sociální prevence</a:t>
            </a:r>
          </a:p>
          <a:p>
            <a:pPr marL="457200" lvl="1" indent="0" algn="just">
              <a:buFontTx/>
              <a:buNone/>
              <a:defRPr/>
            </a:pPr>
            <a:r>
              <a:rPr lang="cs-CZ" altLang="cs-CZ" sz="1600" dirty="0" smtClean="0"/>
              <a:t>A3: Služby odborného sociálního poradenství</a:t>
            </a: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  <a:hlinkClick r:id="rId3" action="ppaction://hlinkfile"/>
            </a:endParaRP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307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D5C1D3C-F4B4-4DC3-999C-AFC2F19DD5B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cs-CZ" altLang="cs-CZ" sz="1400" smtClean="0"/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681538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cs-CZ" altLang="cs-CZ" sz="1600" dirty="0" smtClean="0"/>
              <a:t>B. SOUVISEJÍCÍ SLUŽBY A AKTIVITY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	B1: Hospicová péče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	B2: Dobrovolnictví na území města Opavy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	B3: Chráněné dílny, chráněné zaměstnávání (integrace dlouhodobě nezaměstnaných osob do pracovního procesu)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	B4: Ostatní a související služby a aktivity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Poskytování podpory dle tohoto programu je zaměřeno na naplňování Komunitního plánu rozvoje sociálních a souvisejících služeb statutárního města Opavy na období </a:t>
            </a:r>
            <a:r>
              <a:rPr lang="cs-CZ" altLang="cs-CZ" sz="1600" dirty="0" smtClean="0"/>
              <a:t/>
            </a:r>
            <a:br>
              <a:rPr lang="cs-CZ" altLang="cs-CZ" sz="1600" dirty="0" smtClean="0"/>
            </a:br>
            <a:r>
              <a:rPr lang="cs-CZ" altLang="cs-CZ" sz="1600" dirty="0" smtClean="0"/>
              <a:t>2017 </a:t>
            </a:r>
            <a:r>
              <a:rPr lang="cs-CZ" altLang="cs-CZ" sz="1600" dirty="0" smtClean="0"/>
              <a:t>– 2021.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Pro rok 2020 byly stanoveny následující prioritní oblasti podpory:</a:t>
            </a:r>
          </a:p>
          <a:p>
            <a:pPr marL="0" indent="0" algn="just">
              <a:buFontTx/>
              <a:buAutoNum type="arabicPeriod"/>
            </a:pPr>
            <a:r>
              <a:rPr lang="cs-CZ" altLang="cs-CZ" sz="1600" dirty="0" smtClean="0"/>
              <a:t>Služby sociální péče + hospicová péče (A1 + B1)</a:t>
            </a:r>
          </a:p>
          <a:p>
            <a:pPr marL="0" indent="0" algn="just">
              <a:buFontTx/>
              <a:buAutoNum type="arabicPeriod"/>
            </a:pPr>
            <a:r>
              <a:rPr lang="cs-CZ" altLang="cs-CZ" sz="1600" dirty="0" smtClean="0"/>
              <a:t>Služby sociální prevence + chráněné dílny, chráněné zaměstnávání (A2 + B3)</a:t>
            </a:r>
          </a:p>
          <a:p>
            <a:pPr marL="0" indent="0" algn="just">
              <a:buFontTx/>
              <a:buAutoNum type="arabicPeriod"/>
            </a:pPr>
            <a:r>
              <a:rPr lang="cs-CZ" altLang="cs-CZ" sz="1600" dirty="0" smtClean="0"/>
              <a:t>Odborné sociální poradenství (A3)</a:t>
            </a:r>
          </a:p>
          <a:p>
            <a:pPr marL="0" indent="0" algn="just">
              <a:buFontTx/>
              <a:buAutoNum type="arabicPeriod"/>
            </a:pPr>
            <a:r>
              <a:rPr lang="cs-CZ" altLang="cs-CZ" sz="1600" dirty="0" smtClean="0"/>
              <a:t>Dobrovolnictví na území města Opavy (B2)</a:t>
            </a:r>
          </a:p>
          <a:p>
            <a:pPr marL="0" indent="0" algn="just">
              <a:buFontTx/>
              <a:buAutoNum type="arabicPeriod"/>
            </a:pPr>
            <a:r>
              <a:rPr lang="cs-CZ" altLang="cs-CZ" sz="1600" dirty="0" smtClean="0"/>
              <a:t>Ostatní související služby a aktivity (B4)</a:t>
            </a:r>
          </a:p>
          <a:p>
            <a:pPr marL="0" indent="0">
              <a:buFontTx/>
              <a:buNone/>
            </a:pPr>
            <a:r>
              <a:rPr lang="cs-CZ" altLang="cs-CZ" sz="1600" dirty="0" smtClean="0">
                <a:hlinkClick r:id="rId3" action="ppaction://hlinkfile"/>
              </a:rPr>
              <a:t>      </a:t>
            </a:r>
          </a:p>
        </p:txBody>
      </p:sp>
      <p:sp>
        <p:nvSpPr>
          <p:cNvPr id="410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99D5308-3BAE-48FE-9697-463E5D852991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cs-CZ" altLang="cs-CZ" sz="1400" smtClean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229600" cy="5113337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cs-CZ" altLang="cs-CZ" sz="1600" dirty="0" smtClean="0"/>
              <a:t>Dotace na sociální služby: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výše poskytnuté dotace:	neomezeno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Maximální výše poskytnuté dotace:	neomezeno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Dotace na ostatní související služby a aktivity v sociální sféře: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výše poskytnuté dotace:	neomezeno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Maximální výše poskytnuté dotace:	50.000,00 Kč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Dotace na chráněné dílny a chráněné zaměstnávání: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výše poskytnuté dotace:	neomezeno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Maximální výše poskytnuté dotace:	maximálně 25.000,00 Kč na 1 úvazek OZP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600" dirty="0" smtClean="0"/>
          </a:p>
        </p:txBody>
      </p:sp>
      <p:sp>
        <p:nvSpPr>
          <p:cNvPr id="512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C941AD5-B012-45CB-8E65-19F9A2C11F08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cs-CZ" altLang="cs-CZ" sz="1400" smtClean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6481C8E-DAB8-4A3F-8315-1372F218E14F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cs-CZ" altLang="cs-CZ" sz="1400" smtClean="0"/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OPRÁVNĚNÝ ŽADATEL</a:t>
            </a:r>
          </a:p>
        </p:txBody>
      </p:sp>
      <p:sp>
        <p:nvSpPr>
          <p:cNvPr id="6149" name="TextovéPole 3"/>
          <p:cNvSpPr txBox="1">
            <a:spLocks noChangeArrowheads="1"/>
          </p:cNvSpPr>
          <p:nvPr/>
        </p:nvSpPr>
        <p:spPr bwMode="auto">
          <a:xfrm>
            <a:off x="395288" y="1484313"/>
            <a:ext cx="80645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Žadatelem o dotaci v rámci tohoto Programu mohou být:</a:t>
            </a:r>
            <a:endParaRPr lang="cs-CZ" altLang="cs-CZ" sz="1600" dirty="0" smtClean="0"/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Organizace, které jsou poskytovatelem sociálních služeb a souvisejících služeb a jsou zapojeny v procesu komunitního plánování sociálních služeb v SMO.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Pro účely tohoto programu se </a:t>
            </a:r>
            <a:r>
              <a:rPr lang="cs-CZ" altLang="cs-CZ" sz="1600" b="1" dirty="0" smtClean="0"/>
              <a:t>sociální službou </a:t>
            </a:r>
            <a:r>
              <a:rPr lang="cs-CZ" altLang="cs-CZ" sz="1600" dirty="0" smtClean="0"/>
              <a:t>rozumí sociální služba poskytovaná registrovaným poskytovatelem dle zákona č. 108/2006 Sb., o sociálních službách, ve znění pozdějších předpisů.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Související službou nebo aktivitou v sociální sféře </a:t>
            </a:r>
            <a:r>
              <a:rPr lang="cs-CZ" altLang="cs-CZ" sz="1600" dirty="0" smtClean="0"/>
              <a:t>se rozumí služba či aktivita:</a:t>
            </a:r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je poskytována v sociální oblasti,</a:t>
            </a:r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její výstupy je možné objektivně kvantifikovat,</a:t>
            </a:r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lze stanovit indikátory – viz Manuál pro vykazování ukazatelů v sociálních službách a souvisejících aktivitách ve statutárním městě Opava (příloha č. 9).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Projekt zpracovaný žadatelem </a:t>
            </a:r>
            <a:r>
              <a:rPr lang="cs-CZ" altLang="cs-CZ" sz="1600" b="1" dirty="0" smtClean="0"/>
              <a:t>musí</a:t>
            </a:r>
            <a:r>
              <a:rPr lang="cs-CZ" altLang="cs-CZ" sz="1600" dirty="0" smtClean="0"/>
              <a:t> mít přínos pro občany statutárního města Opavy.</a:t>
            </a:r>
            <a:endParaRPr lang="cs-CZ" altLang="cs-CZ" sz="1600" dirty="0"/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608512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Dotace může být použita na níže uvedené </a:t>
            </a:r>
            <a:r>
              <a:rPr lang="cs-CZ" altLang="cs-CZ" sz="1600" b="1" u="sng" dirty="0" smtClean="0"/>
              <a:t>uznatelné náklady: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Dotace je poskytována pouze na úhradu nezbytných uznatelných nákladů vynaložených v přímé souvislosti s realizací služby v sociální oblasti, na níž byla dotace poskytnuta.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Pokud je služba financována z více státních zdrojů nebo i z více rozpočtů samosprávních celků, duplicitní úhrada stejného nákladu z různých zdrojů není dovolena.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717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7FC7E41-262A-403F-8EAF-4965814C6E09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cs-CZ" altLang="cs-CZ" sz="1400" smtClean="0"/>
          </a:p>
        </p:txBody>
      </p:sp>
      <p:sp>
        <p:nvSpPr>
          <p:cNvPr id="717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UZNATELNÉ NÁKLADY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s-CZ" altLang="cs-CZ" sz="1600" dirty="0" smtClean="0"/>
              <a:t>Z poskytnuté dotace </a:t>
            </a:r>
            <a:r>
              <a:rPr lang="cs-CZ" altLang="cs-CZ" sz="1600" b="1" dirty="0" smtClean="0"/>
              <a:t>nelze hradit </a:t>
            </a:r>
            <a:r>
              <a:rPr lang="cs-CZ" altLang="cs-CZ" sz="1600" dirty="0" smtClean="0"/>
              <a:t>tyto náklady (tzv. neuznatelné náklady) a úhrady:</a:t>
            </a:r>
            <a:endParaRPr lang="cs-CZ" altLang="cs-CZ" sz="1200" dirty="0" smtClean="0"/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nesouvisející </a:t>
            </a:r>
            <a:r>
              <a:rPr lang="cs-CZ" altLang="cs-CZ" sz="1600" dirty="0" smtClean="0"/>
              <a:t>s účelovým určením dotace,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výdaje </a:t>
            </a:r>
            <a:r>
              <a:rPr lang="cs-CZ" altLang="cs-CZ" sz="1600" dirty="0" smtClean="0"/>
              <a:t>na pořízení nebo technické zhodnocení dlouhodobého hmotného a nehmotného majetku (dlouhodobým hmotným majetkem se rozumí majetek, jehož doba použitelnosti je delší než jeden rok a vstupní cena vyšší než 40.000,00 Kč, dlouhodobým nehmotným majetkem se rozumí majetek, jehož doba použitelnosti je delší než jeden rok a vstupní cena vyšší než 60.000,00 Kč),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odpisy </a:t>
            </a:r>
            <a:r>
              <a:rPr lang="cs-CZ" altLang="cs-CZ" sz="1600" dirty="0" smtClean="0"/>
              <a:t>majetku a ostatní náklady (spadající pod účtovou skupinu č. 55),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na </a:t>
            </a:r>
            <a:r>
              <a:rPr lang="cs-CZ" altLang="cs-CZ" sz="1600" dirty="0" smtClean="0"/>
              <a:t>reprezentaci, výdaje na alkohol, tabákové výrobky, výdaje na dary a pohoštění, 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na </a:t>
            </a:r>
            <a:r>
              <a:rPr lang="cs-CZ" altLang="cs-CZ" sz="1600" dirty="0" smtClean="0"/>
              <a:t>činnost funkcionářů, např. odměny členů statutárních orgánů a dalších orgánů právnických osob, cestovní náhrady, apod., vše nad rámec zákona č. 262/2006 Sb., zákoník práce, či plynoucí mimo tento zákon,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ostatní </a:t>
            </a:r>
            <a:r>
              <a:rPr lang="cs-CZ" altLang="cs-CZ" sz="1600" dirty="0" smtClean="0"/>
              <a:t>sociální pojištění a ostatní sociální náklady na zaměstnance, ke kterým nejsou zaměstnavatelé povinni podle zvláštních právních předpisů (příspěvky na penzijní připojištění, životní pojištění, dary k životnímu jubileím a pracovním výročím, příspěvky na rekreaci, apod.),</a:t>
            </a:r>
          </a:p>
          <a:p>
            <a:pPr algn="just" eaLnBrk="1" hangingPunct="1">
              <a:spcBef>
                <a:spcPct val="0"/>
              </a:spcBef>
            </a:pPr>
            <a:endParaRPr lang="cs-CZ" altLang="cs-CZ" sz="1600" dirty="0" smtClean="0"/>
          </a:p>
        </p:txBody>
      </p:sp>
      <p:sp>
        <p:nvSpPr>
          <p:cNvPr id="819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0271537-BCCD-42C5-8BE1-FDE927C542D0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cs-CZ" altLang="cs-CZ" sz="1400" smtClean="0"/>
          </a:p>
        </p:txBody>
      </p:sp>
      <p:sp>
        <p:nvSpPr>
          <p:cNvPr id="819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NEUZNATELNÉ NÁKLADY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0403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členské </a:t>
            </a:r>
            <a:r>
              <a:rPr lang="cs-CZ" altLang="cs-CZ" sz="1600" dirty="0" smtClean="0"/>
              <a:t>poplatky/příspěvky v institucích/asociacích a jiné náklady (spadající pod účtovou skupinu č. 58),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splátky </a:t>
            </a:r>
            <a:r>
              <a:rPr lang="cs-CZ" altLang="cs-CZ" sz="1600" dirty="0" smtClean="0"/>
              <a:t>finančních závazků (úvěry, zápůjčky, apod.) a leasingové splátky,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daně </a:t>
            </a:r>
            <a:r>
              <a:rPr lang="cs-CZ" altLang="cs-CZ" sz="1600" dirty="0" smtClean="0"/>
              <a:t>a poplatky (účtová skupina č. 53) – daň silniční, daň z nemovitosti, jiné daně a poplatky (tj. soudní a správní poplatky, poplatky za znečištění ovzduší, poplatky za televizi, rozhlas, apod.),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daň </a:t>
            </a:r>
            <a:r>
              <a:rPr lang="cs-CZ" altLang="cs-CZ" sz="1600" dirty="0" smtClean="0"/>
              <a:t>z přidané hodnoty, o jejíž vrácení je možné podle příslušného právního předpisu žádat, 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smluvní </a:t>
            </a:r>
            <a:r>
              <a:rPr lang="cs-CZ" altLang="cs-CZ" sz="1600" dirty="0" smtClean="0"/>
              <a:t>pokuty, úroky z prodlení, ostatní pokuty a penále, odpisy nedobytných pohledávek, úroky, kurzové ztráty, dary, manka a škody, bankovní poplatky, náklady na právní služby a zastoupení,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výdaje </a:t>
            </a:r>
            <a:r>
              <a:rPr lang="cs-CZ" altLang="cs-CZ" sz="1600" dirty="0" smtClean="0"/>
              <a:t>na pořizování a opravu techniky, která nesouvisí s účelem projektu (PC, mobilní telefony, tablety, apod.), nad rámec organizačních povinností s výjimkou zabezpečovacích zařízení,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stravenky </a:t>
            </a:r>
            <a:r>
              <a:rPr lang="cs-CZ" altLang="cs-CZ" sz="1600" dirty="0" smtClean="0"/>
              <a:t>a další nefinanční benefity (dárkové poukazy, apod.)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materiální </a:t>
            </a:r>
            <a:r>
              <a:rPr lang="cs-CZ" altLang="cs-CZ" sz="1600" dirty="0" smtClean="0"/>
              <a:t>výpomoc uživatelům,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duplicitní </a:t>
            </a:r>
            <a:r>
              <a:rPr lang="cs-CZ" altLang="cs-CZ" sz="1600" dirty="0" smtClean="0"/>
              <a:t>úhrada stejných nákladů na projekt z různých zdrojů, včetně zdrojů ze státního rozpočtu,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náklady </a:t>
            </a:r>
            <a:r>
              <a:rPr lang="cs-CZ" altLang="cs-CZ" sz="1600" dirty="0" smtClean="0"/>
              <a:t>na pobytové akce (kromě nákladů na personál příjemce),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nespecifikované </a:t>
            </a:r>
            <a:r>
              <a:rPr lang="cs-CZ" altLang="cs-CZ" sz="1600" dirty="0" smtClean="0"/>
              <a:t>výdaje (tj. výdaje, které nelze účetně doložit)</a:t>
            </a:r>
          </a:p>
          <a:p>
            <a:pPr algn="just" eaLnBrk="1" hangingPunct="1">
              <a:spcBef>
                <a:spcPct val="0"/>
              </a:spcBef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</a:pPr>
            <a:endParaRPr lang="cs-CZ" altLang="cs-CZ" sz="1600" dirty="0" smtClean="0"/>
          </a:p>
        </p:txBody>
      </p:sp>
      <p:sp>
        <p:nvSpPr>
          <p:cNvPr id="922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266EEAA-6139-4B8D-837B-03D60C1036D7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cs-CZ" altLang="cs-CZ" sz="1400" smtClean="0"/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NEUZNATELNÉ NÁKLADY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realizace projektu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b="1" dirty="0" smtClean="0"/>
              <a:t>1. 1. 2020 </a:t>
            </a:r>
            <a:r>
              <a:rPr lang="cs-CZ" altLang="cs-CZ" sz="1600" b="1" dirty="0" smtClean="0"/>
              <a:t>- 31</a:t>
            </a:r>
            <a:r>
              <a:rPr lang="cs-CZ" altLang="cs-CZ" sz="1600" b="1" dirty="0" smtClean="0"/>
              <a:t>. 12. 2020</a:t>
            </a:r>
          </a:p>
          <a:p>
            <a:pPr algn="just" eaLnBrk="1" hangingPunct="1">
              <a:spcBef>
                <a:spcPct val="0"/>
              </a:spcBef>
              <a:defRPr/>
            </a:pPr>
            <a:endParaRPr lang="cs-CZ" altLang="cs-CZ" sz="1600" b="1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Vedení odděleného účetnictví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Žadatel o dotaci vede účetnictví ve smyslu zákona č. 563/1991 Sb., o účetnictví v platném znění a v případě poskytnutí dotace povede v tomto účetnictví odděleně</a:t>
            </a:r>
            <a:r>
              <a:rPr lang="cs-CZ" altLang="cs-CZ" sz="1600" b="1" dirty="0" smtClean="0"/>
              <a:t> </a:t>
            </a:r>
            <a:r>
              <a:rPr lang="cs-CZ" altLang="cs-CZ" sz="1600" dirty="0" smtClean="0"/>
              <a:t>veškeré doklady související s poskytnutím, čerpáním a vyúčtováním dotace.</a:t>
            </a:r>
            <a:r>
              <a:rPr lang="cs-CZ" altLang="cs-CZ" sz="1600" dirty="0"/>
              <a:t>	</a:t>
            </a: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Změny v projektu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Příjemce dotace je povinen neprodleně, nejpozději do 7 kalendářních dní, informovat poskytovatele  o všech změnách souvisejících s čerpáním poskytnuté dotace, </a:t>
            </a:r>
            <a:r>
              <a:rPr lang="cs-CZ" altLang="cs-CZ" sz="1600" dirty="0"/>
              <a:t>realizací projektu či identifikačními údaji příjemce</a:t>
            </a:r>
            <a:r>
              <a:rPr lang="cs-CZ" altLang="cs-CZ" sz="1600" dirty="0" smtClean="0"/>
              <a:t>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Všechny podmínky použití dotace jsou podrobně uvedeny v článku 7 Programu.</a:t>
            </a:r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B2A84A2-FCD0-4144-90A4-B2AF5697F6FD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cs-CZ" altLang="cs-CZ" sz="140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PODMÍNKY POUŽITÍ DOTACE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opava-sablona-prezentace-nadpis">
  <a:themeElements>
    <a:clrScheme name="mmopava-sablona-prezentace-nadpi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mopava-sablona-prezentace-nadp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mopava-sablona-prezentace-nadpi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mmopava-sablona-prezentace-nadpis</Template>
  <TotalTime>10416</TotalTime>
  <Words>1094</Words>
  <Application>Microsoft Office PowerPoint</Application>
  <PresentationFormat>Předvádění na obrazovce (4:3)</PresentationFormat>
  <Paragraphs>167</Paragraphs>
  <Slides>16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mmopava-sablona-prezentace-nadpis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Magistrát města Opavy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mrkvica</dc:creator>
  <cp:lastModifiedBy>Vlčová Petra</cp:lastModifiedBy>
  <cp:revision>561</cp:revision>
  <cp:lastPrinted>2019-05-02T06:48:24Z</cp:lastPrinted>
  <dcterms:created xsi:type="dcterms:W3CDTF">2007-01-16T13:45:29Z</dcterms:created>
  <dcterms:modified xsi:type="dcterms:W3CDTF">2019-07-17T08:42:22Z</dcterms:modified>
</cp:coreProperties>
</file>