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13" r:id="rId3"/>
    <p:sldId id="266" r:id="rId4"/>
    <p:sldId id="326" r:id="rId5"/>
    <p:sldId id="309" r:id="rId6"/>
    <p:sldId id="330" r:id="rId7"/>
    <p:sldId id="314" r:id="rId8"/>
    <p:sldId id="334" r:id="rId9"/>
    <p:sldId id="308" r:id="rId10"/>
    <p:sldId id="332" r:id="rId11"/>
    <p:sldId id="327" r:id="rId12"/>
    <p:sldId id="321" r:id="rId13"/>
    <p:sldId id="317" r:id="rId14"/>
    <p:sldId id="322" r:id="rId15"/>
    <p:sldId id="333" r:id="rId16"/>
    <p:sldId id="324" r:id="rId17"/>
    <p:sldId id="325" r:id="rId18"/>
    <p:sldId id="303" r:id="rId19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03" autoAdjust="0"/>
  </p:normalViewPr>
  <p:slideViewPr>
    <p:cSldViewPr>
      <p:cViewPr>
        <p:scale>
          <a:sx n="90" d="100"/>
          <a:sy n="90" d="100"/>
        </p:scale>
        <p:origin x="-2244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DCFFE49-018A-4952-A454-A68C8AEFC48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7424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85F596A-CF08-4E57-8DFD-1659BE2F389F}" type="datetimeFigureOut">
              <a:rPr lang="cs-CZ"/>
              <a:pPr>
                <a:defRPr/>
              </a:pPr>
              <a:t>11.9.2019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466962A-3A21-45A3-8728-29C92FCE22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8791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454CADB-03C3-4CBB-A6F0-B9AF9FAFBD87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07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EDD721F-9C77-4C18-A5B5-CBCF645D057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3007AF-FBB9-4C73-8CD7-DB3FE476E4C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37862E-6326-4B1B-932D-C4BD93F25B6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99F22FA-1A2F-4BC8-ACB1-7FFE7CE29D0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DF07FB2-35B2-4004-BD08-8BFD92E1361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5FEE82-0C92-49C9-B307-1B7C36416ECC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AE84FC5-2870-44DB-94BF-005D902DB9EE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867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9DDAE6-AE2B-4877-945E-52043833F4E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97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520417-74F2-47B5-8AF9-BDACAFF31B2C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5E8A3-D473-48D1-A58F-05C91CEE5C5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496751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E5EDE-CDD6-4547-AC21-E385A4F42B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5986670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05A2C-C242-4F43-B717-8CC5E5910D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2828706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288F3-FCAB-4DFC-8154-C6D4C28D0AD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7884862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0215D-46AE-4984-A365-803670E98FF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124714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7451F-B7AC-4C84-B9A3-13D0DE8271F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076933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8D4C1-AA24-4AED-BDB7-BBB0ABA243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6394359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3BAAE-02BB-4F1A-AACE-8318996295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693275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AA5AE-A06D-46F0-B1D5-C6658DE5CE3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005657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5447F-3C02-414A-8407-B7CB6AC4A73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4202899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64CEF-1477-46F4-86C1-C4E4088A85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5716497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064AB0D-0387-48AA-9A53-D43A9F4F81C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-sport.cz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www.opava-city.cz/cs/dotacni-program-sport-2020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artin.koky@opava-city.cz" TargetMode="External"/><Relationship Id="rId5" Type="http://schemas.openxmlformats.org/officeDocument/2006/relationships/hyperlink" Target="mailto:petra.vlcova@opava-city.cz" TargetMode="External"/><Relationship Id="rId4" Type="http://schemas.openxmlformats.org/officeDocument/2006/relationships/hyperlink" Target="mailto:hana.senkova@opava-city.cz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0350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75660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>
                <a:solidFill>
                  <a:srgbClr val="000000"/>
                </a:solidFill>
              </a:rPr>
              <a:t>PROGRAM SPORT 2020</a:t>
            </a: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AF043F-498B-41FD-897B-8344CD0CD5B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89585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cs-CZ" altLang="cs-CZ" sz="1600" dirty="0"/>
              <a:t>V</a:t>
            </a:r>
            <a:r>
              <a:rPr lang="cs-CZ" altLang="cs-CZ" sz="1600" dirty="0" smtClean="0"/>
              <a:t>klad pořadatelům k účasti na soutěžích a utkáních.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Ubytování sportovců vč. trenérů a realizačního týmu.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/>
              <a:t>S</a:t>
            </a:r>
            <a:r>
              <a:rPr lang="cs-CZ" altLang="cs-CZ" sz="1600" dirty="0" smtClean="0"/>
              <a:t>travné a pitný nealko režim.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Provozní náklady (spotřeba energie) – el. energie, vodné, stočné, plyn, vč. dohod o provedení práce.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na zajištění rozhodčích dle reglementu soutěže.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/>
              <a:t>P</a:t>
            </a:r>
            <a:r>
              <a:rPr lang="cs-CZ" altLang="cs-CZ" sz="1600" dirty="0" smtClean="0"/>
              <a:t>ropagace sportovní činnosti nebo sportovní akce.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/>
              <a:t>Š</a:t>
            </a:r>
            <a:r>
              <a:rPr lang="cs-CZ" altLang="cs-CZ" sz="1600" dirty="0" smtClean="0"/>
              <a:t>kolení a doškolení trenérů.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Poplatky sportovním svazům a zastřešujícím organizacím.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/>
              <a:t>O</a:t>
            </a:r>
            <a:r>
              <a:rPr lang="cs-CZ" altLang="cs-CZ" sz="1600" dirty="0" smtClean="0"/>
              <a:t>sobní náklady (trenéři, instruktoři, lektoři, cvičitelé) do výše 50 % z rozpočtových výdajů (nákladů).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/>
              <a:t>N</a:t>
            </a:r>
            <a:r>
              <a:rPr lang="cs-CZ" altLang="cs-CZ" sz="1600" dirty="0" smtClean="0"/>
              <a:t>áklady na realizaci sportovní, organizační a obsahové činnosti, vč. zabezpečení zdravotních, metodických, technicko - servisních podmínek pro činnost sportovců jednotlivých příjemců dotace, dle svých registrovaných stanov.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/>
              <a:t>P</a:t>
            </a:r>
            <a:r>
              <a:rPr lang="cs-CZ" altLang="cs-CZ" sz="1600" dirty="0" smtClean="0"/>
              <a:t>oplatky kolektivním správcům (např. OSA, INTEGRAM). </a:t>
            </a: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83375A-C581-4F91-B7C4-7F4E3A70FB3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Všechny ostatní náklady vynaložené příjemcem jsou považovány za náklady neuznatelné</a:t>
            </a:r>
            <a:r>
              <a:rPr lang="cs-CZ" altLang="cs-CZ" sz="1600" dirty="0" smtClean="0"/>
              <a:t>, např.: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splátky úvěrů vč. úroků, leasingu vč. akontace,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celní, správní, soudní a bankovní poplatky,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poplatky za telefonní hovory a paušální poplatky za internet vč. zavedení přípojky,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provize, daně a dotace (výjimkou je DPH v případě, že příjemce dotace je neplátce této daně nebo mu nevzniká nárok na odpočet této daně),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reprezentaci a pohoštění (pohoštěním není společné stravování poskytované účastníkům akcí, soustředění a výcvikových táborů),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pojištění majetku, apod.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Nákladové rozpočty, které tvoří přílohy č. 2a, 2b, 2c dotačního programu, </a:t>
            </a:r>
            <a:r>
              <a:rPr lang="cs-CZ" altLang="cs-CZ" sz="1600" b="1" u="sng" dirty="0" smtClean="0"/>
              <a:t>nesmí </a:t>
            </a:r>
            <a:r>
              <a:rPr lang="cs-CZ" altLang="cs-CZ" sz="1600" dirty="0" smtClean="0"/>
              <a:t>obsahovat neuznatelné náklady, i kdyby měly být hrazeny z prostředků příjemce dotace.</a:t>
            </a:r>
          </a:p>
        </p:txBody>
      </p:sp>
      <p:sp>
        <p:nvSpPr>
          <p:cNvPr id="1229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37A4EAD-7EB3-4E05-B413-5CB1E783C16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smtClean="0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NEUZNATELNÉ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/>
              <a:t>1. 1. 2020 – 31. 12. 2020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Zveřejnění informace o termínu konání akce ve sportovním kalendáři města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Min. 14 dní před akcí.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P</a:t>
            </a:r>
            <a:r>
              <a:rPr lang="cs-CZ" altLang="cs-CZ" sz="1600" dirty="0" smtClean="0"/>
              <a:t>ovinně pro dotační titul S2/20.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  <a:endParaRPr lang="cs-CZ" altLang="cs-CZ" sz="1600" b="1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o dotaci vede účetnictví ve smyslu zákona č. 563/1991 Sb., o účetnictví v platném znění a v případě poskytnutí dotace povede v tomto účetnictví odděleně veškeré doklady související s poskytnutím, čerpáním a vyúčtováním dotace.</a:t>
            </a:r>
            <a:r>
              <a:rPr lang="cs-CZ" altLang="cs-CZ" sz="1600" dirty="0"/>
              <a:t>	</a:t>
            </a: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Změny v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Příjemce dotace je povinen neprodleně, nejpozději do 7 kalendářních dní, informovat poskytovatele  o všech změnách souvisejících s čerpáním poskytnuté dotace, </a:t>
            </a:r>
            <a:r>
              <a:rPr lang="cs-CZ" altLang="cs-CZ" sz="1600" dirty="0"/>
              <a:t>realizací projektu či identifikačními údaji příjemce.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Všechny podmínky použití dotace jsou podrobně uvedeny v článku 8 Programu.</a:t>
            </a:r>
          </a:p>
        </p:txBody>
      </p:sp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3C46B33-2037-43EE-9451-96A0C456BDC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PODMÍNKY POUŽITÍ DOTACE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229600" cy="5112568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žádostí o dotaci:	15. 9. 2019 – 15. 10. 2019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předkládá žádost, kterou tvoří:</a:t>
            </a:r>
          </a:p>
          <a:p>
            <a:pPr lvl="1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Žádost o dotaci pro rok 2020 – SPORT (příloha č. 1a, 1b, 1c, programu),</a:t>
            </a:r>
          </a:p>
          <a:p>
            <a:pPr lvl="1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Nákladový rozpočet projektu (příloha č. 2a, 2b, 2c programu),</a:t>
            </a:r>
          </a:p>
          <a:p>
            <a:pPr lvl="1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Čestné prohlášení o bezdlužnosti žadatele o dotaci vůči finančnímu úřadu a ostatním orgánům veřejné správy (příloha č. 3 programu),</a:t>
            </a:r>
          </a:p>
          <a:p>
            <a:pPr lvl="1"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P</a:t>
            </a:r>
            <a:r>
              <a:rPr lang="cs-CZ" altLang="cs-CZ" sz="1600" dirty="0" smtClean="0"/>
              <a:t>rosté kopie aktuálních dokladů o právní subjektivitě a dokladů o oprávnění k vykonávané činnosti (zejména stanovy, statuty, zřizovací listiny, apod.), pokud nejsou shodné s veřejně dostupnými doklady,</a:t>
            </a:r>
          </a:p>
          <a:p>
            <a:pPr lvl="1"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P</a:t>
            </a:r>
            <a:r>
              <a:rPr lang="cs-CZ" altLang="cs-CZ" sz="1600" dirty="0" smtClean="0"/>
              <a:t>rosté kopie dokladu o volbě nebo jmenování statutárního orgánu, podepsal-li žádost zástupce žadatele, též kopie dokladu o jeho oprávnění jednat jménem žadatele, pokud nejsou shodné s veřejně dostupnými doklady rejstříku žadatele,</a:t>
            </a:r>
          </a:p>
          <a:p>
            <a:pPr lvl="1" eaLnBrk="1" hangingPunct="1">
              <a:defRPr/>
            </a:pPr>
            <a:r>
              <a:rPr lang="cs-CZ" altLang="cs-CZ" sz="1600" dirty="0"/>
              <a:t>P</a:t>
            </a:r>
            <a:r>
              <a:rPr lang="cs-CZ" altLang="cs-CZ" sz="1600" dirty="0" smtClean="0"/>
              <a:t>rosté kopie trenérských licencí nebo oprávnění na jména trenéra (S1/20, 3/20),</a:t>
            </a:r>
          </a:p>
          <a:p>
            <a:pPr lvl="1" eaLnBrk="1" hangingPunct="1">
              <a:defRPr/>
            </a:pPr>
            <a:r>
              <a:rPr lang="cs-CZ" altLang="cs-CZ" sz="1600" dirty="0"/>
              <a:t>R</a:t>
            </a:r>
            <a:r>
              <a:rPr lang="cs-CZ" altLang="cs-CZ" sz="1600" dirty="0" smtClean="0"/>
              <a:t>ozvaha a výsledovka hospodaření z předchozího roku – položkový výstup z účetního programu (S1/20, </a:t>
            </a:r>
            <a:r>
              <a:rPr lang="cs-CZ" altLang="cs-CZ" sz="1600" smtClean="0"/>
              <a:t>S3/20</a:t>
            </a:r>
            <a:r>
              <a:rPr lang="cs-CZ" altLang="cs-CZ" sz="1600" smtClean="0"/>
              <a:t>).</a:t>
            </a:r>
            <a:endParaRPr lang="cs-CZ" altLang="cs-CZ" sz="1600" dirty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D552ABA-DC07-4F93-BE9E-9EB76A83E060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Žadatel o dotaci předkládá svou žádost: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v </a:t>
            </a:r>
            <a:r>
              <a:rPr lang="cs-CZ" altLang="cs-CZ" sz="1600" b="1" u="sng" dirty="0"/>
              <a:t>listinné</a:t>
            </a:r>
            <a:r>
              <a:rPr lang="cs-CZ" altLang="cs-CZ" sz="1600" dirty="0"/>
              <a:t> </a:t>
            </a:r>
            <a:r>
              <a:rPr lang="cs-CZ" altLang="cs-CZ" sz="1600" dirty="0" smtClean="0"/>
              <a:t>podobě (originál podepsané žádosti vč. všech příloh)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a </a:t>
            </a:r>
            <a:r>
              <a:rPr lang="cs-CZ" altLang="cs-CZ" sz="1600" dirty="0"/>
              <a:t>současně i v </a:t>
            </a:r>
            <a:r>
              <a:rPr lang="cs-CZ" altLang="cs-CZ" sz="1600" b="1" u="sng" dirty="0"/>
              <a:t>elektronické</a:t>
            </a:r>
            <a:r>
              <a:rPr lang="cs-CZ" altLang="cs-CZ" sz="1600" dirty="0"/>
              <a:t> podobě na datovém nosiči dle podmínek uvedených v žádosti </a:t>
            </a:r>
            <a:r>
              <a:rPr lang="cs-CZ" altLang="cs-CZ" sz="1600" dirty="0" smtClean="0"/>
              <a:t>(vč</a:t>
            </a:r>
            <a:r>
              <a:rPr lang="cs-CZ" altLang="cs-CZ" sz="1600" dirty="0"/>
              <a:t>. vložení dat do IS </a:t>
            </a:r>
            <a:r>
              <a:rPr lang="cs-CZ" altLang="cs-CZ" sz="1600" dirty="0" smtClean="0"/>
              <a:t>SAMOSPRÁVA) </a:t>
            </a:r>
            <a:endParaRPr lang="cs-CZ" altLang="cs-CZ" sz="1600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p</a:t>
            </a:r>
            <a:r>
              <a:rPr lang="cs-CZ" altLang="cs-CZ" sz="1600" dirty="0" smtClean="0"/>
              <a:t>rostřednictvím provozovatele poštovních služeb nebo osobně </a:t>
            </a:r>
            <a:r>
              <a:rPr lang="cs-CZ" altLang="cs-CZ" sz="1600" dirty="0" smtClean="0">
                <a:solidFill>
                  <a:srgbClr val="000000"/>
                </a:solidFill>
              </a:rPr>
              <a:t>na podatelně Magistrátu města Opavy na tuto adresu: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>
              <a:solidFill>
                <a:srgbClr val="00B0F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>
                <a:solidFill>
                  <a:srgbClr val="000000"/>
                </a:solidFill>
              </a:rPr>
              <a:t>		Magistrát města Opavy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	</a:t>
            </a:r>
            <a:r>
              <a:rPr lang="cs-CZ" altLang="cs-CZ" sz="1600" dirty="0" smtClean="0">
                <a:solidFill>
                  <a:srgbClr val="000000"/>
                </a:solidFill>
              </a:rPr>
              <a:t>	Horní nám. 69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	</a:t>
            </a:r>
            <a:r>
              <a:rPr lang="cs-CZ" altLang="cs-CZ" sz="1600" dirty="0" smtClean="0">
                <a:solidFill>
                  <a:srgbClr val="000000"/>
                </a:solidFill>
              </a:rPr>
              <a:t>	746 01 Opava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>
                <a:solidFill>
                  <a:srgbClr val="000000"/>
                </a:solidFill>
              </a:rPr>
              <a:t>v obálce označené úplným názvem žadatele, adresou jeho sídla a textem 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„Program SPORT 2020 – neotevírat“.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200" b="1" dirty="0" smtClean="0">
              <a:solidFill>
                <a:srgbClr val="000000"/>
              </a:solidFill>
            </a:endParaRPr>
          </a:p>
          <a:p>
            <a:pPr marL="0" indent="0" algn="just" eaLnBrk="1" hangingPunct="1">
              <a:buNone/>
              <a:defRPr/>
            </a:pPr>
            <a:r>
              <a:rPr lang="cs-CZ" altLang="cs-CZ" sz="1600" dirty="0"/>
              <a:t>Pokud bude žádost vykazovat formální nedostatky, bude žadatel vyzván k jejich odstranění do 5 pracovních dní. Pokud tak žadatel neučiní, bude jeho žádost z hodnocení </a:t>
            </a:r>
            <a:r>
              <a:rPr lang="cs-CZ" altLang="cs-CZ" sz="1600" b="1" dirty="0"/>
              <a:t>vyloučena</a:t>
            </a:r>
            <a:r>
              <a:rPr lang="cs-CZ" altLang="cs-CZ" sz="1400" b="1" dirty="0"/>
              <a:t>.  </a:t>
            </a:r>
          </a:p>
          <a:p>
            <a:pPr marL="0" indent="0" eaLnBrk="1" hangingPunct="1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1536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9A61609-8ED4-47B2-AF13-DC765DF9CA8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smtClean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cs-CZ" altLang="cs-CZ" sz="1600" b="1" dirty="0" smtClean="0"/>
          </a:p>
          <a:p>
            <a:pPr algn="just" eaLnBrk="1" hangingPunct="1"/>
            <a:r>
              <a:rPr lang="cs-CZ" altLang="cs-CZ" sz="1600" dirty="0" smtClean="0"/>
              <a:t>Žadatel je povinen importovat, aktualizovat a udržovat členskou základnu v IS SAMOSPRÁVA (</a:t>
            </a:r>
            <a:r>
              <a:rPr lang="cs-CZ" altLang="cs-CZ" sz="1600" dirty="0" smtClean="0">
                <a:hlinkClick r:id="rId4"/>
              </a:rPr>
              <a:t>https://is-sport.cz/</a:t>
            </a:r>
            <a:r>
              <a:rPr lang="cs-CZ" altLang="cs-CZ" sz="1600" dirty="0" smtClean="0"/>
              <a:t>). Přístupové, jedinečné údaje obdrží od pověřeného pracovníka Magistrátu města Opavy. Kompletní výstupy budou přístupné výhradně pověřeným osobám statutárního města Opavy. Ostatní demografická data SMO, např. počty členů ve všech TJ/SK v celé struktuře (mládež, dorost, dospělí, senioři, ženy, muži, jednotlivé sporty, atd.), sportoviště budou dostupná pro vyhlašovatele programu. TJ/SK mohou data od SMO získat na vyžádání.</a:t>
            </a:r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705C878-755A-4771-93AB-CF6FC6CF180E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smtClean="0"/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osoby</a:t>
            </a:r>
          </a:p>
          <a:p>
            <a:pPr marL="457200" lvl="1" indent="0" algn="just" eaLnBrk="1" hangingPunct="1">
              <a:buFontTx/>
              <a:buNone/>
              <a:defRPr/>
            </a:pPr>
            <a:endParaRPr lang="cs-CZ" altLang="cs-CZ" sz="1600" dirty="0" smtClean="0"/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Formální část </a:t>
            </a:r>
            <a:r>
              <a:rPr lang="cs-CZ" altLang="cs-CZ" sz="1600" dirty="0" smtClean="0"/>
              <a:t>(odevzdání žádosti, formuláře, přílohy, termíny odevzdání, místo, atd.) – pracovníci odboru rozvoje města a strategického plánování 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Ing. Hana Šenková, </a:t>
            </a:r>
            <a:r>
              <a:rPr lang="cs-CZ" altLang="cs-CZ" sz="1600" dirty="0" smtClean="0">
                <a:hlinkClick r:id="rId4"/>
              </a:rPr>
              <a:t>hana.senkova@opava-city.cz</a:t>
            </a:r>
            <a:r>
              <a:rPr lang="cs-CZ" altLang="cs-CZ" sz="1600" dirty="0" smtClean="0"/>
              <a:t>, 553 756 346,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Petra Vlčová, </a:t>
            </a:r>
            <a:r>
              <a:rPr lang="cs-CZ" altLang="cs-CZ" sz="1600" dirty="0" smtClean="0">
                <a:hlinkClick r:id="rId5"/>
              </a:rPr>
              <a:t>petra.vlcova@opava-city.cz</a:t>
            </a:r>
            <a:r>
              <a:rPr lang="cs-CZ" altLang="cs-CZ" sz="1600" dirty="0" smtClean="0"/>
              <a:t>, 553 756 464.</a:t>
            </a:r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Věcná část </a:t>
            </a:r>
            <a:r>
              <a:rPr lang="cs-CZ" altLang="cs-CZ" sz="1600" dirty="0" smtClean="0"/>
              <a:t>(zaměření projektu, správné zařazení do dotačního titulu, obsahová část projektu) je pracovník odboru školství: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Martin Koky, </a:t>
            </a:r>
            <a:r>
              <a:rPr lang="cs-CZ" altLang="cs-CZ" sz="1600" dirty="0" smtClean="0">
                <a:hlinkClick r:id="rId6"/>
              </a:rPr>
              <a:t>martin.koky@opava-city.cz</a:t>
            </a:r>
            <a:r>
              <a:rPr lang="cs-CZ" altLang="cs-CZ" sz="1600" dirty="0" smtClean="0"/>
              <a:t>, 553 756 736.</a:t>
            </a:r>
          </a:p>
          <a:p>
            <a:pPr marL="914400" lvl="2" indent="0" algn="just" eaLnBrk="1" hangingPunct="1">
              <a:buFontTx/>
              <a:buNone/>
              <a:defRPr/>
            </a:pPr>
            <a:endParaRPr lang="cs-CZ" altLang="cs-CZ" sz="1600" dirty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Kompletní znění dokumentace k vyhlášenému programu včetně jeho příloh je uveřejněno na: </a:t>
            </a:r>
            <a:r>
              <a:rPr lang="cs-CZ" altLang="cs-CZ" sz="1600" b="1" dirty="0" smtClean="0">
                <a:hlinkClick r:id="rId7"/>
              </a:rPr>
              <a:t>https://www.opava-city.cz/</a:t>
            </a:r>
            <a:r>
              <a:rPr lang="cs-CZ" altLang="cs-CZ" sz="1600" b="1" dirty="0" err="1" smtClean="0">
                <a:hlinkClick r:id="rId7"/>
              </a:rPr>
              <a:t>cs</a:t>
            </a:r>
            <a:r>
              <a:rPr lang="cs-CZ" altLang="cs-CZ" sz="1600" b="1" dirty="0" smtClean="0">
                <a:hlinkClick r:id="rId7"/>
              </a:rPr>
              <a:t>/dotacni-program-sport-2020</a:t>
            </a:r>
            <a:r>
              <a:rPr lang="cs-CZ" altLang="cs-CZ" sz="1600" b="1" dirty="0" smtClean="0"/>
              <a:t>. </a:t>
            </a:r>
          </a:p>
          <a:p>
            <a:pPr marL="914400" lvl="2" indent="0" algn="just" eaLnBrk="1" hangingPunct="1"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741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9153BFB-627D-45C6-A728-8762D623F05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smtClean="0"/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KONTAKTNÍ OSOBY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závěrečného vyúčtování – </a:t>
            </a:r>
            <a:r>
              <a:rPr lang="cs-CZ" altLang="cs-CZ" sz="1600" dirty="0" smtClean="0"/>
              <a:t>nejpozději do 31. 1. 2021.</a:t>
            </a: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 první polovině roku 2020 bude realizován seminář pro příjemce, v rámci kterého budou příjemci seznámeni s náležitostmi závěrečného vyúčtování a jeho povinně překládanými doklady.</a:t>
            </a:r>
          </a:p>
        </p:txBody>
      </p:sp>
      <p:sp>
        <p:nvSpPr>
          <p:cNvPr id="1843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6D79DA0-D57B-4216-B6F5-A0DF8E1DD06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smtClean="0"/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ZÁVĚREČNÉ VYÚČTOVÁNÍ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319088" y="321310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/>
              <a:t>DĚKUJI 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/>
          </a:p>
        </p:txBody>
      </p:sp>
      <p:sp>
        <p:nvSpPr>
          <p:cNvPr id="1946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EF6C3F2-EF0D-4E8E-8B3C-67CD7F4B1D5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cs-CZ" altLang="cs-CZ" sz="1400" smtClean="0"/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681538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dirty="0" smtClean="0"/>
              <a:t>Účel 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Podpora organizace sportu a sportovních akcí u jednotlivých žadatelů na území SMO, ve výjimečných případech na území vymezeném rozsahem působnosti obce s rozšířenou působností Opava.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defRPr/>
            </a:pPr>
            <a:r>
              <a:rPr lang="cs-CZ" altLang="cs-CZ" sz="1600" dirty="0" smtClean="0"/>
              <a:t>Celoroční sportovní činnost (S1/20)</a:t>
            </a:r>
          </a:p>
          <a:p>
            <a:pPr algn="just">
              <a:defRPr/>
            </a:pPr>
            <a:r>
              <a:rPr lang="cs-CZ" altLang="cs-CZ" sz="1600" dirty="0" smtClean="0"/>
              <a:t>Sportovní akce (S2/20)</a:t>
            </a:r>
          </a:p>
          <a:p>
            <a:pPr algn="just">
              <a:defRPr/>
            </a:pPr>
            <a:r>
              <a:rPr lang="cs-CZ" altLang="cs-CZ" sz="1600" dirty="0" smtClean="0"/>
              <a:t>Celoroční sportovní činnost vybraných subjektů – přímá podpora (S3/20)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Předpokládaný celkový </a:t>
            </a:r>
            <a:r>
              <a:rPr lang="cs-CZ" altLang="cs-CZ" sz="1600" b="1" u="sng" dirty="0" smtClean="0"/>
              <a:t>objem peněžních prostředků pro rok 2020 </a:t>
            </a:r>
            <a:r>
              <a:rPr lang="cs-CZ" altLang="cs-CZ" sz="1600" dirty="0" smtClean="0"/>
              <a:t>– 11,650 mil. Kč.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00B594D-8AA7-4515-9D2D-872F86B630A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5329237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b="1" u="sng" dirty="0" smtClean="0"/>
              <a:t>Cílem dotačního titulu S1/20 </a:t>
            </a:r>
            <a:r>
              <a:rPr lang="cs-CZ" altLang="cs-CZ" sz="1600" dirty="0" smtClean="0"/>
              <a:t>je podpora celoroční pravidelné sportovní činnosti registrovaných sportovců a jejich trenérů organizované žadatelem. Podpora účasti na soutěžích. Pořádání sportovních akcí na území statutárního města Opavy, omezení se netýká sportovních akcí sportů, jejichž uspořádání z technických důvodů na území statutárního města není možné. Podpora komplexní agendy poskytované střešními spolky (ČOS, ČUS, SSSČR=ČSPS/OSH, ČASPV, AŠSK, OREL) na území města Opavy: ekonomika a personalistika, sběr a evidence dat, pasportizace a prezentace sportovního majetku, organizování sportovních akcí a náborů, odborná sportovní metodika a vzdělávání, propagace a zajištění zdravotní agendy pro sport, zúřadování dotační agendy státu, samospráv i svazů, legislativní podpora a správa spolkové činnosti, informační a prezentační služby sportovních aktivit spolků, organizování okresních sportovních svazů a aktivit, organizování sportovce roku, spolupráce s krajskými a národními svazy, atd.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8.000,00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500.000,00 Kč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Výše dotace bude vypočtena na základě matematického přepočtu členské základny s tím, že dotace může být max. do výše 60% skutečných celkových celoročních nákladů organizace.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E675B7F-0915-404A-976E-3BEAB520AD5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CELOROČNÍ SPORTOVNÍ ČINNOST – S1/20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7529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S2/20 </a:t>
            </a:r>
            <a:r>
              <a:rPr lang="cs-CZ" altLang="cs-CZ" sz="1600" dirty="0" smtClean="0"/>
              <a:t>je podpora pořádání sportovních akcí na území statutárního města Opavy, omezení se netýká sportovních akcí sportů, jejichž uspořádání z technických důvodů na území statutárního města Opavy není možné. 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 	60.000,00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% spoluúčast žadatele na uznatelných nákladech projektu: 50 %.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</a:t>
            </a:r>
            <a:r>
              <a:rPr lang="cs-CZ" altLang="cs-CZ" sz="1600" dirty="0"/>
              <a:t>o dotaci může podat pouze </a:t>
            </a:r>
            <a:r>
              <a:rPr lang="cs-CZ" altLang="cs-CZ" sz="1600" b="1" u="sng" cap="all" dirty="0" smtClean="0"/>
              <a:t>DVĚ</a:t>
            </a:r>
            <a:r>
              <a:rPr lang="cs-CZ" altLang="cs-CZ" sz="1600" dirty="0" smtClean="0"/>
              <a:t> žádosti!</a:t>
            </a:r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E46A61B-601C-4061-B9B7-738D22B7860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SPORTOVNÍ AKCE – S2/20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897437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S3/20</a:t>
            </a:r>
            <a:r>
              <a:rPr lang="cs-CZ" altLang="cs-CZ" sz="1600" dirty="0" smtClean="0"/>
              <a:t> je podpora celoroční pravidelné sportovní činnosti registrovaných sportovců a jejich trenérů organizované žadateli zařazenými statutárním městem Opava do tzv. přímé podpory, jmenovitě: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algn="just">
              <a:defRPr/>
            </a:pPr>
            <a:r>
              <a:rPr lang="cs-CZ" altLang="cs-CZ" sz="1600" dirty="0" smtClean="0"/>
              <a:t>Fotbalový klub SLAVIA OPAVA, </a:t>
            </a:r>
            <a:r>
              <a:rPr lang="cs-CZ" altLang="cs-CZ" sz="1600" dirty="0" err="1" smtClean="0"/>
              <a:t>z.s</a:t>
            </a:r>
            <a:r>
              <a:rPr lang="cs-CZ" altLang="cs-CZ" sz="1600" dirty="0" smtClean="0"/>
              <a:t>.</a:t>
            </a:r>
          </a:p>
          <a:p>
            <a:pPr algn="just">
              <a:defRPr/>
            </a:pPr>
            <a:r>
              <a:rPr lang="cs-CZ" altLang="cs-CZ" sz="1600" dirty="0" smtClean="0"/>
              <a:t>Jezdecký klub Opava – Kateřinky, </a:t>
            </a:r>
            <a:r>
              <a:rPr lang="cs-CZ" altLang="cs-CZ" sz="1600" dirty="0" err="1" smtClean="0"/>
              <a:t>z.s</a:t>
            </a:r>
            <a:r>
              <a:rPr lang="cs-CZ" altLang="cs-CZ" sz="1600" dirty="0" smtClean="0"/>
              <a:t>.</a:t>
            </a:r>
          </a:p>
          <a:p>
            <a:pPr algn="just">
              <a:defRPr/>
            </a:pPr>
            <a:r>
              <a:rPr lang="cs-CZ" altLang="cs-CZ" sz="1600" dirty="0" smtClean="0"/>
              <a:t>Kánoe klub Opava, </a:t>
            </a:r>
            <a:r>
              <a:rPr lang="cs-CZ" altLang="cs-CZ" sz="1600" dirty="0" err="1" smtClean="0"/>
              <a:t>z.s</a:t>
            </a:r>
            <a:r>
              <a:rPr lang="cs-CZ" altLang="cs-CZ" sz="1600" dirty="0" smtClean="0"/>
              <a:t>.</a:t>
            </a:r>
          </a:p>
          <a:p>
            <a:pPr algn="just">
              <a:defRPr/>
            </a:pPr>
            <a:r>
              <a:rPr lang="cs-CZ" altLang="cs-CZ" sz="1600" dirty="0" smtClean="0"/>
              <a:t>Orientační běh Opava </a:t>
            </a:r>
            <a:r>
              <a:rPr lang="cs-CZ" altLang="cs-CZ" sz="1600" dirty="0" err="1" smtClean="0"/>
              <a:t>z.s</a:t>
            </a:r>
            <a:r>
              <a:rPr lang="cs-CZ" altLang="cs-CZ" sz="1600" dirty="0" smtClean="0"/>
              <a:t>.</a:t>
            </a:r>
          </a:p>
          <a:p>
            <a:pPr algn="just">
              <a:defRPr/>
            </a:pPr>
            <a:r>
              <a:rPr lang="cs-CZ" altLang="cs-CZ" sz="1600" dirty="0" smtClean="0"/>
              <a:t>Tělovýchovná jednota Slezan Opava, </a:t>
            </a:r>
            <a:r>
              <a:rPr lang="cs-CZ" altLang="cs-CZ" sz="1600" dirty="0" err="1" smtClean="0"/>
              <a:t>z.s</a:t>
            </a:r>
            <a:r>
              <a:rPr lang="cs-CZ" altLang="cs-CZ" sz="1600" dirty="0" smtClean="0"/>
              <a:t>.</a:t>
            </a:r>
          </a:p>
          <a:p>
            <a:pPr algn="just">
              <a:defRPr/>
            </a:pPr>
            <a:r>
              <a:rPr lang="cs-CZ" altLang="cs-CZ" sz="1600" dirty="0" smtClean="0"/>
              <a:t>Tělocvičná jednota Sokol Opava</a:t>
            </a:r>
          </a:p>
          <a:p>
            <a:pPr algn="just">
              <a:defRPr/>
            </a:pPr>
            <a:r>
              <a:rPr lang="cs-CZ" altLang="cs-CZ" sz="1600" dirty="0" smtClean="0"/>
              <a:t>Happy Sport Opava, </a:t>
            </a:r>
            <a:r>
              <a:rPr lang="cs-CZ" altLang="cs-CZ" sz="1600" dirty="0" err="1" smtClean="0"/>
              <a:t>z.s</a:t>
            </a:r>
            <a:r>
              <a:rPr lang="cs-CZ" altLang="cs-CZ" sz="1600" dirty="0" smtClean="0"/>
              <a:t>.</a:t>
            </a:r>
          </a:p>
          <a:p>
            <a:pPr algn="just">
              <a:defRPr/>
            </a:pPr>
            <a:r>
              <a:rPr lang="cs-CZ" altLang="cs-CZ" sz="1600" dirty="0" smtClean="0"/>
              <a:t>SK JC Sport Opava, </a:t>
            </a:r>
            <a:r>
              <a:rPr lang="cs-CZ" altLang="cs-CZ" sz="1600" dirty="0" err="1" smtClean="0"/>
              <a:t>z.s</a:t>
            </a:r>
            <a:r>
              <a:rPr lang="cs-CZ" altLang="cs-CZ" sz="1600" dirty="0" smtClean="0"/>
              <a:t>.</a:t>
            </a:r>
          </a:p>
          <a:p>
            <a:pPr algn="just">
              <a:defRPr/>
            </a:pPr>
            <a:r>
              <a:rPr lang="cs-CZ" altLang="cs-CZ" sz="1600" dirty="0" smtClean="0"/>
              <a:t>HEAD BIKE Opava, </a:t>
            </a:r>
            <a:r>
              <a:rPr lang="cs-CZ" altLang="cs-CZ" sz="1600" dirty="0" err="1" smtClean="0"/>
              <a:t>z.s</a:t>
            </a:r>
            <a:r>
              <a:rPr lang="cs-CZ" altLang="cs-CZ" sz="1600" dirty="0" smtClean="0"/>
              <a:t>.</a:t>
            </a:r>
          </a:p>
          <a:p>
            <a:pPr algn="just">
              <a:defRPr/>
            </a:pPr>
            <a:r>
              <a:rPr lang="cs-CZ" altLang="cs-CZ" sz="1600" dirty="0" smtClean="0"/>
              <a:t>LUIGINO.cz, </a:t>
            </a:r>
            <a:r>
              <a:rPr lang="cs-CZ" altLang="cs-CZ" sz="1600" dirty="0" err="1" smtClean="0"/>
              <a:t>z.s</a:t>
            </a:r>
            <a:r>
              <a:rPr lang="cs-CZ" altLang="cs-CZ" sz="1600" dirty="0" smtClean="0"/>
              <a:t>.</a:t>
            </a:r>
            <a:endParaRPr lang="cs-CZ" altLang="cs-CZ" sz="1600" b="1" dirty="0" smtClean="0"/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2064E34-3216-4201-9B72-AF8B803773F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CELOROČNÍ SPORTOVNÍ ČINNOST VYBRANÝCH SUBJEKTŮ – S3/20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897438"/>
          </a:xfrm>
        </p:spPr>
        <p:txBody>
          <a:bodyPr/>
          <a:lstStyle/>
          <a:p>
            <a:pPr marL="0" indent="0" algn="just">
              <a:buFontTx/>
              <a:buNone/>
            </a:pPr>
            <a:endParaRPr lang="cs-CZ" altLang="cs-CZ" sz="1600" smtClean="0"/>
          </a:p>
          <a:p>
            <a:pPr marL="0" indent="0" algn="just">
              <a:buFontTx/>
              <a:buNone/>
            </a:pPr>
            <a:r>
              <a:rPr lang="cs-CZ" altLang="cs-CZ" sz="1600" smtClean="0"/>
              <a:t>Minimální výše poskytnuté dotace:	8.000,00 Kč</a:t>
            </a:r>
          </a:p>
          <a:p>
            <a:pPr marL="0" indent="0" algn="just">
              <a:buFontTx/>
              <a:buNone/>
            </a:pPr>
            <a:r>
              <a:rPr lang="cs-CZ" altLang="cs-CZ" sz="1600" smtClean="0"/>
              <a:t>Maximální výše poskytnuté dotace:	800.000,00 Kč</a:t>
            </a:r>
          </a:p>
          <a:p>
            <a:pPr marL="0" indent="0" algn="just">
              <a:buFontTx/>
              <a:buNone/>
            </a:pPr>
            <a:endParaRPr lang="cs-CZ" altLang="cs-CZ" sz="1600" smtClean="0"/>
          </a:p>
          <a:p>
            <a:pPr marL="0" indent="0" algn="just">
              <a:buFontTx/>
              <a:buNone/>
            </a:pPr>
            <a:r>
              <a:rPr lang="cs-CZ" altLang="cs-CZ" sz="1600" smtClean="0"/>
              <a:t>Základní výše dotace bude vypočtena na základě matematického přepočtu členské základny, dofinancování bude řešeno dle zásad S3/20 s tím, že dotace může být poskytnuta max. do výše 60% skutečných celkových celoročních nákladů organizace.</a:t>
            </a:r>
          </a:p>
          <a:p>
            <a:pPr marL="0" indent="0" algn="just">
              <a:buFontTx/>
              <a:buNone/>
            </a:pPr>
            <a:endParaRPr lang="cs-CZ" altLang="cs-CZ" sz="1600" smtClean="0"/>
          </a:p>
          <a:p>
            <a:pPr marL="0" indent="0" algn="just">
              <a:buFontTx/>
              <a:buNone/>
            </a:pPr>
            <a:r>
              <a:rPr lang="cs-CZ" altLang="cs-CZ" sz="1600" smtClean="0"/>
              <a:t>Žadatelé v rámci dotačního titulu S3/20 podávají totožnou žádost včetně povinných příloh jako žadatelé v rámci titulu S1/20 a dále podávají pro nadstavbovou část programu další požadované přílohy.</a:t>
            </a:r>
          </a:p>
          <a:p>
            <a:pPr marL="0" indent="0" algn="just">
              <a:buFontTx/>
              <a:buNone/>
            </a:pPr>
            <a:endParaRPr lang="cs-CZ" altLang="cs-CZ" sz="1600" smtClean="0">
              <a:hlinkClick r:id="rId3" action="ppaction://hlinkfile"/>
            </a:endParaRPr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D133BD-FFDE-4517-8A61-E25DAD6B2E83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CELOROČNÍ SPORTOVNÍ ČINNOST VYBRANÝCH SUBJEKTŮ – S3/20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EC6C44-A723-4A04-BE08-D27C112BF3B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smtClean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Oprávněný žadatel S1/20 a S2/20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Tělovýchovné a Tělocvičné jednoty a Sportovní kluby, tj. spolky s CZ-NACE: SPORT 93120: Činnosti sportovních klubů, 93110: Ostatní sportovní činnosti, s hlavní činností SPORT a organizování sportu ve stanovách – se sídlem a sportovní působností na území statutárního města Opavy vč. městských částí,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Nestátní neziskové organizace – střešní organizace s CZ-NACE SPORT (ČOS, ČUS, SSSČR=ČSPS/OSH, ČASPV, AŠSK, OREL),</a:t>
            </a:r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k</a:t>
            </a:r>
            <a:r>
              <a:rPr lang="cs-CZ" altLang="cs-CZ" sz="1600" dirty="0" smtClean="0"/>
              <a:t>teří vykonávají svou činnost na území statutárního města Opavy alespoň 24 kalendářních měsíců k datu podání žádosti o dotaci, mají ve svých stanovách hlavní předmět činnosti SPORT a organizování sportu – realizaci sportovní činnosti s CZ-NACE: SPORT 93120: Činnosti sportovních klubů nebo 93110: Provozování sportovních zařízení nebo 93190: Ostatní sportovní činnosti) a sídlo a sportovní působnost na území města Opavy. Podmínka délky činnosti žadatele může být prominuta v případě, kdy vznikne nový spolek vyčleněním z jiného spolku a v tomto spolku je minimálně 50% členů, kteří vykonávali sportovní činnost minimálně 24 kalendářních měsíců k datu podání žádosti o dotaci.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EC6C44-A723-4A04-BE08-D27C112BF3B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smtClean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Oprávněný </a:t>
            </a:r>
            <a:r>
              <a:rPr lang="cs-CZ" altLang="cs-CZ" sz="1600" b="1" dirty="0"/>
              <a:t>žadatel S3/20</a:t>
            </a:r>
          </a:p>
          <a:p>
            <a:pPr indent="-342000" algn="just">
              <a:defRPr/>
            </a:pPr>
            <a:r>
              <a:rPr lang="cs-CZ" altLang="cs-CZ" sz="1600" dirty="0" smtClean="0"/>
              <a:t>Fotbalový </a:t>
            </a:r>
            <a:r>
              <a:rPr lang="cs-CZ" altLang="cs-CZ" sz="1600" dirty="0"/>
              <a:t>klub SLAVIA OPAVA, </a:t>
            </a:r>
            <a:r>
              <a:rPr lang="cs-CZ" altLang="cs-CZ" sz="1600" dirty="0" err="1"/>
              <a:t>z.s</a:t>
            </a:r>
            <a:r>
              <a:rPr lang="cs-CZ" altLang="cs-CZ" sz="1600" dirty="0"/>
              <a:t>.</a:t>
            </a:r>
          </a:p>
          <a:p>
            <a:pPr indent="-342000" algn="just">
              <a:defRPr/>
            </a:pPr>
            <a:r>
              <a:rPr lang="cs-CZ" altLang="cs-CZ" sz="1600" dirty="0"/>
              <a:t>Jezdecký klub Opava – Kateřinky, </a:t>
            </a:r>
            <a:r>
              <a:rPr lang="cs-CZ" altLang="cs-CZ" sz="1600" dirty="0" err="1"/>
              <a:t>z.s</a:t>
            </a:r>
            <a:r>
              <a:rPr lang="cs-CZ" altLang="cs-CZ" sz="1600" dirty="0"/>
              <a:t>.</a:t>
            </a:r>
          </a:p>
          <a:p>
            <a:pPr indent="-342000" algn="just">
              <a:defRPr/>
            </a:pPr>
            <a:r>
              <a:rPr lang="cs-CZ" altLang="cs-CZ" sz="1600" dirty="0"/>
              <a:t>Kánoe klub Opava, </a:t>
            </a:r>
            <a:r>
              <a:rPr lang="cs-CZ" altLang="cs-CZ" sz="1600" dirty="0" err="1"/>
              <a:t>z.s</a:t>
            </a:r>
            <a:r>
              <a:rPr lang="cs-CZ" altLang="cs-CZ" sz="1600" dirty="0"/>
              <a:t>.</a:t>
            </a:r>
          </a:p>
          <a:p>
            <a:pPr indent="-342000" algn="just">
              <a:defRPr/>
            </a:pPr>
            <a:r>
              <a:rPr lang="cs-CZ" altLang="cs-CZ" sz="1600" dirty="0"/>
              <a:t>Orientační běh Opava </a:t>
            </a:r>
            <a:r>
              <a:rPr lang="cs-CZ" altLang="cs-CZ" sz="1600" dirty="0" err="1"/>
              <a:t>z.s</a:t>
            </a:r>
            <a:r>
              <a:rPr lang="cs-CZ" altLang="cs-CZ" sz="1600" dirty="0"/>
              <a:t>.</a:t>
            </a:r>
          </a:p>
          <a:p>
            <a:pPr indent="-342000" algn="just">
              <a:defRPr/>
            </a:pPr>
            <a:r>
              <a:rPr lang="cs-CZ" altLang="cs-CZ" sz="1600" dirty="0"/>
              <a:t>Tělovýchovná jednota Slezan Opava, </a:t>
            </a:r>
            <a:r>
              <a:rPr lang="cs-CZ" altLang="cs-CZ" sz="1600" dirty="0" err="1"/>
              <a:t>z.s</a:t>
            </a:r>
            <a:r>
              <a:rPr lang="cs-CZ" altLang="cs-CZ" sz="1600" dirty="0"/>
              <a:t>.</a:t>
            </a:r>
          </a:p>
          <a:p>
            <a:pPr indent="-342000" algn="just">
              <a:defRPr/>
            </a:pPr>
            <a:r>
              <a:rPr lang="cs-CZ" altLang="cs-CZ" sz="1600" dirty="0"/>
              <a:t>Tělocvičná jednota Sokol Opava</a:t>
            </a:r>
          </a:p>
          <a:p>
            <a:pPr indent="-342000" algn="just">
              <a:defRPr/>
            </a:pPr>
            <a:r>
              <a:rPr lang="cs-CZ" altLang="cs-CZ" sz="1600" dirty="0"/>
              <a:t>Happy Sport Opava, </a:t>
            </a:r>
            <a:r>
              <a:rPr lang="cs-CZ" altLang="cs-CZ" sz="1600" dirty="0" err="1"/>
              <a:t>z.s</a:t>
            </a:r>
            <a:r>
              <a:rPr lang="cs-CZ" altLang="cs-CZ" sz="1600" dirty="0"/>
              <a:t>.</a:t>
            </a:r>
          </a:p>
          <a:p>
            <a:pPr indent="-342000" algn="just">
              <a:defRPr/>
            </a:pPr>
            <a:r>
              <a:rPr lang="cs-CZ" altLang="cs-CZ" sz="1600" dirty="0"/>
              <a:t>SK JC Sport Opava, </a:t>
            </a:r>
            <a:r>
              <a:rPr lang="cs-CZ" altLang="cs-CZ" sz="1600" dirty="0" err="1"/>
              <a:t>z.s</a:t>
            </a:r>
            <a:r>
              <a:rPr lang="cs-CZ" altLang="cs-CZ" sz="1600" dirty="0"/>
              <a:t>.</a:t>
            </a:r>
          </a:p>
          <a:p>
            <a:pPr indent="-342000" algn="just">
              <a:defRPr/>
            </a:pPr>
            <a:r>
              <a:rPr lang="cs-CZ" altLang="cs-CZ" sz="1600" dirty="0"/>
              <a:t>HEAD BIKE Opava, </a:t>
            </a:r>
            <a:r>
              <a:rPr lang="cs-CZ" altLang="cs-CZ" sz="1600" dirty="0" err="1"/>
              <a:t>z.s</a:t>
            </a:r>
            <a:r>
              <a:rPr lang="cs-CZ" altLang="cs-CZ" sz="1600" dirty="0"/>
              <a:t>.</a:t>
            </a:r>
          </a:p>
          <a:p>
            <a:pPr indent="-342000" algn="just">
              <a:defRPr/>
            </a:pPr>
            <a:r>
              <a:rPr lang="cs-CZ" altLang="cs-CZ" sz="1600" dirty="0"/>
              <a:t>LUIGINO.cz, </a:t>
            </a:r>
            <a:r>
              <a:rPr lang="cs-CZ" altLang="cs-CZ" sz="1600" dirty="0" err="1"/>
              <a:t>z.s</a:t>
            </a:r>
            <a:r>
              <a:rPr lang="cs-CZ" altLang="cs-CZ" sz="1600" dirty="0"/>
              <a:t>.</a:t>
            </a:r>
            <a:endParaRPr lang="cs-CZ" altLang="cs-CZ" sz="1600" b="1" dirty="0"/>
          </a:p>
          <a:p>
            <a:pPr eaLnBrk="1" hangingPunct="1">
              <a:spcBef>
                <a:spcPct val="0"/>
              </a:spcBef>
              <a:defRPr/>
            </a:pPr>
            <a:endParaRPr lang="cs-CZ" altLang="cs-CZ" sz="1600" dirty="0"/>
          </a:p>
        </p:txBody>
      </p:sp>
    </p:spTree>
    <p:extLst>
      <p:ext uri="{BB962C8B-B14F-4D97-AF65-F5344CB8AC3E}">
        <p14:creationId xmlns:p14="http://schemas.microsoft.com/office/powerpoint/2010/main" val="1320057915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/>
              <a:t>Dotace může být použita u všech dotačních titulů na níže uvedené </a:t>
            </a:r>
            <a:r>
              <a:rPr lang="cs-CZ" altLang="cs-CZ" sz="1600" b="1" u="sng" dirty="0" smtClean="0"/>
              <a:t>uznatelné náklady</a:t>
            </a:r>
            <a:r>
              <a:rPr lang="cs-CZ" altLang="cs-CZ" sz="1600" dirty="0" smtClean="0"/>
              <a:t>: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na drobný dlouhodobý hmotný majetek (sportovní materiál) za podmínky, že tento pořízený majetek je v období realizace projektu prokazatelně uveden do užívání (doba použitelnosti delší než 1 rok a ocenění je v částce 3.000,00 Kč do 40.000,00 Kč včetně – např. movité věci).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na drobný dlouhodobý nehmotný majetek za podmínky, že tento pořízený majetek v období realizace projektu je prokazatelně uveden do užívání a zůstane v majetku příjemce po dobu minimálně 2 let (doba použitelnosti delší než jeden rok a ocenění je v částce od 7.000,00 Kč včetně do 60.000,00 Kč včetně – např. software).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/>
              <a:t>N</a:t>
            </a:r>
            <a:r>
              <a:rPr lang="cs-CZ" altLang="cs-CZ" sz="1600" dirty="0" smtClean="0"/>
              <a:t>áklady na spotřební materiál – diplomy, sportovní poháry, medaile, věcné odměny, sportovní materiál.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/>
              <a:t>N</a:t>
            </a:r>
            <a:r>
              <a:rPr lang="cs-CZ" altLang="cs-CZ" sz="1600" dirty="0" smtClean="0"/>
              <a:t>áklady na materiál k provádění údržby sportovišť – travní osivo, hnojivo, antuka a další spotřební materiál na provádění údržby sportovišť.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Nájemné prostor pro zabezpečení sportovní činnosti.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/>
              <a:t>N</a:t>
            </a:r>
            <a:r>
              <a:rPr lang="cs-CZ" altLang="cs-CZ" sz="1600" dirty="0" smtClean="0"/>
              <a:t>áklady na dopravu prokazatelně spojené s realizací projektu.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Cestovné tuzemské i zahraniční na základě cestovních příkazů. Za uznatelný náklad se nepovažuje základní náhrada při použití vozidla příjemce nebo soukromého vozidla zaměstnance příjemce, kapesné, úhrada taxi.</a:t>
            </a:r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03422C4-440B-411E-A93D-0D802291D5C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9877</TotalTime>
  <Words>1527</Words>
  <Application>Microsoft Office PowerPoint</Application>
  <PresentationFormat>Předvádění na obrazovce (4:3)</PresentationFormat>
  <Paragraphs>188</Paragraphs>
  <Slides>18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Šenková Hana</cp:lastModifiedBy>
  <cp:revision>536</cp:revision>
  <cp:lastPrinted>2019-09-11T09:48:27Z</cp:lastPrinted>
  <dcterms:created xsi:type="dcterms:W3CDTF">2007-01-16T13:45:29Z</dcterms:created>
  <dcterms:modified xsi:type="dcterms:W3CDTF">2019-09-11T12:21:51Z</dcterms:modified>
</cp:coreProperties>
</file>