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3" r:id="rId3"/>
    <p:sldId id="266" r:id="rId4"/>
    <p:sldId id="326" r:id="rId5"/>
    <p:sldId id="309" r:id="rId6"/>
    <p:sldId id="327" r:id="rId7"/>
    <p:sldId id="314" r:id="rId8"/>
    <p:sldId id="308" r:id="rId9"/>
    <p:sldId id="328" r:id="rId10"/>
    <p:sldId id="318" r:id="rId11"/>
    <p:sldId id="319" r:id="rId12"/>
    <p:sldId id="320" r:id="rId13"/>
    <p:sldId id="329" r:id="rId14"/>
    <p:sldId id="321" r:id="rId15"/>
    <p:sldId id="317" r:id="rId16"/>
    <p:sldId id="330" r:id="rId17"/>
    <p:sldId id="322" r:id="rId18"/>
    <p:sldId id="324" r:id="rId19"/>
    <p:sldId id="325" r:id="rId20"/>
    <p:sldId id="303" r:id="rId21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BA7CA9-E82F-4999-8204-AC2366434F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09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792E2F-FDE7-4B5B-ACA0-46EDD43DEDE9}" type="datetimeFigureOut">
              <a:rPr lang="cs-CZ"/>
              <a:pPr>
                <a:defRPr/>
              </a:pPr>
              <a:t>14.07.2020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6C4C35-52F8-4371-9BC0-8426E382FA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242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4E4F36-2891-4FB1-8C14-606259B90AA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05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174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C63325-0950-4465-909F-58CD943E2632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956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27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5D9747-AA3B-4C1F-A25D-F6AE886086F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968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379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F8CF9C-8EF2-4919-8289-FA03FDB69DEB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6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D69E86-53B2-4182-ABF5-2DFFB48C943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1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B31E00-6A20-4684-8E10-596E6306228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069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EBC746-549B-4C15-91A1-29487B8DD4D0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087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D3361E7-894E-42ED-AE70-76E9DB6DDDF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935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9197334-BD5C-4918-A3D8-422F12E396E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37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ADE5AD-BC1E-46C6-A3BB-3739D13322F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269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75C53E2-6BE8-4F82-BE0A-DEEE6D5C0F3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338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056FAA-A0A3-4379-A399-59336520351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13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D1E0F-9E4B-4ED9-8DD2-426002EC83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6612772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664A-3F14-4421-AD54-1F01EF66C0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4920035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799D6-BD7C-493B-B84E-DDD8005363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587948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DFA37-F71A-4A53-8A2F-7F5F512A09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0980628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1E312-849D-4EC6-87EC-EDCF53D56A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007351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D9994-703D-4913-9B21-091EDC0F3D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973944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2A5EC-C3B8-4C03-88F2-F010323463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424172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458DE-694A-4AB0-BCFD-23FCFE960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5030934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2B50F-0E9A-42A6-87F4-081C055489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095741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48FA-FC04-4DD2-B551-EB3F0F7CDA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18155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45675-49D5-4F96-B0D3-25538B5187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993298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DDCB48B-EAD6-42B6-93C0-905D95E11F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ranty-kultura@opava-city.cz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1/kultura-2021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petr.rotrekl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lenka.jiskrova@opava-city.cz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KULTURA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2021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7B04374-33DD-4DFC-BB7E-844C1F9D25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K2/21 - Podpora jednorázových kulturních akcí ve městě</a:t>
            </a:r>
          </a:p>
          <a:p>
            <a:pPr marL="400050" indent="-285750" algn="just"/>
            <a:r>
              <a:rPr lang="cs-CZ" sz="1600" b="1" dirty="0" smtClean="0"/>
              <a:t>náklady </a:t>
            </a:r>
            <a:r>
              <a:rPr lang="cs-CZ" sz="1600" b="1" dirty="0"/>
              <a:t>na </a:t>
            </a:r>
            <a:r>
              <a:rPr lang="cs-CZ" sz="1600" b="1" dirty="0" smtClean="0"/>
              <a:t>materiál</a:t>
            </a:r>
            <a:r>
              <a:rPr lang="cs-CZ" sz="1600" dirty="0"/>
              <a:t>,</a:t>
            </a:r>
          </a:p>
          <a:p>
            <a:pPr marL="400050" indent="-285750" algn="just"/>
            <a:r>
              <a:rPr lang="cs-CZ" sz="1600" b="1" dirty="0" smtClean="0"/>
              <a:t>provozní </a:t>
            </a:r>
            <a:r>
              <a:rPr lang="cs-CZ" sz="1600" b="1" dirty="0"/>
              <a:t>náklady (spotřeba energie)</a:t>
            </a:r>
            <a:r>
              <a:rPr lang="cs-CZ" sz="1600" dirty="0"/>
              <a:t> - el. energie, vodné, stočné, </a:t>
            </a:r>
            <a:r>
              <a:rPr lang="cs-CZ" sz="1600" dirty="0" smtClean="0"/>
              <a:t>plyn,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ájemné </a:t>
            </a:r>
            <a:r>
              <a:rPr lang="cs-CZ" sz="1600" b="1" dirty="0"/>
              <a:t>nebytových prostor</a:t>
            </a:r>
            <a:r>
              <a:rPr lang="cs-CZ" sz="1600" dirty="0"/>
              <a:t> pro zabezpečení kulturní </a:t>
            </a:r>
            <a:r>
              <a:rPr lang="cs-CZ" sz="1600" dirty="0" smtClean="0"/>
              <a:t>činnosti,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c</a:t>
            </a:r>
            <a:r>
              <a:rPr lang="cs-CZ" sz="1600" b="1" dirty="0" smtClean="0"/>
              <a:t>estovné </a:t>
            </a:r>
            <a:r>
              <a:rPr lang="cs-CZ" sz="1600" dirty="0"/>
              <a:t>na základě cestovních příkazů.  Za uznatelný náklad se nepovažuje základní náhrada při použití vozidla příjemce nebo soukromého vozidla zaměstnance příjemce, kapesné, úhrada </a:t>
            </a:r>
            <a:r>
              <a:rPr lang="cs-CZ" sz="1600" dirty="0" smtClean="0"/>
              <a:t>taxi,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o</a:t>
            </a:r>
            <a:r>
              <a:rPr lang="cs-CZ" sz="1600" b="1" dirty="0" smtClean="0"/>
              <a:t>sobní </a:t>
            </a:r>
            <a:r>
              <a:rPr lang="cs-CZ" sz="1600" b="1" dirty="0"/>
              <a:t>náklady </a:t>
            </a:r>
            <a:r>
              <a:rPr lang="cs-CZ" sz="1600" dirty="0"/>
              <a:t>ve formě dohod o provedení práce v maximální výši 20 % z požadované výše </a:t>
            </a:r>
            <a:r>
              <a:rPr lang="cs-CZ" sz="1600" dirty="0" smtClean="0"/>
              <a:t>dotace,</a:t>
            </a:r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společné stravování</a:t>
            </a:r>
            <a:r>
              <a:rPr lang="cs-CZ" sz="1600" dirty="0"/>
              <a:t> poskytované účinkujícím na akcích (ne náklady na reprezentaci a </a:t>
            </a:r>
            <a:r>
              <a:rPr lang="cs-CZ" sz="1600" dirty="0" smtClean="0"/>
              <a:t>pohoštění).</a:t>
            </a:r>
            <a:endParaRPr lang="cs-CZ" altLang="cs-CZ" sz="1600" dirty="0"/>
          </a:p>
          <a:p>
            <a:pPr eaLnBrk="1" hangingPunct="1">
              <a:spcBef>
                <a:spcPct val="0"/>
              </a:spcBef>
              <a:defRPr/>
            </a:pPr>
            <a:endParaRPr lang="cs-CZ" altLang="cs-CZ" sz="14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1D796B-FCF1-465B-884B-ACD731B5AE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UZNATELNÉ NÁKLADY – </a:t>
            </a:r>
            <a:r>
              <a:rPr lang="cs-CZ" altLang="cs-CZ" sz="2400" b="1" dirty="0" smtClean="0"/>
              <a:t>K2/21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2088827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u="sng" dirty="0" smtClean="0"/>
              <a:t>K3/21  - Kreativní výstupy</a:t>
            </a:r>
          </a:p>
          <a:p>
            <a:pPr marL="400050" indent="-285750"/>
            <a:r>
              <a:rPr lang="cs-CZ" sz="1600" dirty="0"/>
              <a:t>n</a:t>
            </a:r>
            <a:r>
              <a:rPr lang="cs-CZ" sz="1600" dirty="0" smtClean="0"/>
              <a:t>áklady </a:t>
            </a:r>
            <a:r>
              <a:rPr lang="cs-CZ" sz="1600" dirty="0"/>
              <a:t>na </a:t>
            </a:r>
            <a:r>
              <a:rPr lang="cs-CZ" sz="1600" dirty="0" smtClean="0"/>
              <a:t>materiál,</a:t>
            </a:r>
            <a:endParaRPr lang="cs-CZ" sz="1600" dirty="0"/>
          </a:p>
          <a:p>
            <a:pPr marL="400050" indent="-285750"/>
            <a:r>
              <a:rPr lang="cs-CZ" sz="1600" dirty="0"/>
              <a:t>s</a:t>
            </a:r>
            <a:r>
              <a:rPr lang="cs-CZ" sz="1600" dirty="0" smtClean="0"/>
              <a:t>tudiová </a:t>
            </a:r>
            <a:r>
              <a:rPr lang="cs-CZ" sz="1600" dirty="0"/>
              <a:t>práce, produkce a </a:t>
            </a:r>
            <a:r>
              <a:rPr lang="cs-CZ" sz="1600" dirty="0" smtClean="0"/>
              <a:t>postprodukce,</a:t>
            </a:r>
            <a:endParaRPr lang="cs-CZ" sz="1600" dirty="0"/>
          </a:p>
          <a:p>
            <a:pPr marL="400050" indent="-285750"/>
            <a:r>
              <a:rPr lang="cs-CZ" sz="1600" dirty="0"/>
              <a:t>p</a:t>
            </a:r>
            <a:r>
              <a:rPr lang="cs-CZ" sz="1600" dirty="0" smtClean="0"/>
              <a:t>ropagační náklady,</a:t>
            </a:r>
            <a:endParaRPr lang="cs-CZ" sz="1600" dirty="0"/>
          </a:p>
          <a:p>
            <a:pPr marL="400050" indent="-285750"/>
            <a:r>
              <a:rPr lang="cs-CZ" sz="1600" dirty="0"/>
              <a:t>v</a:t>
            </a:r>
            <a:r>
              <a:rPr lang="cs-CZ" sz="1600" dirty="0" smtClean="0"/>
              <a:t>ýroba </a:t>
            </a:r>
            <a:r>
              <a:rPr lang="cs-CZ" sz="1600" dirty="0"/>
              <a:t>média, tiskové, grafické a knihařské </a:t>
            </a:r>
            <a:r>
              <a:rPr lang="cs-CZ" sz="1600" dirty="0" smtClean="0"/>
              <a:t>práce,</a:t>
            </a:r>
            <a:endParaRPr lang="cs-CZ" sz="1600" dirty="0"/>
          </a:p>
          <a:p>
            <a:pPr marL="400050" indent="-285750"/>
            <a:r>
              <a:rPr lang="cs-CZ" sz="1600" dirty="0"/>
              <a:t>p</a:t>
            </a:r>
            <a:r>
              <a:rPr lang="cs-CZ" sz="1600" dirty="0" smtClean="0"/>
              <a:t>ronájem </a:t>
            </a:r>
            <a:r>
              <a:rPr lang="cs-CZ" sz="1600" dirty="0"/>
              <a:t>prostor pro zabezpečení kulturní </a:t>
            </a:r>
            <a:r>
              <a:rPr lang="cs-CZ" sz="1600" dirty="0" smtClean="0"/>
              <a:t>činnosti.</a:t>
            </a:r>
            <a:endParaRPr lang="cs-CZ" sz="1600" dirty="0"/>
          </a:p>
          <a:p>
            <a:pPr eaLnBrk="1" hangingPunct="1">
              <a:defRPr/>
            </a:pPr>
            <a:endParaRPr lang="cs-CZ" altLang="cs-CZ" sz="1600" dirty="0"/>
          </a:p>
          <a:p>
            <a:pPr marL="0" indent="0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DC87023-D034-4D7E-A80C-9C3CC9269EB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 </a:t>
            </a:r>
            <a:r>
              <a:rPr lang="cs-CZ" altLang="cs-CZ" sz="2400" b="1" dirty="0"/>
              <a:t>UZNATELNÉ NÁKLADY – </a:t>
            </a:r>
            <a:r>
              <a:rPr lang="cs-CZ" altLang="cs-CZ" sz="2400" b="1" dirty="0" smtClean="0"/>
              <a:t>K3/21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46447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K4/21 - Reprezentace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/>
              <a:t>c</a:t>
            </a:r>
            <a:r>
              <a:rPr lang="cs-CZ" sz="1600" b="1" dirty="0" smtClean="0"/>
              <a:t>estovné </a:t>
            </a:r>
            <a:r>
              <a:rPr lang="cs-CZ" sz="1600" dirty="0"/>
              <a:t>na základě cestovních příkazů.  Za uznatelný náklad se nepovažuje základní náhrada při použití vozidla příjemce nebo soukromého vozidla zaměstnance příjemce, kapesné, úhrada </a:t>
            </a:r>
            <a:r>
              <a:rPr lang="cs-CZ" sz="1600" dirty="0" smtClean="0"/>
              <a:t>taxi,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startovné </a:t>
            </a:r>
            <a:r>
              <a:rPr lang="cs-CZ" sz="1600" dirty="0"/>
              <a:t>/ účastnické </a:t>
            </a:r>
            <a:r>
              <a:rPr lang="cs-CZ" sz="1600" dirty="0" smtClean="0"/>
              <a:t>poplatky,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/>
              <a:t>o</a:t>
            </a:r>
            <a:r>
              <a:rPr lang="cs-CZ" sz="1600" b="1" dirty="0" smtClean="0"/>
              <a:t>sobní </a:t>
            </a:r>
            <a:r>
              <a:rPr lang="cs-CZ" sz="1600" b="1" dirty="0"/>
              <a:t>náklady ve formě dohod</a:t>
            </a:r>
            <a:r>
              <a:rPr lang="cs-CZ" sz="1600" dirty="0"/>
              <a:t> o provedení práce v maximální výši 20 % z požadované výše </a:t>
            </a:r>
            <a:r>
              <a:rPr lang="cs-CZ" sz="1600" dirty="0" smtClean="0"/>
              <a:t>dotace,</a:t>
            </a:r>
            <a:endParaRPr lang="cs-CZ" sz="1600" dirty="0"/>
          </a:p>
          <a:p>
            <a:r>
              <a:rPr lang="cs-CZ" sz="1600" b="1" dirty="0" smtClean="0"/>
              <a:t>náklady </a:t>
            </a:r>
            <a:r>
              <a:rPr lang="cs-CZ" sz="1600" b="1" dirty="0"/>
              <a:t>na společné stravování</a:t>
            </a:r>
            <a:r>
              <a:rPr lang="cs-CZ" sz="1600" dirty="0"/>
              <a:t> poskytované účinkujícím na akcích (ne náklady na reprezentaci a </a:t>
            </a:r>
            <a:r>
              <a:rPr lang="cs-CZ" sz="1600" dirty="0" smtClean="0"/>
              <a:t>pohoštění).</a:t>
            </a: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5D64BE1-D24A-4C3C-80CC-FD3CB5C247D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UZNATELNÉ NÁKLADY – </a:t>
            </a:r>
            <a:r>
              <a:rPr lang="cs-CZ" altLang="cs-CZ" sz="2400" b="1" dirty="0" smtClean="0"/>
              <a:t>K4/21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6084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Náklady, které nejsou v Programu uvedeny jako uznatelné jsou považovány vždy za náklady </a:t>
            </a:r>
            <a:r>
              <a:rPr lang="cs-CZ" altLang="cs-CZ" sz="1600" b="1" u="sng" dirty="0" smtClean="0"/>
              <a:t>neuznatelné, a to např</a:t>
            </a:r>
            <a:r>
              <a:rPr lang="cs-CZ" altLang="cs-CZ" sz="1600" dirty="0" smtClean="0"/>
              <a:t>.: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splátky </a:t>
            </a:r>
            <a:r>
              <a:rPr lang="cs-CZ" sz="1600" dirty="0"/>
              <a:t>úvěrů vč. ú</a:t>
            </a:r>
            <a:r>
              <a:rPr lang="cs-CZ" sz="1600" dirty="0" smtClean="0"/>
              <a:t>roků,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splátky </a:t>
            </a:r>
            <a:r>
              <a:rPr lang="cs-CZ" sz="1600" dirty="0"/>
              <a:t>leasingu vč. a</a:t>
            </a:r>
            <a:r>
              <a:rPr lang="cs-CZ" sz="1600" dirty="0" smtClean="0"/>
              <a:t>kontace,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celní</a:t>
            </a:r>
            <a:r>
              <a:rPr lang="cs-CZ" sz="1600" dirty="0"/>
              <a:t>, správní, soudní a bankovní </a:t>
            </a:r>
            <a:r>
              <a:rPr lang="cs-CZ" sz="1600" dirty="0" smtClean="0"/>
              <a:t>poplatky,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poplatky </a:t>
            </a:r>
            <a:r>
              <a:rPr lang="cs-CZ" sz="1600" dirty="0"/>
              <a:t>za telefonní hovory a paušální poplatky za internet vč. zavedení </a:t>
            </a:r>
            <a:r>
              <a:rPr lang="cs-CZ" sz="1600" dirty="0" smtClean="0"/>
              <a:t>přípojky,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provize</a:t>
            </a:r>
            <a:r>
              <a:rPr lang="cs-CZ" sz="1600" dirty="0"/>
              <a:t>; daně a dotace (výjimkou je srážková daň a daň z přidané hodnoty v případě, že příjemce dotace je neplátce této daně nebo mu nevzniká nárok na odpočet této daně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náklady </a:t>
            </a:r>
            <a:r>
              <a:rPr lang="cs-CZ" sz="1600" dirty="0"/>
              <a:t>na reprezentaci a </a:t>
            </a:r>
            <a:r>
              <a:rPr lang="cs-CZ" sz="1600" dirty="0" smtClean="0"/>
              <a:t>pohoštění,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pojištění </a:t>
            </a:r>
            <a:r>
              <a:rPr lang="cs-CZ" sz="1600" dirty="0"/>
              <a:t>majetku apod</a:t>
            </a:r>
            <a:r>
              <a:rPr lang="cs-CZ" sz="1600" dirty="0" smtClean="0"/>
              <a:t>..</a:t>
            </a:r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je nedílnou přílohou žádosti o dotaci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lvl="1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/>
              <a:t>Žadatelem požadovaná výše dotace musí být </a:t>
            </a:r>
            <a:r>
              <a:rPr lang="cs-CZ" sz="1600" b="1" dirty="0"/>
              <a:t>v každé nákladové položce zaokrouhlena na celé stokoruny.</a:t>
            </a:r>
            <a:r>
              <a:rPr lang="cs-CZ" sz="1600" dirty="0"/>
              <a:t>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2792B0-C8B8-41CE-81E6-F18E76BC5DC4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NEUZNATELNÉ NÁKLADY 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  <a:r>
              <a:rPr lang="cs-CZ" altLang="cs-CZ" sz="1600" dirty="0" smtClean="0"/>
              <a:t> 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1. 1. 2021 - 31. 12. 2021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</a:t>
            </a:r>
            <a:r>
              <a:rPr lang="cs-CZ" altLang="cs-CZ" sz="1600" dirty="0" smtClean="0"/>
              <a:t>v kulturním kalendáři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min. 14 dní před akcí</a:t>
            </a:r>
            <a:r>
              <a:rPr lang="cs-CZ" altLang="cs-CZ" sz="1600" dirty="0"/>
              <a:t>,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povinně pro dotační titul K2/21 a K3/21.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vede účetnictví ve smyslu zákona č. 563/1991 Sb., o účetnictví v platném znění. Veškeré doklady související s poskytnutím, čerpáním a vyúčtováním dotace povede v tomto účetnictví odděleně.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  <a:r>
              <a:rPr lang="cs-CZ" altLang="cs-CZ" sz="1600" b="1" dirty="0"/>
              <a:t>	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7 Programu.</a:t>
            </a:r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34AD829-46A2-4BF7-8DBF-7542486D00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PODMÍNKY POUŽITÍ DOTACE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267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9512" y="1454150"/>
            <a:ext cx="8856538" cy="4854576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</a:t>
            </a:r>
            <a:r>
              <a:rPr lang="cs-CZ" altLang="cs-CZ" sz="1600" dirty="0" smtClean="0"/>
              <a:t>	1. 9. – 30. 9. 2020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předkládá žádost, kterou tvoří:</a:t>
            </a:r>
            <a:endParaRPr lang="cs-CZ" altLang="cs-CZ" sz="1600" b="1" dirty="0"/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vyplněnou </a:t>
            </a:r>
            <a:r>
              <a:rPr lang="cs-CZ" sz="1600" dirty="0"/>
              <a:t>a </a:t>
            </a:r>
            <a:r>
              <a:rPr lang="cs-CZ" sz="1600" dirty="0" smtClean="0"/>
              <a:t>podepsanou </a:t>
            </a:r>
            <a:r>
              <a:rPr lang="cs-CZ" sz="1600" b="1" dirty="0" smtClean="0"/>
              <a:t>Žádost </a:t>
            </a:r>
            <a:r>
              <a:rPr lang="cs-CZ" sz="1600" b="1" dirty="0"/>
              <a:t>o dotaci </a:t>
            </a:r>
            <a:r>
              <a:rPr lang="cs-CZ" sz="1600" dirty="0"/>
              <a:t>pro rok 2021 - KULTURA (příloha č. 1a, 1b, 1c, 1d programu),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Vyplněný a podepsaný </a:t>
            </a:r>
            <a:r>
              <a:rPr lang="cs-CZ" sz="1600" b="1" dirty="0"/>
              <a:t>nákladový rozpočet </a:t>
            </a:r>
            <a:r>
              <a:rPr lang="cs-CZ" sz="1600" dirty="0"/>
              <a:t>projektu </a:t>
            </a:r>
            <a:r>
              <a:rPr lang="cs-CZ" sz="1600" b="1" dirty="0"/>
              <a:t>včetně personálního zajištění </a:t>
            </a:r>
            <a:r>
              <a:rPr lang="cs-CZ" sz="1600" dirty="0"/>
              <a:t>projektu (příloha č. 2a, 2b, 2c, 2d programu), 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originál nebo ověřená kopie pověření nebo plné moci v případě, že žádost je podepsaná osobou pověřenou statutárním orgánem žadatele.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prosté kopie aktuálních dokladů o právní subjektivitě a dokladů o oprávnění k vykonávané činnosti (zejména společenské smlouvy, stanov, statutu, zřizovací listiny, apod.), pokud tyto údaje nevyplývají z veřejných rejstříků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prosté kopie dokladů o volbě nebo jmenování člena statutárního orgánu a o tom, zda je oprávněn zastupovat žadatele samostatně, nebo společně s jiným členem statutárního orgánu (jen v případě, že tento údaj nevyplývá z veřejného rejstříku nebo žadatelem předložených výše uvedených dokladů),  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čestné prohlášení o bezdlužnosti žadatele o dotaci vůči finančnímu úřadu a ostatním orgánům veřejné správy (příloha č. 3 programu),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cs-CZ" altLang="cs-CZ" sz="14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10C02CA-A47F-41F3-9BA2-8453DCAB479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 dirty="0"/>
              <a:t> ŽÁDOST O DOTACI A JEJÍ PŘEDLOŽENÍ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8" y="32632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15816" y="200337"/>
            <a:ext cx="6120680" cy="800870"/>
          </a:xfrm>
        </p:spPr>
        <p:txBody>
          <a:bodyPr/>
          <a:lstStyle/>
          <a:p>
            <a:r>
              <a:rPr lang="cs-CZ" altLang="cs-CZ" sz="2400" b="1" dirty="0"/>
              <a:t>ŽÁDOST O DOTACI A JEJÍ PŘEDLOŽENÍ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Odborný posudek - prozaické knihy, básnické sbírky a bibliofilské tisky (</a:t>
            </a:r>
            <a:r>
              <a:rPr lang="cs-CZ" sz="1600" u="sng" dirty="0"/>
              <a:t>pouze u dotačního titulu K3)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Prostá kopie dokladu o využívání nebytových prostor pro zabezpečení kulturní činnosti, např. nájemní smlouva, smlouva o výpůjčce, list vlastnictví apod. (</a:t>
            </a:r>
            <a:r>
              <a:rPr lang="cs-CZ" sz="1600" u="sng" dirty="0"/>
              <a:t>pouze u dotačního titulu K1)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/>
              <a:t>vyloučena. 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DFA37-F71A-4A53-8A2F-7F5F512A096D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3529400"/>
      </p:ext>
    </p:extLst>
  </p:cSld>
  <p:clrMapOvr>
    <a:masterClrMapping/>
  </p:clrMapOvr>
  <p:transition advTm="6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o dotaci předkládá svou žádost </a:t>
            </a:r>
            <a:r>
              <a:rPr lang="cs-CZ" sz="1600" b="1" dirty="0" smtClean="0"/>
              <a:t>v</a:t>
            </a:r>
            <a:r>
              <a:rPr lang="cs-CZ" sz="1600" b="1" dirty="0"/>
              <a:t> jednom podepsaném originále se všemi povinnými přílohami</a:t>
            </a:r>
            <a:r>
              <a:rPr lang="cs-CZ" sz="1600" dirty="0"/>
              <a:t> </a:t>
            </a:r>
            <a:r>
              <a:rPr lang="cs-CZ" sz="1600" b="1" dirty="0"/>
              <a:t>ve stanovené lhůtě</a:t>
            </a:r>
            <a:r>
              <a:rPr lang="cs-CZ" sz="1600" dirty="0"/>
              <a:t> pro podání žádostí, a to:</a:t>
            </a:r>
          </a:p>
          <a:p>
            <a:pPr lvl="0" algn="just">
              <a:buFont typeface="+mj-lt"/>
              <a:buAutoNum type="alphaLcParenR"/>
            </a:pPr>
            <a:r>
              <a:rPr lang="cs-CZ" sz="1600" dirty="0"/>
              <a:t>prostřednictvím provozovatele poštovních služeb (držitele poštovní licence), nebo</a:t>
            </a:r>
          </a:p>
          <a:p>
            <a:pPr lvl="0" algn="just">
              <a:buFont typeface="+mj-lt"/>
              <a:buAutoNum type="alphaLcParenR"/>
            </a:pPr>
            <a:r>
              <a:rPr lang="cs-CZ" sz="1600" dirty="0"/>
              <a:t>prostřednictvím podatelny Magistrátu města Opavy, na adrese Horní náměstí 382/69, Město, 746 01 Opava, nebo</a:t>
            </a:r>
          </a:p>
          <a:p>
            <a:pPr lvl="0" algn="just">
              <a:buFont typeface="+mj-lt"/>
              <a:buAutoNum type="alphaLcParenR"/>
            </a:pPr>
            <a:r>
              <a:rPr lang="cs-CZ" sz="1600" dirty="0"/>
              <a:t>datovou zprávou, ID datové schránky: </a:t>
            </a:r>
            <a:r>
              <a:rPr lang="cs-CZ" sz="1600" dirty="0" smtClean="0"/>
              <a:t>5eabx4t.</a:t>
            </a:r>
          </a:p>
          <a:p>
            <a:pPr marL="0" lvl="0" indent="0" algn="just">
              <a:buNone/>
            </a:pPr>
            <a:endParaRPr lang="cs-CZ" sz="1600" dirty="0" smtClean="0"/>
          </a:p>
          <a:p>
            <a:pPr marL="0" lvl="0" indent="0" algn="just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způsobu doručení žádosti dle bodu a) a b) je žadatel povinen obálku označit:</a:t>
            </a:r>
          </a:p>
          <a:p>
            <a:pPr algn="just"/>
            <a:r>
              <a:rPr lang="cs-CZ" sz="1600" dirty="0" smtClean="0"/>
              <a:t>plným </a:t>
            </a:r>
            <a:r>
              <a:rPr lang="cs-CZ" sz="1600" dirty="0"/>
              <a:t>názvem žadatele a adresou jeho sídla</a:t>
            </a:r>
          </a:p>
          <a:p>
            <a:pPr algn="just"/>
            <a:r>
              <a:rPr lang="cs-CZ" sz="1600" dirty="0" smtClean="0"/>
              <a:t>textem </a:t>
            </a:r>
            <a:r>
              <a:rPr lang="cs-CZ" sz="1600" dirty="0"/>
              <a:t>„</a:t>
            </a:r>
            <a:r>
              <a:rPr lang="cs-CZ" sz="1600" b="1" dirty="0"/>
              <a:t>Program Kultura 2021– „</a:t>
            </a:r>
            <a:r>
              <a:rPr lang="cs-CZ" sz="1600" b="1" i="1" dirty="0"/>
              <a:t>kód dotačního titulu</a:t>
            </a:r>
            <a:r>
              <a:rPr lang="cs-CZ" sz="1600" b="1" dirty="0"/>
              <a:t>“ – neotvírat</a:t>
            </a:r>
            <a:r>
              <a:rPr lang="cs-CZ" sz="1600" dirty="0"/>
              <a:t>“</a:t>
            </a:r>
          </a:p>
          <a:p>
            <a:pPr marL="0" indent="0" algn="just">
              <a:buNone/>
            </a:pPr>
            <a:endParaRPr lang="cs-CZ" sz="1600" b="1" dirty="0" smtClean="0"/>
          </a:p>
          <a:p>
            <a:pPr marL="0" indent="0" algn="just">
              <a:buNone/>
            </a:pPr>
            <a:r>
              <a:rPr lang="cs-CZ" sz="1600" b="1" dirty="0" smtClean="0"/>
              <a:t>Žadatel </a:t>
            </a:r>
            <a:r>
              <a:rPr lang="cs-CZ" sz="1600" b="1" dirty="0"/>
              <a:t>je současně povinen zastat žádost </a:t>
            </a:r>
            <a:r>
              <a:rPr lang="cs-CZ" sz="1600" dirty="0"/>
              <a:t>(přílohy č. 1a, 1b, 1c, 1d programu) </a:t>
            </a:r>
            <a:r>
              <a:rPr lang="cs-CZ" sz="1600" b="1" dirty="0"/>
              <a:t>ve formátu .doc </a:t>
            </a:r>
            <a:r>
              <a:rPr lang="cs-CZ" sz="1600" dirty="0"/>
              <a:t>a</a:t>
            </a:r>
            <a:r>
              <a:rPr lang="cs-CZ" sz="1600" b="1" dirty="0"/>
              <a:t> přílohu „nákladový rozpočet projektu </a:t>
            </a:r>
            <a:r>
              <a:rPr lang="cs-CZ" sz="1600" dirty="0"/>
              <a:t>včetně</a:t>
            </a:r>
            <a:r>
              <a:rPr lang="cs-CZ" sz="1600" b="1" dirty="0"/>
              <a:t> personálního zajištění“ </a:t>
            </a:r>
            <a:r>
              <a:rPr lang="cs-CZ" sz="1600" dirty="0"/>
              <a:t>(přílohy č. 2a, 2b, 2c, 2d programu) </a:t>
            </a:r>
            <a:r>
              <a:rPr lang="cs-CZ" sz="1600" b="1" dirty="0"/>
              <a:t>ve formátu .</a:t>
            </a:r>
            <a:r>
              <a:rPr lang="cs-CZ" sz="1600" b="1" dirty="0" err="1"/>
              <a:t>xls</a:t>
            </a:r>
            <a:r>
              <a:rPr lang="cs-CZ" sz="1600" b="1" dirty="0"/>
              <a:t> prostřednictvím emailu na adresu: </a:t>
            </a:r>
            <a:r>
              <a:rPr lang="cs-CZ" sz="1600" b="1" u="sng" dirty="0" smtClean="0">
                <a:hlinkClick r:id="rId4"/>
              </a:rPr>
              <a:t>granty-kultura@opava-city.cz</a:t>
            </a:r>
            <a:r>
              <a:rPr lang="cs-CZ" sz="1600" b="1" u="sng" dirty="0" smtClean="0"/>
              <a:t>.</a:t>
            </a: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endParaRPr lang="cs-CZ" altLang="cs-CZ" sz="14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55F1919-4E10-4B5F-955E-8ED6414BEB3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ŽÁDOST O DOTACI A JEJÍ PŘEDLOŽENÍ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5715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indent="-285750" algn="just" eaLnBrk="1" hangingPunct="1"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- odevzdání žádosti, formuláře, přílohy, termíny a místo odevzdání, atd. je možno konzultovat s pracovníky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/>
              <a:t>553 756 629 </a:t>
            </a:r>
            <a:endParaRPr lang="cs-CZ" sz="1600" dirty="0" smtClean="0"/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</a:t>
            </a:r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4000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- zaměření projektu, správné zařazení do dotačního titulu, obsahovou část projektu, atd. je možno konzultovat s pracovníkem odboru kancelář primátora: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 Rotrekl, </a:t>
            </a:r>
            <a:r>
              <a:rPr lang="cs-CZ" altLang="cs-CZ" sz="1600" dirty="0" smtClean="0">
                <a:hlinkClick r:id="rId6"/>
              </a:rPr>
              <a:t>petr.rotrekl@opava-city.cz</a:t>
            </a:r>
            <a:r>
              <a:rPr lang="cs-CZ" altLang="cs-CZ" sz="1600" dirty="0" smtClean="0"/>
              <a:t>, 553 756 306</a:t>
            </a:r>
          </a:p>
          <a:p>
            <a:pPr lvl="2" algn="just" eaLnBrk="1" hangingPunct="1">
              <a:defRPr/>
            </a:pPr>
            <a:endParaRPr lang="cs-CZ" altLang="cs-CZ" sz="1600" b="1" dirty="0"/>
          </a:p>
          <a:p>
            <a:pPr marL="114300" indent="0" algn="just" eaLnBrk="1" hangingPunct="1">
              <a:buFontTx/>
              <a:buNone/>
              <a:defRPr/>
            </a:pPr>
            <a:r>
              <a:rPr lang="cs-CZ" altLang="cs-CZ" sz="1600" dirty="0" smtClean="0"/>
              <a:t>Kompletní dokumentace k vyhlášenému Programu vč. jeho příloh je uveřejněno na</a:t>
            </a:r>
            <a:r>
              <a:rPr lang="cs-CZ" altLang="cs-CZ" sz="1600" b="1" dirty="0" smtClean="0"/>
              <a:t> </a:t>
            </a:r>
            <a:r>
              <a:rPr lang="cs-CZ" altLang="cs-CZ" sz="1600" b="1" dirty="0">
                <a:hlinkClick r:id="rId7"/>
              </a:rPr>
              <a:t>https://</a:t>
            </a:r>
            <a:r>
              <a:rPr lang="cs-CZ" altLang="cs-CZ" sz="1600" b="1" dirty="0" smtClean="0">
                <a:hlinkClick r:id="rId7"/>
              </a:rPr>
              <a:t>www.opava-city.cz/</a:t>
            </a:r>
            <a:r>
              <a:rPr lang="cs-CZ" altLang="cs-CZ" sz="1600" b="1" dirty="0" err="1" smtClean="0">
                <a:hlinkClick r:id="rId7"/>
              </a:rPr>
              <a:t>cz</a:t>
            </a:r>
            <a:r>
              <a:rPr lang="cs-CZ" altLang="cs-CZ" sz="1600" b="1" dirty="0" smtClean="0">
                <a:hlinkClick r:id="rId7"/>
              </a:rPr>
              <a:t>/</a:t>
            </a:r>
            <a:r>
              <a:rPr lang="cs-CZ" altLang="cs-CZ" sz="1600" b="1" dirty="0" err="1" smtClean="0">
                <a:hlinkClick r:id="rId7"/>
              </a:rPr>
              <a:t>nabidka-temat</a:t>
            </a:r>
            <a:r>
              <a:rPr lang="cs-CZ" altLang="cs-CZ" sz="1600" b="1" dirty="0" smtClean="0">
                <a:hlinkClick r:id="rId7"/>
              </a:rPr>
              <a:t>/dotace/dotacni-programy-2021/kultura-2021.html</a:t>
            </a:r>
            <a:r>
              <a:rPr lang="cs-CZ" altLang="cs-CZ" sz="1600" b="1" dirty="0" smtClean="0"/>
              <a:t>.</a:t>
            </a:r>
          </a:p>
          <a:p>
            <a:pPr marL="114300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lvl="2" algn="just" eaLnBrk="1" hangingPunct="1">
              <a:defRPr/>
            </a:pPr>
            <a:endParaRPr lang="cs-CZ" altLang="cs-CZ" sz="1600" dirty="0" smtClean="0"/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B7C2A7-4875-4AF0-9DB2-2BEA163D8CF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KONTAKTNÍ OSOBY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Termín pro předložení závěrečného vyúčtování </a:t>
            </a:r>
            <a:r>
              <a:rPr lang="cs-CZ" altLang="cs-CZ" sz="1600" dirty="0" smtClean="0"/>
              <a:t>–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 nejpozději do 31. 1. 2022.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Příjemce dotace je povinen doložit způsob </a:t>
            </a:r>
            <a:r>
              <a:rPr lang="cs-CZ" sz="1600" dirty="0" smtClean="0"/>
              <a:t>prezentace </a:t>
            </a:r>
            <a:r>
              <a:rPr lang="cs-CZ" sz="1600" dirty="0"/>
              <a:t>statutárního města </a:t>
            </a:r>
            <a:r>
              <a:rPr lang="cs-CZ" sz="1600" dirty="0" smtClean="0"/>
              <a:t>Opavy </a:t>
            </a:r>
            <a:r>
              <a:rPr lang="cs-CZ" sz="1600" dirty="0"/>
              <a:t>jako povinnou součást závěrečného vyúčtování realizovaného </a:t>
            </a:r>
            <a:r>
              <a:rPr lang="cs-CZ" sz="1600" dirty="0" smtClean="0"/>
              <a:t>projektu.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2021 bude realizován seminář pro příjemce, v rámci kterého budou příjemci seznámeni s náležitostmi závěrečného vyúčtování a jeho povinně předkládanými doklady.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8D9D44B-DAF8-4880-9452-9B1ACC0AA57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ZÁVĚREČNÉ VYÚČTOVÁNÍ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1895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indent="0" algn="just">
              <a:buFontTx/>
              <a:buNone/>
              <a:defRPr/>
            </a:pPr>
            <a:r>
              <a:rPr lang="cs-CZ" sz="1600" dirty="0"/>
              <a:t>Podpora dlouhodobých kulturních a společenských </a:t>
            </a:r>
            <a:r>
              <a:rPr lang="cs-CZ" sz="1600" dirty="0" smtClean="0"/>
              <a:t>aktivit, podpora </a:t>
            </a:r>
            <a:r>
              <a:rPr lang="cs-CZ" sz="1600" dirty="0"/>
              <a:t>veřejně přístupných kulturních a uměleckých </a:t>
            </a:r>
            <a:r>
              <a:rPr lang="cs-CZ" sz="1600" dirty="0" smtClean="0"/>
              <a:t>akcí,</a:t>
            </a:r>
            <a:r>
              <a:rPr lang="cs-CZ" sz="1600" dirty="0"/>
              <a:t> </a:t>
            </a:r>
            <a:r>
              <a:rPr lang="cs-CZ" altLang="cs-CZ" sz="1600" dirty="0" smtClean="0"/>
              <a:t>kreativních výstupů a reprezentace města v oblasti kultury. Podpora autorů, interpretů a umělců města a podpora a rozvoj kulturního dědictví a tradic ve městě, doplnění chybějících uměleckých žánrů v kulturní nabídce na území města s důrazem na nekomerční charakter.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Priority</a:t>
            </a:r>
          </a:p>
          <a:p>
            <a:pPr marL="0" indent="0" algn="just">
              <a:buNone/>
              <a:defRPr/>
            </a:pPr>
            <a:r>
              <a:rPr lang="cs-CZ" sz="1600" dirty="0" smtClean="0"/>
              <a:t>Přínos </a:t>
            </a:r>
            <a:r>
              <a:rPr lang="cs-CZ" sz="1600" dirty="0"/>
              <a:t>realizace pro občany města, význam projektu jako integračního prvku vytvářejícího kulturní společenství, výjimečnost, jedinečnost a aktuálnost projektu.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</a:t>
            </a:r>
          </a:p>
          <a:p>
            <a:pPr algn="just">
              <a:defRPr/>
            </a:pPr>
            <a:r>
              <a:rPr lang="cs-CZ" sz="1600" dirty="0" smtClean="0"/>
              <a:t>Podpora celoroční kulturní činnosti (</a:t>
            </a:r>
            <a:r>
              <a:rPr lang="cs-CZ" altLang="cs-CZ" sz="1600" dirty="0" smtClean="0"/>
              <a:t>K1/21)</a:t>
            </a:r>
          </a:p>
          <a:p>
            <a:pPr algn="just">
              <a:defRPr/>
            </a:pPr>
            <a:r>
              <a:rPr lang="cs-CZ" altLang="cs-CZ" sz="1600" dirty="0" smtClean="0"/>
              <a:t>Podpora jednorázových kulturních akcí ve městě (K2/21)</a:t>
            </a:r>
          </a:p>
          <a:p>
            <a:pPr algn="just">
              <a:defRPr/>
            </a:pPr>
            <a:r>
              <a:rPr lang="cs-CZ" altLang="cs-CZ" sz="1600" dirty="0" smtClean="0"/>
              <a:t>Kreativní výstupy (K3/21)</a:t>
            </a:r>
          </a:p>
          <a:p>
            <a:pPr algn="just">
              <a:defRPr/>
            </a:pPr>
            <a:r>
              <a:rPr lang="cs-CZ" altLang="cs-CZ" sz="1600" dirty="0" smtClean="0"/>
              <a:t>Reprezentace města (K4/21)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/>
          </a:p>
          <a:p>
            <a:pPr marL="0" indent="0">
              <a:buFontTx/>
              <a:buNone/>
              <a:defRPr/>
            </a:pPr>
            <a:r>
              <a:rPr lang="cs-CZ" altLang="cs-CZ" sz="1600" dirty="0" smtClean="0"/>
              <a:t>Předpokládaný </a:t>
            </a:r>
            <a:r>
              <a:rPr lang="cs-CZ" altLang="cs-CZ" sz="1600" dirty="0"/>
              <a:t>celkový </a:t>
            </a:r>
            <a:r>
              <a:rPr lang="cs-CZ" altLang="cs-CZ" sz="1600" b="1" u="sng" dirty="0"/>
              <a:t>objem peněžních prostředků pro rok 2020 </a:t>
            </a:r>
            <a:r>
              <a:rPr lang="cs-CZ" altLang="cs-CZ" sz="1600" dirty="0"/>
              <a:t>– </a:t>
            </a:r>
            <a:r>
              <a:rPr lang="cs-CZ" altLang="cs-CZ" sz="1600" dirty="0">
                <a:solidFill>
                  <a:srgbClr val="FF0000"/>
                </a:solidFill>
              </a:rPr>
              <a:t>2,2 mil Kč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E5FCA5-841A-4C82-9837-010D360978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48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F50B105-1097-4C2C-9DB2-2EE44D0DE6E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smtClean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2060848"/>
            <a:ext cx="8229600" cy="4320902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K1/21</a:t>
            </a:r>
            <a:r>
              <a:rPr lang="cs-CZ" altLang="cs-CZ" sz="1600" dirty="0" smtClean="0"/>
              <a:t> je </a:t>
            </a:r>
            <a:r>
              <a:rPr lang="cs-CZ" sz="1600" dirty="0"/>
              <a:t>podpora celoroční činnosti hudebních klubů, galerií či jiných kulturních zařízení, která směřuje k veřejné </a:t>
            </a:r>
            <a:r>
              <a:rPr lang="cs-CZ" sz="1600" dirty="0" smtClean="0"/>
              <a:t>prezentaci, např</a:t>
            </a:r>
            <a:r>
              <a:rPr lang="cs-CZ" sz="1600" dirty="0"/>
              <a:t>. </a:t>
            </a:r>
            <a:r>
              <a:rPr lang="cs-CZ" sz="1600" dirty="0" smtClean="0"/>
              <a:t>pořádání </a:t>
            </a:r>
            <a:r>
              <a:rPr lang="cs-CZ" sz="1600" dirty="0"/>
              <a:t>pravidelných koncertů, představení, výstav </a:t>
            </a:r>
            <a:r>
              <a:rPr lang="cs-CZ" sz="1600" dirty="0" smtClean="0"/>
              <a:t>apod. (</a:t>
            </a:r>
            <a:r>
              <a:rPr lang="cs-CZ" sz="1600" dirty="0"/>
              <a:t>jedná se o podporu činnosti v průběhu celého roku, nelze žádat na jednu akci</a:t>
            </a:r>
            <a:r>
              <a:rPr lang="cs-CZ" sz="1600" dirty="0" smtClean="0"/>
              <a:t>)</a:t>
            </a:r>
            <a:r>
              <a:rPr lang="cs-CZ" altLang="cs-CZ" sz="1600" dirty="0" smtClean="0"/>
              <a:t>.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</a:t>
            </a:r>
            <a:r>
              <a:rPr lang="cs-CZ" altLang="cs-CZ" sz="1600" dirty="0"/>
              <a:t>8</a:t>
            </a:r>
            <a:r>
              <a:rPr lang="cs-CZ" altLang="cs-CZ" sz="1600" dirty="0" smtClean="0"/>
              <a:t>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</a:t>
            </a:r>
            <a:r>
              <a:rPr lang="cs-CZ" altLang="cs-CZ" sz="1600" dirty="0"/>
              <a:t>% spoluúčast žadatele na uznatelných nákladech projektu: </a:t>
            </a:r>
            <a:r>
              <a:rPr lang="cs-CZ" altLang="cs-CZ" sz="1600" dirty="0" smtClean="0"/>
              <a:t>25 %.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1CCACE8-7818-49E7-9142-599DD69E18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sz="2400" b="1" dirty="0" smtClean="0"/>
              <a:t>PODPORA CELOROČNÍ KULTURNÍ ČINNOSTI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- K1/21</a:t>
            </a:r>
            <a:endParaRPr lang="cs-CZ" altLang="cs-CZ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2204864"/>
            <a:ext cx="8229600" cy="4176886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K2/21</a:t>
            </a:r>
            <a:r>
              <a:rPr lang="cs-CZ" altLang="cs-CZ" sz="1600" dirty="0" smtClean="0"/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</a:t>
            </a:r>
            <a:r>
              <a:rPr lang="cs-CZ" sz="1600" b="1" dirty="0"/>
              <a:t>veřejně přístupných </a:t>
            </a:r>
            <a:r>
              <a:rPr lang="cs-CZ" sz="1600" dirty="0"/>
              <a:t>kulturních a uměleckých akcí pořádaných žadatelem v Opavě a nejbližším okolí s ohledem na přínos projektu pro občany města</a:t>
            </a:r>
            <a:r>
              <a:rPr lang="cs-CZ" altLang="cs-CZ" sz="16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60.000,00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smí podat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4A2125-67F8-42B1-A3E7-0A0519AF171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 dirty="0" smtClean="0">
                <a:solidFill>
                  <a:srgbClr val="000000"/>
                </a:solidFill>
              </a:rPr>
              <a:t>PODPORA JEDNORÁZOVÝCH </a:t>
            </a:r>
            <a:r>
              <a:rPr lang="cs-CZ" altLang="cs-CZ" sz="2400" b="1" dirty="0">
                <a:solidFill>
                  <a:srgbClr val="000000"/>
                </a:solidFill>
              </a:rPr>
              <a:t>KULTURNÍCH AKCÍ VE MĚSTĚ -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K2/21</a:t>
            </a:r>
            <a:endParaRPr lang="cs-CZ" altLang="cs-CZ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90058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</a:t>
            </a:r>
            <a:r>
              <a:rPr lang="cs-CZ" altLang="cs-CZ" sz="1600" b="1" u="sng" dirty="0"/>
              <a:t>dotačního titulu </a:t>
            </a:r>
            <a:r>
              <a:rPr lang="cs-CZ" altLang="cs-CZ" sz="1600" b="1" u="sng" dirty="0" smtClean="0"/>
              <a:t>K3/21</a:t>
            </a:r>
            <a:r>
              <a:rPr lang="cs-CZ" altLang="cs-CZ" sz="1600" dirty="0" smtClean="0"/>
              <a:t> </a:t>
            </a:r>
            <a:r>
              <a:rPr lang="cs-CZ" altLang="cs-CZ" sz="1600" dirty="0"/>
              <a:t>je </a:t>
            </a:r>
            <a:r>
              <a:rPr lang="cs-CZ" altLang="cs-CZ" sz="1600" dirty="0" smtClean="0"/>
              <a:t>podpora </a:t>
            </a:r>
            <a:r>
              <a:rPr lang="cs-CZ" sz="1600" dirty="0" smtClean="0"/>
              <a:t>vydávání </a:t>
            </a:r>
            <a:r>
              <a:rPr lang="cs-CZ" sz="1600" dirty="0"/>
              <a:t>literárních, výtvarných, hudebních a audiovizuálních děl, jejichž autory jsou tvůrci působící v Opavě nebo v opavském regionu. Tento dotační titul je zaměřen na podporu umělecké, nikoli vědecké či studijní činnosti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600" b="1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30.000,00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sz="1600" u="sng" dirty="0"/>
              <a:t>Realizační podmínkou tohoto dotačního titulu je doložení veřejné prezentace výsledků projektu způsobem odpovídajícím charakteru díla</a:t>
            </a:r>
            <a:r>
              <a:rPr lang="cs-CZ" altLang="cs-CZ" sz="16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11A600-3982-497B-8117-6998D96F3A3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 dirty="0">
                <a:solidFill>
                  <a:srgbClr val="000000"/>
                </a:solidFill>
              </a:rPr>
              <a:t>KREATIVNÍ VÝSTUPY –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K3/21</a:t>
            </a:r>
            <a:endParaRPr lang="cs-CZ" altLang="cs-CZ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68456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K4/21</a:t>
            </a:r>
            <a:r>
              <a:rPr lang="cs-CZ" altLang="cs-CZ" sz="1600" dirty="0" smtClean="0"/>
              <a:t> je podpora místních jednotlivců, kulturních subjektů a organizací při reprezentaci města Opavy na prestižních přehlídkách, soutěžích a festivalech  ČR i zahraničí, které žánrově souvisejí s jejich celoroční činností.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50.000,00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1600" dirty="0"/>
              <a:t>Minimální % spoluúčast žadatele na uznatelných nákladech projektu: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F71E988-0C66-4311-B289-D0E21B545C7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 dirty="0">
                <a:solidFill>
                  <a:srgbClr val="000000"/>
                </a:solidFill>
              </a:rPr>
              <a:t>REPREZENTACE MĚSTA –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K4/21</a:t>
            </a:r>
            <a:endParaRPr lang="cs-CZ" altLang="cs-CZ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542F62-EB4A-4E22-94CF-D1C311F96D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b="1" dirty="0" smtClean="0">
                <a:solidFill>
                  <a:srgbClr val="000000"/>
                </a:solidFill>
              </a:rPr>
              <a:t>OPRÁVNĚNÝ </a:t>
            </a:r>
            <a:r>
              <a:rPr lang="cs-CZ" altLang="cs-CZ" sz="2400" b="1" dirty="0">
                <a:solidFill>
                  <a:srgbClr val="000000"/>
                </a:solidFill>
              </a:rPr>
              <a:t>ŽADATEL</a:t>
            </a:r>
          </a:p>
        </p:txBody>
      </p:sp>
      <p:sp>
        <p:nvSpPr>
          <p:cNvPr id="8197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291512" cy="35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- K1/21</a:t>
            </a:r>
          </a:p>
          <a:p>
            <a:pPr lvl="0"/>
            <a:r>
              <a:rPr lang="cs-CZ" sz="1600" dirty="0" smtClean="0"/>
              <a:t>     právnické </a:t>
            </a:r>
            <a:r>
              <a:rPr lang="cs-CZ" sz="1600" dirty="0"/>
              <a:t>osoby a fyzické osoby podnikající, které vykonávají činnost v oblasti kultury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- K2/21, K3/21, K4/21</a:t>
            </a:r>
            <a:endParaRPr lang="cs-CZ" altLang="cs-CZ" sz="1600" u="sng" dirty="0" smtClean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r>
              <a:rPr lang="cs-CZ" sz="1600" dirty="0"/>
              <a:t>právnické a fyzické </a:t>
            </a:r>
            <a:r>
              <a:rPr lang="cs-CZ" sz="1600" dirty="0" smtClean="0"/>
              <a:t>osoby, příspěvkové </a:t>
            </a:r>
            <a:r>
              <a:rPr lang="cs-CZ" sz="1600" dirty="0"/>
              <a:t>organizace zřízené krajem, které vykonávají činnost v oblasti </a:t>
            </a:r>
            <a:r>
              <a:rPr lang="cs-CZ" sz="1600" dirty="0" smtClean="0"/>
              <a:t>kultury</a:t>
            </a:r>
          </a:p>
          <a:p>
            <a:pPr marL="342900" indent="-342900"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  <a:p>
            <a:pPr lvl="0">
              <a:buNone/>
            </a:pPr>
            <a:r>
              <a:rPr lang="cs-CZ" sz="1600" b="1" u="sng" dirty="0" smtClean="0"/>
              <a:t>Neoprávněný žadatel </a:t>
            </a:r>
          </a:p>
          <a:p>
            <a:pPr marL="285750" indent="-285750"/>
            <a:r>
              <a:rPr lang="cs-CZ" sz="1600" dirty="0" smtClean="0"/>
              <a:t>městské </a:t>
            </a:r>
            <a:r>
              <a:rPr lang="cs-CZ" sz="1600" dirty="0"/>
              <a:t>části, popř. úřady městských částí statutárního města </a:t>
            </a:r>
            <a:r>
              <a:rPr lang="cs-CZ" sz="1600" dirty="0" smtClean="0"/>
              <a:t>Opavy</a:t>
            </a:r>
          </a:p>
          <a:p>
            <a:pPr marL="285750" indent="-285750"/>
            <a:r>
              <a:rPr lang="cs-CZ" sz="1600" dirty="0" smtClean="0"/>
              <a:t>příspěvkové </a:t>
            </a:r>
            <a:r>
              <a:rPr lang="cs-CZ" sz="1600" dirty="0"/>
              <a:t>organizace, jejímž zřizovatelem je statutární město </a:t>
            </a:r>
            <a:r>
              <a:rPr lang="cs-CZ" sz="1600" dirty="0" smtClean="0"/>
              <a:t>Opava</a:t>
            </a:r>
          </a:p>
          <a:p>
            <a:pPr marL="285750" indent="-285750"/>
            <a:r>
              <a:rPr lang="cs-CZ" sz="1600" dirty="0" smtClean="0"/>
              <a:t>státní </a:t>
            </a:r>
            <a:r>
              <a:rPr lang="cs-CZ" sz="1600" dirty="0"/>
              <a:t>příspěvkové </a:t>
            </a:r>
            <a:r>
              <a:rPr lang="cs-CZ" sz="1600" dirty="0" smtClean="0"/>
              <a:t>organizace</a:t>
            </a:r>
          </a:p>
          <a:p>
            <a:pPr marL="285750" indent="-285750"/>
            <a:r>
              <a:rPr lang="cs-CZ" sz="1600" dirty="0" smtClean="0"/>
              <a:t>příspěvkové </a:t>
            </a:r>
            <a:r>
              <a:rPr lang="cs-CZ" sz="1600" dirty="0"/>
              <a:t>organizace zřízené krajem (u dotačního titulu </a:t>
            </a:r>
            <a:r>
              <a:rPr lang="cs-CZ" sz="1600" dirty="0" smtClean="0"/>
              <a:t>K1/21)</a:t>
            </a:r>
            <a:endParaRPr lang="cs-CZ" sz="1600" dirty="0"/>
          </a:p>
          <a:p>
            <a:pPr marL="342900" indent="-342900"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700213"/>
            <a:ext cx="7848872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může být použita u všech dotačních titulů na níže uvedené </a:t>
            </a:r>
            <a:r>
              <a:rPr lang="cs-CZ" altLang="cs-CZ" sz="1600" b="1" u="sng" dirty="0" smtClean="0"/>
              <a:t>uznatelné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náklady</a:t>
            </a:r>
            <a:r>
              <a:rPr lang="cs-CZ" alt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n</a:t>
            </a:r>
            <a:r>
              <a:rPr lang="cs-CZ" sz="1600" dirty="0" smtClean="0"/>
              <a:t>áklady </a:t>
            </a:r>
            <a:r>
              <a:rPr lang="cs-CZ" sz="1600" dirty="0"/>
              <a:t>na služby s výjimkou externě zajišťovaných účetních služeb, právních </a:t>
            </a:r>
            <a:r>
              <a:rPr lang="cs-CZ" sz="1600" dirty="0" smtClean="0"/>
              <a:t>služeb, konzultací</a:t>
            </a:r>
            <a:r>
              <a:rPr lang="cs-CZ" sz="1600" dirty="0"/>
              <a:t>, auditorských služeb a bankovních služeb. Možné jsou </a:t>
            </a:r>
            <a:r>
              <a:rPr lang="cs-CZ" sz="1600" dirty="0" smtClean="0"/>
              <a:t>například zdůvodnitelné </a:t>
            </a:r>
            <a:r>
              <a:rPr lang="cs-CZ" sz="1600" dirty="0"/>
              <a:t>náklady na autorské honoráře, ubytování, dopravu, propagaci </a:t>
            </a:r>
            <a:r>
              <a:rPr lang="cs-CZ" sz="1600" dirty="0" smtClean="0"/>
              <a:t>apod.,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p</a:t>
            </a:r>
            <a:r>
              <a:rPr lang="cs-CZ" sz="1600" dirty="0" smtClean="0"/>
              <a:t>oplatky </a:t>
            </a:r>
            <a:r>
              <a:rPr lang="cs-CZ" sz="1600" dirty="0"/>
              <a:t>kolektivnímu správci práv dle § 95 a násl. zákona č. 121/2000 Sb., o právu autorském, o právech souvisejících s právem autorským a o znění některých zákonů (</a:t>
            </a:r>
            <a:r>
              <a:rPr lang="cs-CZ" sz="1600" dirty="0" smtClean="0"/>
              <a:t>autorský zákon</a:t>
            </a:r>
            <a:r>
              <a:rPr lang="cs-CZ" sz="1600" dirty="0"/>
              <a:t>), </a:t>
            </a:r>
            <a:r>
              <a:rPr lang="cs-CZ" sz="1600" dirty="0" smtClean="0"/>
              <a:t>ve </a:t>
            </a:r>
            <a:r>
              <a:rPr lang="cs-CZ" sz="1600" dirty="0"/>
              <a:t>znění pozdějších předpisů (např. OSA, </a:t>
            </a:r>
            <a:r>
              <a:rPr lang="cs-CZ" sz="1600" dirty="0" err="1"/>
              <a:t>Dilia</a:t>
            </a:r>
            <a:r>
              <a:rPr lang="cs-CZ" sz="1600" dirty="0"/>
              <a:t>, </a:t>
            </a:r>
            <a:r>
              <a:rPr lang="cs-CZ" sz="1600" dirty="0" err="1"/>
              <a:t>Intergram</a:t>
            </a:r>
            <a:r>
              <a:rPr lang="cs-CZ" sz="1600" dirty="0"/>
              <a:t>).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Další specifické uznatelné náklady dle jednotlivých dotačních titulů jsou uvedeny v prezentaci dále.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6A189E-37B0-4B0B-B855-35D595922AA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400" b="1" dirty="0"/>
              <a:t>UZNATELNÉ NÁKLADY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268760"/>
            <a:ext cx="8296026" cy="503996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K1/21 - </a:t>
            </a:r>
            <a:r>
              <a:rPr lang="cs-CZ" sz="1600" b="1" u="sng" dirty="0"/>
              <a:t>Podpora celoroční kulturní činnosti</a:t>
            </a:r>
            <a:r>
              <a:rPr lang="cs-CZ" altLang="cs-CZ" sz="1600" b="1" u="sng" dirty="0" smtClean="0"/>
              <a:t>:</a:t>
            </a:r>
          </a:p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</a:t>
            </a:r>
            <a:r>
              <a:rPr lang="cs-CZ" sz="1600" b="1" dirty="0" smtClean="0"/>
              <a:t>materiál,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náklady </a:t>
            </a:r>
            <a:r>
              <a:rPr lang="cs-CZ" sz="1600" b="1" dirty="0"/>
              <a:t>na drobný dlouhodobý hmotný majetek</a:t>
            </a:r>
            <a:r>
              <a:rPr lang="cs-CZ" sz="1600" dirty="0"/>
              <a:t> pouze, je-li tento majetek pořízen v období realizace projektu, prokazatelně uveden do užívání a zůstane v majetku příjemce po dobu minimálně 2 let od jeho pořízení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Kč 3.000,-- včetně do Kč 40.000,-- včetně - např. movité věci</a:t>
            </a:r>
            <a:r>
              <a:rPr lang="cs-CZ" sz="1600" dirty="0" smtClean="0"/>
              <a:t>),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Kč 7.000,-- včetně do Kč 60.000,-- včetně - např. software</a:t>
            </a:r>
            <a:r>
              <a:rPr lang="cs-CZ" sz="1600" dirty="0" smtClean="0"/>
              <a:t>),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ájemné </a:t>
            </a:r>
            <a:r>
              <a:rPr lang="cs-CZ" sz="1600" b="1" dirty="0"/>
              <a:t>nebytových prostor</a:t>
            </a:r>
            <a:r>
              <a:rPr lang="cs-CZ" sz="1600" dirty="0"/>
              <a:t> pro zabezpečení kulturní </a:t>
            </a:r>
            <a:r>
              <a:rPr lang="cs-CZ" sz="1600" dirty="0" smtClean="0"/>
              <a:t>činnosti,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Cestovné </a:t>
            </a:r>
            <a:r>
              <a:rPr lang="cs-CZ" sz="1600" dirty="0"/>
              <a:t>na základě cestovních příkazů.  Za uznatelný náklad se nepovažuje </a:t>
            </a:r>
            <a:r>
              <a:rPr lang="cs-CZ" sz="1600" dirty="0" smtClean="0"/>
              <a:t>základní </a:t>
            </a:r>
            <a:r>
              <a:rPr lang="cs-CZ" sz="1600" dirty="0"/>
              <a:t>náhrada při použití vozidla příjemce nebo soukromého vozidla </a:t>
            </a:r>
            <a:r>
              <a:rPr lang="cs-CZ" sz="1600" dirty="0" smtClean="0"/>
              <a:t>zaměstnance </a:t>
            </a:r>
            <a:r>
              <a:rPr lang="cs-CZ" sz="1600" dirty="0"/>
              <a:t>příjemce, kapesné, úhrada </a:t>
            </a:r>
            <a:r>
              <a:rPr lang="cs-CZ" sz="1600" dirty="0" smtClean="0"/>
              <a:t>taxi,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p</a:t>
            </a:r>
            <a:r>
              <a:rPr lang="cs-CZ" sz="1600" b="1" dirty="0" smtClean="0"/>
              <a:t>rovozní </a:t>
            </a:r>
            <a:r>
              <a:rPr lang="cs-CZ" sz="1600" b="1" dirty="0"/>
              <a:t>náklady (spotřeba energie)</a:t>
            </a:r>
            <a:r>
              <a:rPr lang="cs-CZ" sz="1600" dirty="0"/>
              <a:t> - el. energie, vodné, stočné, </a:t>
            </a:r>
            <a:r>
              <a:rPr lang="cs-CZ" sz="1600" dirty="0" smtClean="0"/>
              <a:t>plyn,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o</a:t>
            </a:r>
            <a:r>
              <a:rPr lang="cs-CZ" sz="1600" b="1" dirty="0" smtClean="0"/>
              <a:t>sobní </a:t>
            </a:r>
            <a:r>
              <a:rPr lang="cs-CZ" sz="1600" b="1" dirty="0"/>
              <a:t>náklady</a:t>
            </a:r>
            <a:r>
              <a:rPr lang="cs-CZ" sz="1600" dirty="0"/>
              <a:t> ve formě dohod o provedení práce v maximální výši 20 % z požadované výše </a:t>
            </a:r>
            <a:r>
              <a:rPr lang="cs-CZ" sz="1600" dirty="0" smtClean="0"/>
              <a:t>dotace.</a:t>
            </a:r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9039C5-1BDC-4A6F-9BF1-B381764BF8E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UZNATELNÉ NÁKLADY – </a:t>
            </a:r>
            <a:r>
              <a:rPr lang="cs-CZ" altLang="cs-CZ" sz="2400" dirty="0" smtClean="0"/>
              <a:t>K1/21</a:t>
            </a:r>
            <a:endParaRPr lang="cs-CZ" altLang="cs-CZ" sz="24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9918</TotalTime>
  <Words>1228</Words>
  <Application>Microsoft Office PowerPoint</Application>
  <PresentationFormat>Předvádění na obrazovce (4:3)</PresentationFormat>
  <Paragraphs>212</Paragraphs>
  <Slides>20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ŽÁDOST O DOTACI A JEJÍ PŘEDLOŽENÍ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570</cp:revision>
  <cp:lastPrinted>2019-05-02T06:48:24Z</cp:lastPrinted>
  <dcterms:created xsi:type="dcterms:W3CDTF">2007-01-16T13:45:29Z</dcterms:created>
  <dcterms:modified xsi:type="dcterms:W3CDTF">2020-07-14T08:21:46Z</dcterms:modified>
</cp:coreProperties>
</file>