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13" r:id="rId3"/>
    <p:sldId id="337" r:id="rId4"/>
    <p:sldId id="266" r:id="rId5"/>
    <p:sldId id="314" r:id="rId6"/>
    <p:sldId id="308" r:id="rId7"/>
    <p:sldId id="340" r:id="rId8"/>
    <p:sldId id="338" r:id="rId9"/>
    <p:sldId id="321" r:id="rId10"/>
    <p:sldId id="317" r:id="rId11"/>
    <p:sldId id="341" r:id="rId12"/>
    <p:sldId id="343" r:id="rId13"/>
    <p:sldId id="345" r:id="rId14"/>
    <p:sldId id="346" r:id="rId15"/>
    <p:sldId id="347" r:id="rId16"/>
    <p:sldId id="344" r:id="rId17"/>
    <p:sldId id="325" r:id="rId18"/>
    <p:sldId id="303" r:id="rId19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 varScale="1">
        <p:scale>
          <a:sx n="74" d="100"/>
          <a:sy n="74" d="100"/>
        </p:scale>
        <p:origin x="-3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DEF1E72-DCA0-4FCB-8356-A96BEE9FAD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0963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28008D-3DD9-408A-8503-9BA42DDBCB7E}" type="datetimeFigureOut">
              <a:rPr lang="cs-CZ"/>
              <a:pPr>
                <a:defRPr/>
              </a:pPr>
              <a:t>22.9.2020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DF8665F-04E6-49DE-A365-442FD9BE8A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5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7758990-1616-4CD2-A418-DEC5CA4639B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564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F8665F-04E6-49DE-A365-442FD9BE8A5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2252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28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61788CE-9FB7-4416-B270-4E50C0E5E95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670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94244FF-F514-4368-92F7-5406DEE2717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325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2D53A5-005F-49DE-A636-AD2D8E901B6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960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00A581-6C09-4FF9-9998-919BDDFDF26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955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923C59-1FE1-4036-9594-76D80CA0876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29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243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3F6C6FE-95B2-4C44-9FE0-D5021666E4C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562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929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F8665F-04E6-49DE-A365-442FD9BE8A5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225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11D6-E510-4C85-A401-B19F38716A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9113166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0479E-F093-4489-A88E-074F7C4452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174679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149D4-1493-45BC-8639-3094D3AD52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409677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87F6-DC2B-47DD-A148-890B1B0AB3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1103222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95C83-C014-4069-A540-76105B6E58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345348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FB059-A6BE-4D11-A9B6-B9406F67F9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545633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85ED0-ED14-432D-83F4-B1D24AA875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7057514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B787C-724E-4272-98A4-2B9EBB6D16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909735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D9D99-A17E-4AF8-A565-6ABCB04127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595228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54F84-2D81-4698-A1BB-080A52C83A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911710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2B01B-4C42-4520-BD0D-B7B27925C9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6113073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2C08851-DD0C-49BA-A579-CCD70847B4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ranty-ssl@opava-city.cz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opava-city.cz/cz/nabidka-temat/dotace/dotacni-programy-2021/socialni-souvisejici-sluzby-2021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onika.cerminova@opava-city.cz" TargetMode="Externa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lenka.jiskrova@opava-city.cz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476672"/>
            <a:ext cx="6797675" cy="3239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>
                <a:solidFill>
                  <a:srgbClr val="000000"/>
                </a:solidFill>
              </a:rPr>
              <a:t>PROGRAM SOCIÁLNÍ A SOUVISEJÍCÍ SLUŽBY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2021</a:t>
            </a: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822DEEF-03C7-4A90-999A-56D33680223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žádostí o dotaci:	</a:t>
            </a:r>
            <a:r>
              <a:rPr lang="cs-CZ" altLang="cs-CZ" sz="1600" b="1" dirty="0"/>
              <a:t> </a:t>
            </a:r>
            <a:r>
              <a:rPr lang="cs-CZ" altLang="cs-CZ" sz="1600" b="1" dirty="0" smtClean="0"/>
              <a:t>  1. 9. 2020 – 30. 9. 2020</a:t>
            </a: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předkládá žádost o dotaci</a:t>
            </a:r>
            <a:r>
              <a:rPr lang="cs-CZ" sz="1600" dirty="0" smtClean="0"/>
              <a:t>, </a:t>
            </a:r>
            <a:r>
              <a:rPr lang="cs-CZ" sz="1600" dirty="0"/>
              <a:t>kterou </a:t>
            </a:r>
            <a:r>
              <a:rPr lang="cs-CZ" sz="1600" dirty="0" smtClean="0"/>
              <a:t>tvoří: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vyplněný </a:t>
            </a:r>
            <a:r>
              <a:rPr lang="cs-CZ" sz="1600" dirty="0"/>
              <a:t>a podepsaný </a:t>
            </a:r>
            <a:r>
              <a:rPr lang="cs-CZ" sz="1600" b="1" dirty="0"/>
              <a:t>formulář žádosti o dotaci </a:t>
            </a:r>
            <a:r>
              <a:rPr lang="cs-CZ" sz="1600" dirty="0"/>
              <a:t>pro rok 2021 – Sociální a </a:t>
            </a:r>
            <a:r>
              <a:rPr lang="cs-CZ" sz="1600" dirty="0" smtClean="0"/>
              <a:t>související služby </a:t>
            </a:r>
            <a:r>
              <a:rPr lang="cs-CZ" sz="1600" dirty="0"/>
              <a:t>(příloha č. 1 programu</a:t>
            </a:r>
            <a:r>
              <a:rPr lang="cs-CZ" sz="1600" dirty="0" smtClean="0"/>
              <a:t>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vyplněný </a:t>
            </a:r>
            <a:r>
              <a:rPr lang="cs-CZ" sz="1600" dirty="0"/>
              <a:t>a podepsaný </a:t>
            </a:r>
            <a:r>
              <a:rPr lang="cs-CZ" sz="1600" b="1" dirty="0"/>
              <a:t>nákladový rozpočet </a:t>
            </a:r>
            <a:r>
              <a:rPr lang="cs-CZ" sz="1600" dirty="0"/>
              <a:t>projektu </a:t>
            </a:r>
            <a:r>
              <a:rPr lang="cs-CZ" sz="1600" b="1" dirty="0">
                <a:solidFill>
                  <a:srgbClr val="FF0000"/>
                </a:solidFill>
              </a:rPr>
              <a:t>včetně personálního zajištění </a:t>
            </a:r>
            <a:r>
              <a:rPr lang="cs-CZ" sz="1600" dirty="0"/>
              <a:t>(příloha č. 2a programu</a:t>
            </a:r>
            <a:r>
              <a:rPr lang="cs-CZ" sz="1600" dirty="0" smtClean="0"/>
              <a:t>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ceník</a:t>
            </a:r>
            <a:r>
              <a:rPr lang="cs-CZ" sz="1600" dirty="0" smtClean="0"/>
              <a:t> </a:t>
            </a:r>
            <a:r>
              <a:rPr lang="cs-CZ" sz="1600" dirty="0"/>
              <a:t>–</a:t>
            </a:r>
            <a:r>
              <a:rPr lang="cs-CZ" sz="1600" b="1" dirty="0"/>
              <a:t> </a:t>
            </a:r>
            <a:r>
              <a:rPr lang="cs-CZ" sz="1600" dirty="0"/>
              <a:t>doložení pouze v případě, že se jedná o placenou </a:t>
            </a:r>
            <a:r>
              <a:rPr lang="cs-CZ" sz="1600" dirty="0" smtClean="0"/>
              <a:t>službu,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originál </a:t>
            </a:r>
            <a:r>
              <a:rPr lang="cs-CZ" sz="1600" b="1" dirty="0"/>
              <a:t>nebo ověřená kopie pověření nebo plné moci </a:t>
            </a:r>
            <a:r>
              <a:rPr lang="cs-CZ" sz="1600" dirty="0"/>
              <a:t>v případě, že žádost je podepsaná osobou pověřenou statutárním zástupcem </a:t>
            </a:r>
            <a:r>
              <a:rPr lang="cs-CZ" sz="1600" dirty="0" smtClean="0"/>
              <a:t>žadatele,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prosté kopie aktuálních dokladů o právní subjektivitě a dokladů o oprávnění k vykonávané činnosti</a:t>
            </a:r>
            <a:r>
              <a:rPr lang="cs-CZ" sz="1600" dirty="0" smtClean="0"/>
              <a:t> (zejména společenské smlouvy, stanov, statutu, zřizovací listiny, apod.), pokud tyto údaje nevyplývají z veřejných rejstříků,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prosté kopie dokladů o volbě nebo jmenování člena statutárního orgánu a o tom, zda je oprávněn zastupovat žadatele samostatně, nebo společně s jiným členem statutárního orgánu </a:t>
            </a:r>
            <a:r>
              <a:rPr lang="cs-CZ" sz="1600" dirty="0" smtClean="0"/>
              <a:t>(jen v případě, že tento údaj nevyplývá z veřejného rejstříku nebo žadatelem předložených výše uvedených dokladů),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čestné prohlášení o bezdlužnosti žadatele </a:t>
            </a:r>
            <a:r>
              <a:rPr lang="cs-CZ" sz="1600" dirty="0" smtClean="0"/>
              <a:t>o dotaci vůči finančnímu úřadu a ostatním orgánům veřejné správy (příloha č. 7 programu).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		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363272" cy="5256584"/>
          </a:xfrm>
        </p:spPr>
        <p:txBody>
          <a:bodyPr/>
          <a:lstStyle/>
          <a:p>
            <a:pPr marL="114300" indent="0" algn="just">
              <a:buNone/>
            </a:pPr>
            <a:r>
              <a:rPr lang="cs-CZ" sz="1600" b="1" dirty="0" smtClean="0"/>
              <a:t>Žadatel </a:t>
            </a:r>
            <a:r>
              <a:rPr lang="cs-CZ" sz="1600" b="1" dirty="0"/>
              <a:t>je povinen předložit žádost v jednom podepsaném originále se všemi povinnými přílohami</a:t>
            </a:r>
            <a:r>
              <a:rPr lang="cs-CZ" sz="1600" dirty="0"/>
              <a:t> </a:t>
            </a:r>
            <a:r>
              <a:rPr lang="cs-CZ" sz="1600" b="1" dirty="0"/>
              <a:t>ve stanovené lhůtě</a:t>
            </a:r>
            <a:r>
              <a:rPr lang="cs-CZ" sz="1600" dirty="0"/>
              <a:t> pro podání žádostí, a to:</a:t>
            </a:r>
          </a:p>
          <a:p>
            <a:pPr algn="just"/>
            <a:r>
              <a:rPr lang="cs-CZ" sz="1600" dirty="0"/>
              <a:t>prostřednictvím provozovatele poštovních služeb (držitele poštovní licence), nebo</a:t>
            </a:r>
          </a:p>
          <a:p>
            <a:pPr algn="just"/>
            <a:r>
              <a:rPr lang="cs-CZ" sz="1600" dirty="0"/>
              <a:t>prostřednictvím podatelny Magistrátu města Opavy, na adrese Horní náměstí 382/69, Město, 746 01 Opava, nebo</a:t>
            </a:r>
          </a:p>
          <a:p>
            <a:pPr algn="just"/>
            <a:r>
              <a:rPr lang="cs-CZ" sz="1600" dirty="0"/>
              <a:t>datovou zprávou, ID datové schránky: 5eabx4t. </a:t>
            </a:r>
            <a:endParaRPr lang="cs-CZ" sz="1600" dirty="0" smtClean="0"/>
          </a:p>
          <a:p>
            <a:pPr marL="0" lvl="0" indent="0" algn="just">
              <a:buNone/>
            </a:pPr>
            <a:endParaRPr lang="cs-CZ" sz="1600" dirty="0"/>
          </a:p>
          <a:p>
            <a:pPr marL="0" lvl="0" indent="0" algn="just">
              <a:buNone/>
            </a:pPr>
            <a:r>
              <a:rPr lang="cs-CZ" sz="1600" dirty="0" smtClean="0"/>
              <a:t>V</a:t>
            </a:r>
            <a:r>
              <a:rPr lang="cs-CZ" sz="1600" dirty="0"/>
              <a:t> případě doručení žádostí na více sociálních a souvisejících služeb je žadatel povinen </a:t>
            </a:r>
            <a:r>
              <a:rPr lang="cs-CZ" sz="1600" b="1" dirty="0"/>
              <a:t>podat datovou zprávu na každou službu zvlášť</a:t>
            </a:r>
            <a:r>
              <a:rPr lang="cs-CZ" sz="1600" dirty="0"/>
              <a:t>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cs-CZ" sz="1600" dirty="0" smtClean="0"/>
              <a:t>V</a:t>
            </a:r>
            <a:r>
              <a:rPr lang="cs-CZ" sz="1600" dirty="0"/>
              <a:t> případě způsobu doručení žádosti dle bodu a) a b) je žadatel povinen obálku označit:</a:t>
            </a:r>
          </a:p>
          <a:p>
            <a:pPr marL="0" indent="0" algn="just">
              <a:buNone/>
            </a:pPr>
            <a:r>
              <a:rPr lang="cs-CZ" sz="1600" dirty="0"/>
              <a:t>a) plným názvem žadatele a adresou jeho sídla</a:t>
            </a:r>
          </a:p>
          <a:p>
            <a:pPr marL="0" indent="0" algn="just">
              <a:buNone/>
            </a:pPr>
            <a:r>
              <a:rPr lang="cs-CZ" sz="1600" dirty="0"/>
              <a:t>b) textem „</a:t>
            </a:r>
            <a:r>
              <a:rPr lang="cs-CZ" sz="1600" b="1" dirty="0"/>
              <a:t>Program Sociální a související služby 2021 – „</a:t>
            </a:r>
            <a:r>
              <a:rPr lang="cs-CZ" sz="1600" b="1" i="1" dirty="0"/>
              <a:t>kód dotačního titulu“ </a:t>
            </a:r>
            <a:r>
              <a:rPr lang="cs-CZ" sz="1600" b="1" dirty="0"/>
              <a:t>– neotvírat</a:t>
            </a:r>
            <a:r>
              <a:rPr lang="cs-CZ" sz="1600" dirty="0"/>
              <a:t>“, odbor rozvoje města a strategického plánování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cs-CZ" altLang="cs-CZ" sz="1600" b="1" dirty="0" smtClean="0"/>
          </a:p>
          <a:p>
            <a:pPr marL="0" lvl="3" indent="0" algn="just" eaLnBrk="1" hangingPunct="1">
              <a:spcBef>
                <a:spcPct val="0"/>
              </a:spcBef>
              <a:buNone/>
            </a:pPr>
            <a:r>
              <a:rPr lang="cs-CZ" sz="1600" b="1" dirty="0"/>
              <a:t>Žadatel je současně povinen zaslat žádost </a:t>
            </a:r>
            <a:r>
              <a:rPr lang="cs-CZ" sz="1600" dirty="0"/>
              <a:t>(přílohu č. 1 programu) </a:t>
            </a:r>
            <a:r>
              <a:rPr lang="cs-CZ" sz="1600" b="1" dirty="0"/>
              <a:t>ve formátu .doc a přílohu „Nákladový rozpočet </a:t>
            </a:r>
            <a:r>
              <a:rPr lang="cs-CZ" sz="1600" b="1" dirty="0" smtClean="0"/>
              <a:t>projektu“ </a:t>
            </a:r>
            <a:r>
              <a:rPr lang="cs-CZ" sz="1600" dirty="0"/>
              <a:t>včetně </a:t>
            </a:r>
            <a:r>
              <a:rPr lang="cs-CZ" sz="1600" b="1" dirty="0" smtClean="0"/>
              <a:t>„Personálního </a:t>
            </a:r>
            <a:r>
              <a:rPr lang="cs-CZ" sz="1600" b="1" dirty="0"/>
              <a:t>zajištění“</a:t>
            </a:r>
            <a:r>
              <a:rPr lang="cs-CZ" sz="1600" dirty="0"/>
              <a:t> (příloha č.2a programu) </a:t>
            </a:r>
            <a:r>
              <a:rPr lang="cs-CZ" sz="1600" b="1" dirty="0"/>
              <a:t>ve formátu .</a:t>
            </a:r>
            <a:r>
              <a:rPr lang="cs-CZ" sz="1600" b="1" dirty="0" err="1"/>
              <a:t>xls</a:t>
            </a:r>
            <a:r>
              <a:rPr lang="cs-CZ" sz="1600" b="1" dirty="0"/>
              <a:t> </a:t>
            </a:r>
            <a:r>
              <a:rPr lang="cs-CZ" sz="1600" dirty="0"/>
              <a:t>prostřednictvím emailu na adresu: </a:t>
            </a:r>
            <a:r>
              <a:rPr lang="cs-CZ" sz="1600" u="sng" dirty="0">
                <a:hlinkClick r:id="rId4"/>
              </a:rPr>
              <a:t>granty-ssl@opava-city.cz</a:t>
            </a:r>
            <a:r>
              <a:rPr lang="cs-CZ" sz="1600" u="sng" dirty="0" smtClean="0"/>
              <a:t>.</a:t>
            </a:r>
            <a:r>
              <a:rPr lang="cs-CZ" sz="1600" dirty="0" smtClean="0"/>
              <a:t> </a:t>
            </a:r>
          </a:p>
          <a:p>
            <a:pPr marL="0" lvl="3" indent="0" algn="just" eaLnBrk="1" hangingPunct="1">
              <a:spcBef>
                <a:spcPct val="0"/>
              </a:spcBef>
              <a:buNone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lang="cs-CZ" altLang="cs-CZ" sz="1600" dirty="0"/>
              <a:t>Elektronická i písemná verze žádosti včetně povinných příloh musí být totožné.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cs-CZ" alt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	</a:t>
            </a:r>
          </a:p>
        </p:txBody>
      </p:sp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5A4255E-08AF-49A0-9863-627D8749CA7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dirty="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</p:spPr>
        <p:txBody>
          <a:bodyPr/>
          <a:lstStyle/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/>
              <a:t>Ostatní </a:t>
            </a:r>
            <a:r>
              <a:rPr lang="cs-CZ" altLang="cs-CZ" sz="1600" dirty="0"/>
              <a:t>povinné přílohy k žádosti stanovené v tomto programu není nutné dokládat ke každé službě zvlášť, lze je předložit pouze za jednu organizaci.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dirty="0" smtClean="0"/>
              <a:t>Pokud bude žádost vykazovat formální nedostatky, bude žadatel vyzván k jejich odstranění do 5 pracovních dní. Pokud tak žadatel neučiní, bude jeho žádost z hodnocení </a:t>
            </a:r>
            <a:r>
              <a:rPr lang="cs-CZ" altLang="cs-CZ" sz="1600" b="1" dirty="0" smtClean="0"/>
              <a:t>vyloučena</a:t>
            </a:r>
            <a:r>
              <a:rPr lang="cs-CZ" altLang="cs-CZ" sz="1600" dirty="0" smtClean="0"/>
              <a:t>.</a:t>
            </a:r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987824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ŽÁDOST O DOTACI A JEJÍ PŘEDLOŽENÍ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" y="0"/>
            <a:ext cx="9136755" cy="112077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07904" y="332656"/>
            <a:ext cx="4978896" cy="576064"/>
          </a:xfrm>
        </p:spPr>
        <p:txBody>
          <a:bodyPr/>
          <a:lstStyle/>
          <a:p>
            <a:r>
              <a:rPr lang="cs-CZ" dirty="0" smtClean="0"/>
              <a:t>VÍCE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256584"/>
          </a:xfrm>
        </p:spPr>
        <p:txBody>
          <a:bodyPr/>
          <a:lstStyle/>
          <a:p>
            <a:pPr lvl="0" algn="just"/>
            <a:r>
              <a:rPr lang="cs-CZ" sz="1600" dirty="0"/>
              <a:t>Z rozpočtu SMO lze podporovat potřebné sociální služby prostřednictvím víceleté účelové dotace, která je </a:t>
            </a:r>
            <a:r>
              <a:rPr lang="cs-CZ" sz="1600" b="1" dirty="0"/>
              <a:t>schvalována na období tří let. </a:t>
            </a:r>
          </a:p>
          <a:p>
            <a:pPr lvl="0" algn="just"/>
            <a:r>
              <a:rPr lang="cs-CZ" sz="1600" dirty="0"/>
              <a:t>Financování prostřednictvím víceleté účelové dotace </a:t>
            </a:r>
            <a:r>
              <a:rPr lang="cs-CZ" sz="1600" dirty="0" smtClean="0"/>
              <a:t>je určeno </a:t>
            </a:r>
            <a:r>
              <a:rPr lang="cs-CZ" sz="1600" b="1" dirty="0" smtClean="0"/>
              <a:t>výhradně </a:t>
            </a:r>
            <a:r>
              <a:rPr lang="cs-CZ" sz="1600" dirty="0" smtClean="0"/>
              <a:t>pro poskytovatele </a:t>
            </a:r>
            <a:r>
              <a:rPr lang="cs-CZ" sz="1600" dirty="0"/>
              <a:t>pobytových sociálních služeb registrovaných dle </a:t>
            </a:r>
            <a:r>
              <a:rPr lang="cs-CZ" sz="1600" dirty="0" smtClean="0"/>
              <a:t>zákona </a:t>
            </a:r>
            <a:r>
              <a:rPr lang="cs-CZ" sz="1600" dirty="0"/>
              <a:t>č. 108/2006 Sb. o sociálních službách.</a:t>
            </a:r>
          </a:p>
          <a:p>
            <a:pPr lvl="0" algn="just"/>
            <a:r>
              <a:rPr lang="cs-CZ" sz="1600" dirty="0"/>
              <a:t>Záměr</a:t>
            </a:r>
            <a:r>
              <a:rPr lang="cs-CZ" sz="1600" b="1" dirty="0"/>
              <a:t> </a:t>
            </a:r>
            <a:r>
              <a:rPr lang="cs-CZ" sz="1600" dirty="0"/>
              <a:t>podání žádosti na financování prostřednictvím víceleté dotace </a:t>
            </a:r>
            <a:r>
              <a:rPr lang="cs-CZ" sz="1600" b="1" dirty="0"/>
              <a:t>je žadatel povinen předem zkonzultovat</a:t>
            </a:r>
            <a:r>
              <a:rPr lang="cs-CZ" sz="1600" dirty="0"/>
              <a:t> s pracovníky odboru sociálních věcí Magistrátu města </a:t>
            </a:r>
            <a:r>
              <a:rPr lang="cs-CZ" sz="1600" dirty="0" smtClean="0"/>
              <a:t>Opavy.</a:t>
            </a:r>
          </a:p>
          <a:p>
            <a:pPr lvl="0" algn="just"/>
            <a:r>
              <a:rPr lang="cs-CZ" sz="1600" dirty="0"/>
              <a:t>Pro zařazení sociální služby do systému víceletého financování je nutné splňovat následující kritéria:</a:t>
            </a:r>
          </a:p>
          <a:p>
            <a:pPr marL="2171700" lvl="4" indent="-342900" algn="just">
              <a:buFont typeface="+mj-lt"/>
              <a:buAutoNum type="alphaLcParenR"/>
            </a:pPr>
            <a:r>
              <a:rPr lang="cs-CZ" sz="1600" dirty="0"/>
              <a:t>pobytová forma poskytování sociální služby;</a:t>
            </a:r>
          </a:p>
          <a:p>
            <a:pPr marL="2171700" lvl="4" indent="-342900" algn="just">
              <a:buFont typeface="+mj-lt"/>
              <a:buAutoNum type="alphaLcParenR"/>
            </a:pPr>
            <a:r>
              <a:rPr lang="cs-CZ" sz="1600" dirty="0"/>
              <a:t>působnost na území statutárního města Opavy;</a:t>
            </a:r>
          </a:p>
          <a:p>
            <a:pPr marL="2171700" lvl="4" indent="-342900" algn="just">
              <a:buFont typeface="+mj-lt"/>
              <a:buAutoNum type="alphaLcParenR"/>
            </a:pPr>
            <a:r>
              <a:rPr lang="cs-CZ" sz="1600" dirty="0"/>
              <a:t>čerpání finančních prostředků z rozpočtu statutárního města Opavy v rámci dotačního Programu sociální a související služby v období předchozích tří let od data podání žádosti o víceletou dotaci; </a:t>
            </a:r>
          </a:p>
          <a:p>
            <a:pPr marL="2171700" lvl="4" indent="-342900" algn="just">
              <a:buFont typeface="+mj-lt"/>
              <a:buAutoNum type="alphaLcParenR"/>
            </a:pPr>
            <a:r>
              <a:rPr lang="cs-CZ" sz="1600" dirty="0"/>
              <a:t>doložení zařazení služby do Krajské sítě sociálních služeb; dodání Pověření o výkonu sociální služby v obecném hospodářském zájmu (MSK/MPSV); </a:t>
            </a:r>
          </a:p>
          <a:p>
            <a:pPr marL="2171700" lvl="4" indent="-342900" algn="just">
              <a:buFont typeface="+mj-lt"/>
              <a:buAutoNum type="alphaLcParenR"/>
            </a:pPr>
            <a:r>
              <a:rPr lang="cs-CZ" sz="1600" dirty="0"/>
              <a:t>splnění dalších podmínek dotačního řízení daných tímto programem.</a:t>
            </a:r>
          </a:p>
          <a:p>
            <a:pPr lvl="0"/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A87F6-DC2B-47DD-A148-890B1B0AB3D8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" y="0"/>
            <a:ext cx="9144794" cy="112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987825" y="329405"/>
            <a:ext cx="6120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VÍCELETÁ ÚČELOVÁ DOTACE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404261"/>
      </p:ext>
    </p:extLst>
  </p:cSld>
  <p:clrMapOvr>
    <a:masterClrMapping/>
  </p:clrMapOvr>
  <p:transition advTm="6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92276"/>
            <a:ext cx="8003232" cy="4473028"/>
          </a:xfrm>
        </p:spPr>
        <p:txBody>
          <a:bodyPr/>
          <a:lstStyle/>
          <a:p>
            <a:pPr algn="just"/>
            <a:r>
              <a:rPr lang="cs-CZ" sz="1600" dirty="0"/>
              <a:t>Žadatel předkládá </a:t>
            </a:r>
            <a:r>
              <a:rPr lang="cs-CZ" sz="1600" b="1" dirty="0"/>
              <a:t>žádost</a:t>
            </a:r>
            <a:r>
              <a:rPr lang="cs-CZ" sz="1600" dirty="0"/>
              <a:t> o dotaci podle pravidel uvedených v </a:t>
            </a:r>
            <a:r>
              <a:rPr lang="cs-CZ" sz="1600" dirty="0" smtClean="0"/>
              <a:t>Programu Sociální a související služby 2021.</a:t>
            </a:r>
          </a:p>
          <a:p>
            <a:pPr lvl="0" algn="just"/>
            <a:r>
              <a:rPr lang="cs-CZ" sz="1600" dirty="0"/>
              <a:t>Příloha č. 2a programu - </a:t>
            </a:r>
            <a:r>
              <a:rPr lang="cs-CZ" sz="1600" b="1" dirty="0" smtClean="0"/>
              <a:t>nákladový rozpočet projektu včetně personálního zajištění musí být </a:t>
            </a:r>
            <a:r>
              <a:rPr lang="cs-CZ" sz="1600" b="1" dirty="0"/>
              <a:t>již při podávání žádosti o dotaci vyplněn na následující 3 po sobě jdoucí kalendářní roky</a:t>
            </a:r>
            <a:r>
              <a:rPr lang="cs-CZ" sz="1600" dirty="0"/>
              <a:t>, na které žadatel žádá víceleté financování (zvlášť zpracovaný Nákladový rozpočet projektu včetně personálního zajištění na rok 2021, 2022 a 2023).</a:t>
            </a:r>
          </a:p>
          <a:p>
            <a:pPr algn="just"/>
            <a:r>
              <a:rPr lang="cs-CZ" sz="1600" b="1" dirty="0"/>
              <a:t>Vyúčtování </a:t>
            </a:r>
            <a:r>
              <a:rPr lang="cs-CZ" sz="1600" dirty="0"/>
              <a:t>víceleté dotace předkládá za každý kalendářní rok příjemce dotace dle pravidel uvedených v </a:t>
            </a:r>
            <a:r>
              <a:rPr lang="cs-CZ" sz="1600" dirty="0" smtClean="0"/>
              <a:t>programu </a:t>
            </a:r>
            <a:r>
              <a:rPr lang="cs-CZ" sz="1600" dirty="0"/>
              <a:t>Sociální a související služby </a:t>
            </a:r>
            <a:r>
              <a:rPr lang="cs-CZ" sz="1600" dirty="0" smtClean="0"/>
              <a:t>2021.</a:t>
            </a:r>
            <a:endParaRPr lang="cs-CZ" sz="1600" dirty="0"/>
          </a:p>
          <a:p>
            <a:pPr lvl="0"/>
            <a:endParaRPr lang="cs-CZ" sz="1600" dirty="0"/>
          </a:p>
          <a:p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A87F6-DC2B-47DD-A148-890B1B0AB3D8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8" y="0"/>
            <a:ext cx="9136755" cy="112077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987825" y="329405"/>
            <a:ext cx="6120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VÍCELETÁ ÚČELOVÁ DOTACE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975258"/>
      </p:ext>
    </p:extLst>
  </p:cSld>
  <p:clrMapOvr>
    <a:masterClrMapping/>
  </p:clrMapOvr>
  <p:transition advTm="6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92276"/>
            <a:ext cx="8003232" cy="4473028"/>
          </a:xfrm>
        </p:spPr>
        <p:txBody>
          <a:bodyPr/>
          <a:lstStyle/>
          <a:p>
            <a:pPr algn="just"/>
            <a:r>
              <a:rPr lang="cs-CZ" sz="1600" dirty="0"/>
              <a:t>T</a:t>
            </a:r>
            <a:r>
              <a:rPr lang="cs-CZ" sz="1600" dirty="0" smtClean="0"/>
              <a:t>ermín pro dofinancování</a:t>
            </a:r>
            <a:r>
              <a:rPr lang="cs-CZ" sz="1600" smtClean="0"/>
              <a:t>: </a:t>
            </a:r>
            <a:r>
              <a:rPr lang="cs-CZ" sz="1600" smtClean="0"/>
              <a:t>20.06.2021.</a:t>
            </a:r>
            <a:endParaRPr lang="cs-CZ" sz="1600" dirty="0" smtClean="0"/>
          </a:p>
          <a:p>
            <a:pPr lvl="0" algn="just"/>
            <a:r>
              <a:rPr lang="cs-CZ" sz="1600" dirty="0" smtClean="0"/>
              <a:t>Dofinancování je určeno pouze na mimořádné, neočekáváné náklady anebo v </a:t>
            </a:r>
            <a:r>
              <a:rPr lang="cs-CZ" sz="1600" dirty="0"/>
              <a:t>případě vysoké potřeby vzniku </a:t>
            </a:r>
            <a:r>
              <a:rPr lang="cs-CZ" sz="1600" dirty="0" smtClean="0"/>
              <a:t>nových služeb, např. na základě požadavku SMO.</a:t>
            </a:r>
          </a:p>
          <a:p>
            <a:pPr lvl="0" algn="just"/>
            <a:r>
              <a:rPr lang="cs-CZ" sz="1600" dirty="0" smtClean="0"/>
              <a:t>Stanovení minimální částky, kterou je nutné organizaci dofinancovat, aby nedošlo k omezení provozu nebo zániku služby</a:t>
            </a:r>
            <a:r>
              <a:rPr lang="cs-CZ" sz="1600" dirty="0"/>
              <a:t>.</a:t>
            </a:r>
          </a:p>
          <a:p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A87F6-DC2B-47DD-A148-890B1B0AB3D8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8" y="0"/>
            <a:ext cx="9136755" cy="112077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987825" y="329554"/>
            <a:ext cx="6120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DOFINANCOVÁNÍ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598229"/>
      </p:ext>
    </p:extLst>
  </p:cSld>
  <p:clrMapOvr>
    <a:masterClrMapping/>
  </p:clrMapOvr>
  <p:transition advTm="60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cs-CZ" altLang="cs-CZ" sz="1600" b="1" dirty="0" smtClean="0"/>
              <a:t>Kontaktní osoby</a:t>
            </a:r>
            <a:r>
              <a:rPr lang="cs-CZ" altLang="cs-CZ" sz="1600" dirty="0" smtClean="0"/>
              <a:t>:</a:t>
            </a:r>
          </a:p>
          <a:p>
            <a:pPr marL="457200" lvl="1" indent="0" algn="just" eaLnBrk="1" hangingPunct="1">
              <a:buFontTx/>
              <a:buNone/>
              <a:defRPr/>
            </a:pPr>
            <a:endParaRPr lang="cs-CZ" altLang="cs-CZ" sz="1600" dirty="0" smtClean="0"/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(odevzdání žádosti, formuláře, přílohy, termíny odevzdání, místo, atd.) – pracovníci odboru rozvoje města a strategického plánování: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Lenka Jiskrová, </a:t>
            </a:r>
            <a:r>
              <a:rPr lang="cs-CZ" altLang="cs-CZ" sz="1600" dirty="0" smtClean="0">
                <a:hlinkClick r:id="rId4"/>
              </a:rPr>
              <a:t>lenka.jiskrova@opava-city.cz</a:t>
            </a:r>
            <a:r>
              <a:rPr lang="cs-CZ" altLang="cs-CZ" sz="1600" dirty="0" smtClean="0"/>
              <a:t>, 553 756 </a:t>
            </a:r>
            <a:r>
              <a:rPr lang="cs-CZ" sz="1600" dirty="0" smtClean="0"/>
              <a:t>629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Petra Vlčová,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, 553 756 464</a:t>
            </a:r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(zaměření projektu, správné zařazení do dotačního titulu, obsahová část projektu) je pracovník odboru sociálních věcí: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Monika Čermínová, </a:t>
            </a:r>
            <a:r>
              <a:rPr lang="cs-CZ" altLang="cs-CZ" sz="1600" dirty="0" smtClean="0">
                <a:hlinkClick r:id="rId6"/>
              </a:rPr>
              <a:t>monika.cerminova@opava-city.cz</a:t>
            </a:r>
            <a:r>
              <a:rPr lang="cs-CZ" altLang="cs-CZ" sz="1600" dirty="0" smtClean="0"/>
              <a:t>, 553 756 617</a:t>
            </a:r>
          </a:p>
          <a:p>
            <a:pPr lvl="2" algn="just" eaLnBrk="1" hangingPunct="1">
              <a:defRPr/>
            </a:pP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/>
              <a:t>Kompletní znění dokumentace k vyhlášenému programu včetně jeho příloh je </a:t>
            </a:r>
            <a:r>
              <a:rPr lang="cs-CZ" altLang="cs-CZ" sz="1600" b="1" dirty="0" smtClean="0"/>
              <a:t>uveřejněno na</a:t>
            </a:r>
            <a:r>
              <a:rPr lang="cs-CZ" altLang="cs-CZ" sz="1600" b="1" dirty="0"/>
              <a:t>: </a:t>
            </a:r>
            <a:r>
              <a:rPr lang="cs-CZ" altLang="cs-CZ" sz="1600" b="1" dirty="0">
                <a:hlinkClick r:id="rId7"/>
              </a:rPr>
              <a:t>https://</a:t>
            </a:r>
            <a:r>
              <a:rPr lang="cs-CZ" altLang="cs-CZ" sz="1600" b="1" dirty="0" smtClean="0">
                <a:hlinkClick r:id="rId7"/>
              </a:rPr>
              <a:t>www.opava-city.cz/cz/nabidka-temat/dotace/dotacni-programy-2021/socialni-souvisejici-sluzby-2021.html</a:t>
            </a:r>
            <a:endParaRPr lang="cs-CZ" altLang="cs-CZ" sz="1600" b="1" dirty="0" smtClean="0"/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KONTAKTNÍ OSOBY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70664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závěrečného vyúčtování – </a:t>
            </a:r>
            <a:r>
              <a:rPr lang="cs-CZ" altLang="cs-CZ" sz="1600" dirty="0" smtClean="0"/>
              <a:t>nejpozději do 31. 1. 2022</a:t>
            </a: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smtClean="0"/>
              <a:t>V průběhu roku </a:t>
            </a:r>
            <a:r>
              <a:rPr lang="cs-CZ" altLang="cs-CZ" sz="1600" dirty="0" smtClean="0"/>
              <a:t>2021 bude realizován seminář pro příjemce, v rámci kterého budou příjemci seznámeni s náležitostmi závěrečného vyúčtování a jeho povinně předkládanými doklady.</a:t>
            </a:r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C94C12-0E44-46A4-8C5C-7C55CCAD5C16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ZÁVĚREČNÉ VYÚČTOVÁNÍ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/>
              <a:t>DĚKUJI 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89E5E4A-6665-414C-A89B-8B700DF651D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68153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Program poskytuje dotaci za účelem financování nezbytných výdajů souvisejících s poskytováním sociálních služeb, souvisejících služeb a aktivit a dalších aktivit v sociální sféře (dále jen „sociální a související služby“), jak jsou definovány níže v tomto programu. Dotace je určena k financování sociálních a souvisejících služeb, které jsou poskytovány na území SMO (vč. území městských částí: Komárov, Malé Hoštice, </a:t>
            </a:r>
            <a:r>
              <a:rPr lang="cs-CZ" altLang="cs-CZ" sz="1600" dirty="0" err="1" smtClean="0"/>
              <a:t>Milostovice</a:t>
            </a:r>
            <a:r>
              <a:rPr lang="cs-CZ" altLang="cs-CZ" sz="1600" dirty="0" smtClean="0"/>
              <a:t>, </a:t>
            </a:r>
            <a:r>
              <a:rPr lang="cs-CZ" altLang="cs-CZ" sz="1600" dirty="0" err="1" smtClean="0"/>
              <a:t>Podvihov</a:t>
            </a:r>
            <a:r>
              <a:rPr lang="cs-CZ" altLang="cs-CZ" sz="1600" dirty="0" smtClean="0"/>
              <a:t>, Suché </a:t>
            </a:r>
            <a:r>
              <a:rPr lang="cs-CZ" altLang="cs-CZ" sz="1600" dirty="0" err="1" smtClean="0"/>
              <a:t>Lazce</a:t>
            </a:r>
            <a:r>
              <a:rPr lang="cs-CZ" altLang="cs-CZ" sz="1600" dirty="0" smtClean="0"/>
              <a:t>, Vávrovice, Vlaštovičky, Zlatníky) a jsou v souladu se schváleným Komunitním plánem rozvoje sociálních a souvisejících služeb statutárního města Opavy na období 2017 – 2021.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buFontTx/>
              <a:buAutoNum type="alphaUcPeriod"/>
              <a:defRPr/>
            </a:pPr>
            <a:r>
              <a:rPr lang="cs-CZ" altLang="cs-CZ" sz="1600" dirty="0" smtClean="0"/>
              <a:t>SOCIÁLNÍ SLUŽBY (dle zákona č. 108/2006 Sb., o sociálních službách)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A1: Služby sociální péče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A2: Služby sociální prevence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A3: Služby odborného sociálního poradenství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D5C1D3C-F4B4-4DC3-999C-AFC2F19DD5B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96954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dirty="0" smtClean="0"/>
              <a:t>B. SOUVISEJÍCÍ SLUŽBY A AKTIVITY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B1:  Hospicová péče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B2:  Dobrovolnictví na území města Opavy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B3:  Chráněné dílny, chráněné zaměstnávání (integrace dlouhodobě nezaměstnaných osob do pracovního procesu)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B4:  Ostatní a související služby a aktivity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>
              <a:buFontTx/>
              <a:buNone/>
            </a:pPr>
            <a:r>
              <a:rPr lang="cs-CZ" altLang="cs-CZ" sz="1600" dirty="0" smtClean="0"/>
              <a:t>Poskytování podpory dle tohoto programu je zaměřeno na naplňování Komunitního plánu rozvoje sociálních a souvisejících služeb statutárního města Opavy na období </a:t>
            </a:r>
            <a:br>
              <a:rPr lang="cs-CZ" altLang="cs-CZ" sz="1600" dirty="0" smtClean="0"/>
            </a:br>
            <a:r>
              <a:rPr lang="cs-CZ" altLang="cs-CZ" sz="1600" dirty="0" smtClean="0"/>
              <a:t>2017 – 2021.</a:t>
            </a:r>
            <a:br>
              <a:rPr lang="cs-CZ" altLang="cs-CZ" sz="1600" dirty="0" smtClean="0"/>
            </a:b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sz="1600" dirty="0" smtClean="0"/>
              <a:t>Pro </a:t>
            </a:r>
            <a:r>
              <a:rPr lang="cs-CZ" sz="1600" dirty="0"/>
              <a:t>rok 2021 byly stanoveny následující prioritní oblasti </a:t>
            </a:r>
            <a:r>
              <a:rPr lang="cs-CZ" sz="1600" dirty="0" smtClean="0"/>
              <a:t>podpory:</a:t>
            </a:r>
            <a:endParaRPr lang="cs-CZ" altLang="cs-CZ" sz="1600" dirty="0" smtClean="0"/>
          </a:p>
          <a:p>
            <a:pPr lvl="0">
              <a:buFont typeface="+mj-lt"/>
              <a:buAutoNum type="alphaLcParenR"/>
            </a:pPr>
            <a:r>
              <a:rPr lang="cs-CZ" sz="1600" dirty="0"/>
              <a:t>Služby sociální péče + hospicová péče (A1+B1)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Služby sociální prevence + chráněné dílny, chráněné zaměstnávání (A2+B3)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Odborné sociální poradenství (A3)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Dobrovolnictví na území města Opavy (B2)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Ostatní související služby a aktivity (B4)</a:t>
            </a:r>
          </a:p>
          <a:p>
            <a:pPr marL="0" indent="0">
              <a:buFontTx/>
              <a:buNone/>
            </a:pPr>
            <a:r>
              <a:rPr lang="cs-CZ" altLang="cs-CZ" sz="1600" dirty="0" smtClean="0">
                <a:hlinkClick r:id="rId3" action="ppaction://hlinkfile"/>
              </a:rPr>
              <a:t>      </a:t>
            </a:r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9D5308-3BAE-48FE-9697-463E5D85299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229600" cy="5113337"/>
          </a:xfrm>
        </p:spPr>
        <p:txBody>
          <a:bodyPr/>
          <a:lstStyle/>
          <a:p>
            <a:pPr marL="0" indent="0">
              <a:buNone/>
            </a:pPr>
            <a:r>
              <a:rPr lang="cs-CZ" sz="1600" b="1" dirty="0"/>
              <a:t>Předpokládaná maximální výše poskytnuté dotace:</a:t>
            </a:r>
            <a:endParaRPr lang="cs-CZ" sz="1600" dirty="0"/>
          </a:p>
          <a:p>
            <a:pPr lvl="0"/>
            <a:r>
              <a:rPr lang="cs-CZ" sz="1600" dirty="0"/>
              <a:t>Dotační titul A1: Služby sociální péče, A2: Služby sociální prevence, A3: Služby odborného sociálního poradenství – maximální výše dotace se u registrovaných sociálních služeb odvíjí od typu sociální služby a je stanovena následovně:</a:t>
            </a:r>
          </a:p>
          <a:p>
            <a:pPr marL="0" indent="0">
              <a:buNone/>
            </a:pPr>
            <a:r>
              <a:rPr lang="cs-CZ" sz="1600" dirty="0"/>
              <a:t> </a:t>
            </a:r>
          </a:p>
          <a:p>
            <a:pPr marL="0" indent="0">
              <a:buNone/>
            </a:pPr>
            <a:r>
              <a:rPr lang="cs-CZ" sz="1600" dirty="0" smtClean="0"/>
              <a:t>	pobytové </a:t>
            </a:r>
            <a:r>
              <a:rPr lang="cs-CZ" sz="1600" dirty="0"/>
              <a:t>služby 	– max. 30% oprávněné provozní ztráty, </a:t>
            </a:r>
          </a:p>
          <a:p>
            <a:pPr marL="0" indent="0">
              <a:buNone/>
            </a:pPr>
            <a:r>
              <a:rPr lang="cs-CZ" sz="1600" dirty="0" smtClean="0"/>
              <a:t>	ambulantní </a:t>
            </a:r>
            <a:r>
              <a:rPr lang="cs-CZ" sz="1600" dirty="0"/>
              <a:t>služby 	– max. 25% oprávněné provozní ztráty, </a:t>
            </a:r>
          </a:p>
          <a:p>
            <a:pPr marL="0" indent="0">
              <a:buNone/>
            </a:pPr>
            <a:r>
              <a:rPr lang="cs-CZ" sz="1600" dirty="0" smtClean="0"/>
              <a:t>	terénní </a:t>
            </a:r>
            <a:r>
              <a:rPr lang="cs-CZ" sz="1600" dirty="0"/>
              <a:t>služby 	</a:t>
            </a:r>
            <a:r>
              <a:rPr lang="cs-CZ" sz="1600" dirty="0" smtClean="0"/>
              <a:t>– </a:t>
            </a:r>
            <a:r>
              <a:rPr lang="cs-CZ" sz="1600" dirty="0"/>
              <a:t>max. 20% oprávněné provozní ztráty;</a:t>
            </a:r>
          </a:p>
          <a:p>
            <a:pPr marL="0" indent="0">
              <a:buNone/>
            </a:pPr>
            <a:r>
              <a:rPr lang="cs-CZ" sz="1600" dirty="0"/>
              <a:t> </a:t>
            </a:r>
          </a:p>
          <a:p>
            <a:pPr lvl="0"/>
            <a:r>
              <a:rPr lang="cs-CZ" sz="1600" dirty="0"/>
              <a:t>Dotační titul B1: Hospicová péče – max. 1.300.000,00 Kč;</a:t>
            </a:r>
          </a:p>
          <a:p>
            <a:pPr lvl="0"/>
            <a:r>
              <a:rPr lang="cs-CZ" sz="1600" dirty="0" smtClean="0"/>
              <a:t>Dotační </a:t>
            </a:r>
            <a:r>
              <a:rPr lang="cs-CZ" sz="1600" dirty="0"/>
              <a:t>titul B2: Dobrovolnictví na území města Opavy – max. 300.000,00 Kč;</a:t>
            </a:r>
          </a:p>
          <a:p>
            <a:pPr lvl="0"/>
            <a:r>
              <a:rPr lang="cs-CZ" sz="1600" dirty="0" smtClean="0"/>
              <a:t>Dotační </a:t>
            </a:r>
            <a:r>
              <a:rPr lang="cs-CZ" sz="1600" dirty="0"/>
              <a:t>titul B3: Chráněné dílny, chráněné zaměstnávání: 25.000,00 Kč na 1 úvazek OZP;</a:t>
            </a:r>
          </a:p>
          <a:p>
            <a:pPr lvl="0"/>
            <a:r>
              <a:rPr lang="cs-CZ" sz="1600" dirty="0" smtClean="0"/>
              <a:t>Dotační </a:t>
            </a:r>
            <a:r>
              <a:rPr lang="cs-CZ" sz="1600" dirty="0"/>
              <a:t>titul B4: ostatní související služby a aktivity: max. 50.000,- Kč.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 je 10%.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C941AD5-B012-45CB-8E65-19F9A2C11F0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481C8E-DAB8-4A3F-8315-1372F218E14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/>
              <a:t>Žadatelem o dotaci v rámci tohoto Programu mohou být:</a:t>
            </a:r>
            <a:endParaRPr lang="cs-CZ" altLang="cs-CZ" sz="1600" dirty="0"/>
          </a:p>
          <a:p>
            <a:pPr marL="285750" indent="-285750"/>
            <a:r>
              <a:rPr lang="cs-CZ" sz="1600" dirty="0"/>
              <a:t>o</a:t>
            </a:r>
            <a:r>
              <a:rPr lang="cs-CZ" sz="1600" dirty="0" smtClean="0"/>
              <a:t>rganizace</a:t>
            </a:r>
            <a:r>
              <a:rPr lang="cs-CZ" sz="1600" dirty="0"/>
              <a:t>, které jsou poskytovatelem sociálních služeb a souvisejících služeb a jsou zapojeny do procesu komunitního plánování sociálních služeb v </a:t>
            </a:r>
            <a:r>
              <a:rPr lang="cs-CZ" sz="1600" dirty="0" smtClean="0"/>
              <a:t>SMO.</a:t>
            </a:r>
            <a:endParaRPr lang="cs-CZ" sz="1600" dirty="0"/>
          </a:p>
          <a:p>
            <a:pPr>
              <a:buNone/>
            </a:pPr>
            <a:endParaRPr lang="cs-CZ" sz="1600" dirty="0" smtClean="0"/>
          </a:p>
          <a:p>
            <a:pPr>
              <a:buNone/>
            </a:pPr>
            <a:r>
              <a:rPr lang="cs-CZ" sz="1600" dirty="0" smtClean="0"/>
              <a:t>Pro </a:t>
            </a:r>
            <a:r>
              <a:rPr lang="cs-CZ" sz="1600" dirty="0"/>
              <a:t>účely tohoto programu se </a:t>
            </a:r>
            <a:r>
              <a:rPr lang="cs-CZ" sz="1600" b="1" dirty="0"/>
              <a:t>sociální službou</a:t>
            </a:r>
            <a:r>
              <a:rPr lang="cs-CZ" sz="1600" dirty="0"/>
              <a:t> rozumí sociální služba poskytovaná registrovaným poskytovatelem dle zákona č. 108/2006 Sb., o sociálních službách, ve znění pozdějších předpisů.</a:t>
            </a:r>
          </a:p>
          <a:p>
            <a:pPr lvl="0">
              <a:buNone/>
            </a:pPr>
            <a:endParaRPr lang="cs-CZ" sz="1600" b="1" dirty="0" smtClean="0"/>
          </a:p>
          <a:p>
            <a:pPr lvl="0">
              <a:buNone/>
            </a:pPr>
            <a:r>
              <a:rPr lang="cs-CZ" sz="1600" b="1" dirty="0" smtClean="0"/>
              <a:t>Související </a:t>
            </a:r>
            <a:r>
              <a:rPr lang="cs-CZ" sz="1600" b="1" dirty="0"/>
              <a:t>službou nebo aktivitou v sociální sféře</a:t>
            </a:r>
            <a:r>
              <a:rPr lang="cs-CZ" sz="1600" dirty="0"/>
              <a:t> se rozumí služba či </a:t>
            </a:r>
            <a:r>
              <a:rPr lang="cs-CZ" sz="1600" dirty="0" smtClean="0"/>
              <a:t>aktivita,</a:t>
            </a:r>
          </a:p>
          <a:p>
            <a:pPr marL="285750" indent="-285750"/>
            <a:r>
              <a:rPr lang="cs-CZ" sz="1600" dirty="0" smtClean="0"/>
              <a:t>která je </a:t>
            </a:r>
            <a:r>
              <a:rPr lang="cs-CZ" sz="1600" dirty="0"/>
              <a:t>poskytována v sociální oblasti,</a:t>
            </a:r>
          </a:p>
          <a:p>
            <a:pPr marL="285750" indent="-285750"/>
            <a:r>
              <a:rPr lang="cs-CZ" sz="1600" dirty="0"/>
              <a:t>jejíž výstupy je možné objektivně kvantifikovat,</a:t>
            </a:r>
          </a:p>
          <a:p>
            <a:pPr marL="285750" indent="-285750"/>
            <a:r>
              <a:rPr lang="cs-CZ" sz="1600" dirty="0"/>
              <a:t>u níž lze stanovit indikátory – viz Manuál pro vykazování ukazatelů v sociálních službách </a:t>
            </a:r>
            <a:r>
              <a:rPr lang="cs-CZ" sz="1600" dirty="0" smtClean="0"/>
              <a:t>a </a:t>
            </a:r>
            <a:r>
              <a:rPr lang="cs-CZ" sz="1600" dirty="0"/>
              <a:t>souvisejících aktivitách ve statutárním městě Opava (příloha č. 6).</a:t>
            </a:r>
          </a:p>
          <a:p>
            <a:pPr>
              <a:buNone/>
            </a:pPr>
            <a:endParaRPr lang="cs-CZ" sz="1600" dirty="0"/>
          </a:p>
          <a:p>
            <a:pPr>
              <a:buNone/>
            </a:pPr>
            <a:r>
              <a:rPr lang="cs-CZ" sz="1600" dirty="0" smtClean="0"/>
              <a:t>Projekt </a:t>
            </a:r>
            <a:r>
              <a:rPr lang="cs-CZ" sz="1600" dirty="0"/>
              <a:t>zpracovaný žadatelem </a:t>
            </a:r>
            <a:r>
              <a:rPr lang="cs-CZ" sz="1600" b="1" dirty="0"/>
              <a:t>musí</a:t>
            </a:r>
            <a:r>
              <a:rPr lang="cs-CZ" sz="1600" dirty="0"/>
              <a:t> mít přínos pro občany statutárního města Opavy.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/>
              <a:t>Dotace je poskytována </a:t>
            </a:r>
            <a:r>
              <a:rPr lang="cs-CZ" altLang="cs-CZ" sz="1600" b="1" dirty="0" smtClean="0"/>
              <a:t>pouze na úhradu nezbytných uznatelných nákladů </a:t>
            </a:r>
            <a:r>
              <a:rPr lang="cs-CZ" altLang="cs-CZ" sz="1600" dirty="0" smtClean="0"/>
              <a:t>vynaložených v přímé souvislosti s realizací služby v sociální oblasti, na níž byla dotace poskytnuta.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/>
              <a:t>Pokud je služba financována z více státních zdrojů nebo i z více rozpočtů samosprávních celků, duplicitní úhrada stejného nákladu z různých zdrojů není dovolena.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FC7E41-262A-403F-8EAF-4965814C6E0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Z poskytnuté dotace </a:t>
            </a:r>
            <a:r>
              <a:rPr lang="cs-CZ" altLang="cs-CZ" sz="1600" b="1" dirty="0" smtClean="0"/>
              <a:t>nelze hradit </a:t>
            </a:r>
            <a:r>
              <a:rPr lang="cs-CZ" altLang="cs-CZ" sz="1600" dirty="0" smtClean="0"/>
              <a:t>tyto náklady (tzv. neuznatelné náklady) a úhrady:</a:t>
            </a:r>
            <a:endParaRPr lang="cs-CZ" altLang="cs-CZ" sz="1200" dirty="0"/>
          </a:p>
          <a:p>
            <a:pPr algn="just" eaLnBrk="1" hangingPunct="1">
              <a:spcBef>
                <a:spcPct val="0"/>
              </a:spcBef>
            </a:pPr>
            <a:r>
              <a:rPr lang="cs-CZ" sz="1600" dirty="0"/>
              <a:t>n</a:t>
            </a:r>
            <a:r>
              <a:rPr lang="cs-CZ" sz="1600" dirty="0" smtClean="0"/>
              <a:t>esouvisející </a:t>
            </a:r>
            <a:r>
              <a:rPr lang="cs-CZ" sz="1600" dirty="0"/>
              <a:t>s účelovým určením </a:t>
            </a:r>
            <a:r>
              <a:rPr lang="cs-CZ" sz="1600" dirty="0" smtClean="0"/>
              <a:t>dotace,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sz="1600" dirty="0" smtClean="0"/>
              <a:t>výdaje na pořízení nebo technické zhodnocení dlouhodobého hmotného a nehmotného majetku (dlouhodobým hmotným majetkem se rozumí majetek, jehož doba použitelnosti je delší než jeden rok a vstupní cena vyšší než 40.000,00 Kč, dlouhodobým nehmotným majetkem se rozumí majetek, jehož doba použitelnosti je delší než jeden rok a vstupní cena vyšší než 60.000,00 Kč),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sz="1600" dirty="0"/>
              <a:t>o</a:t>
            </a:r>
            <a:r>
              <a:rPr lang="cs-CZ" sz="1600" dirty="0" smtClean="0"/>
              <a:t>dpisy </a:t>
            </a:r>
            <a:r>
              <a:rPr lang="cs-CZ" sz="1600" dirty="0"/>
              <a:t>majetku a ostatní náklady (spadající pod účtovou skupinu č. 55</a:t>
            </a:r>
            <a:r>
              <a:rPr lang="cs-CZ" sz="1600" dirty="0" smtClean="0"/>
              <a:t>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sz="1600" dirty="0"/>
              <a:t>n</a:t>
            </a:r>
            <a:r>
              <a:rPr lang="cs-CZ" sz="1600" dirty="0" smtClean="0"/>
              <a:t>a </a:t>
            </a:r>
            <a:r>
              <a:rPr lang="cs-CZ" sz="1600" dirty="0"/>
              <a:t>reprezentaci, výdaje na alkohol, tabákové výrobky, výdaje na dary a pohoštění,</a:t>
            </a:r>
          </a:p>
          <a:p>
            <a:pPr algn="just"/>
            <a:r>
              <a:rPr lang="cs-CZ" sz="1600" dirty="0"/>
              <a:t>n</a:t>
            </a:r>
            <a:r>
              <a:rPr lang="cs-CZ" sz="1600" dirty="0" smtClean="0"/>
              <a:t>a </a:t>
            </a:r>
            <a:r>
              <a:rPr lang="cs-CZ" sz="1600" dirty="0"/>
              <a:t>činnost funkcionářů, např. odměny členů statutárních orgánů a dalších orgánů právnických osob, cestovní náhrady apod., vše nad rámec zákona č. 262/2006 Sb., zákoník práce, či plynoucí mimo tento zákon,</a:t>
            </a:r>
          </a:p>
          <a:p>
            <a:pPr algn="just"/>
            <a:r>
              <a:rPr lang="cs-CZ" sz="1600" dirty="0"/>
              <a:t>o</a:t>
            </a:r>
            <a:r>
              <a:rPr lang="cs-CZ" sz="1600" dirty="0" smtClean="0"/>
              <a:t>statní </a:t>
            </a:r>
            <a:r>
              <a:rPr lang="cs-CZ" sz="1600" dirty="0"/>
              <a:t>sociální pojištění a ostatní sociální náklady na zaměstnance, ke kterým nejsou zaměstnavatelé povinni podle zvláštních právních předpisů (příspěvky na penzijní připojištění, životní pojištění, dary k životním jubileím a pracovním výročím, příspěvky na rekreaci, apod.),</a:t>
            </a:r>
          </a:p>
          <a:p>
            <a:r>
              <a:rPr lang="cs-CZ" sz="1600" dirty="0" smtClean="0"/>
              <a:t>členské </a:t>
            </a:r>
            <a:r>
              <a:rPr lang="cs-CZ" sz="1600" dirty="0"/>
              <a:t>poplatky/příspěvky v institucích/asociacích a jiné náklady (spadající pod účtovou skupinu č. 58),</a:t>
            </a: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altLang="cs-CZ" sz="1600" dirty="0" smtClean="0"/>
          </a:p>
        </p:txBody>
      </p:sp>
      <p:sp>
        <p:nvSpPr>
          <p:cNvPr id="819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0271537-BCCD-42C5-8BE1-FDE927C542D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NEUZNATELNÉ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0403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266EEAA-6139-4B8D-837B-03D60C1036D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NEUZNATELNÉ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1628800"/>
            <a:ext cx="85324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splátky </a:t>
            </a:r>
            <a:r>
              <a:rPr lang="cs-CZ" sz="1600" dirty="0"/>
              <a:t>finančních závazků (úvěry, zápůjčky, apod.) a leasingové splátky,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d</a:t>
            </a:r>
            <a:r>
              <a:rPr lang="cs-CZ" sz="1600" dirty="0" smtClean="0"/>
              <a:t>aně </a:t>
            </a:r>
            <a:r>
              <a:rPr lang="cs-CZ" sz="1600" dirty="0"/>
              <a:t>a poplatky (účtová skupina č. 53) – daň silniční, daň z nemovitosti, jiné daně a poplatky (tj. soudní a správní poplatky, poplatky za znečištění ovzduší, poplatky za televizi, rozhlas, apod.),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d</a:t>
            </a:r>
            <a:r>
              <a:rPr lang="cs-CZ" sz="1600" dirty="0" smtClean="0"/>
              <a:t>aň </a:t>
            </a:r>
            <a:r>
              <a:rPr lang="cs-CZ" sz="1600" dirty="0"/>
              <a:t>z přidané hodnoty (DPH), o jejíž vrácení je možné podle příslušného právního předpisu žádat,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smluvní </a:t>
            </a:r>
            <a:r>
              <a:rPr lang="cs-CZ" sz="1600" dirty="0"/>
              <a:t>pokuty, úroky z prodlení, ostatní pokuty a penále, odpisy nedobytných pohledávek, úroky, kurzové ztráty, dary, manka a škody, bankovní poplatky, náklady na právní služby a zastoupení,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výdaje </a:t>
            </a:r>
            <a:r>
              <a:rPr lang="cs-CZ" sz="1600" dirty="0"/>
              <a:t>na pořizování a opravu techniky, která nesouvisí s účelem projektu (PC, mobilní telefony, tablety, apod.), nad rámec organizačních povinností, s výjimkou zabezpečovacích zařízení,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stravenky </a:t>
            </a:r>
            <a:r>
              <a:rPr lang="cs-CZ" sz="1600" dirty="0"/>
              <a:t>a další nefinanční benefity (dárkové poukazy apod.),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materiální </a:t>
            </a:r>
            <a:r>
              <a:rPr lang="cs-CZ" sz="1600" dirty="0"/>
              <a:t>výpomoc uživatelům,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duplicitní </a:t>
            </a:r>
            <a:r>
              <a:rPr lang="cs-CZ" sz="1600" dirty="0"/>
              <a:t>úhrada stejných nákladů na projekt z různých zdrojů, včetně zdrojů ze státního rozpočtu,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náklady </a:t>
            </a:r>
            <a:r>
              <a:rPr lang="cs-CZ" sz="1600" dirty="0"/>
              <a:t>na pobytové akce (kromě nákladů na personál příjemce),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nespecifikované </a:t>
            </a:r>
            <a:r>
              <a:rPr lang="cs-CZ" sz="1600" dirty="0"/>
              <a:t>výdaje (tj. výdaje, které nelze účetně doložit).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/>
              <a:t>1. 1. 2021 - 31. 12. 2021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o dotaci vede účetnictví ve smyslu zákona č. 563/1991 Sb., o účetnictví v platném znění a v případě poskytnutí dotace povede v tomto účetnictví odděleně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veškeré doklady související s poskytnutím, čerpáním a vyúčtováním dotace.</a:t>
            </a:r>
            <a:r>
              <a:rPr lang="cs-CZ" altLang="cs-CZ" sz="1600" dirty="0"/>
              <a:t>	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Změny v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Příjemce dotace je povinen neprodleně, nejpozději do 7 kalendářních dní, informovat poskytovatele  o všech změnách souvisejících s čerpáním poskytnuté dotace, </a:t>
            </a:r>
            <a:r>
              <a:rPr lang="cs-CZ" altLang="cs-CZ" sz="1600" dirty="0"/>
              <a:t>realizací projektu či identifikačními údaji příjemce</a:t>
            </a:r>
            <a:r>
              <a:rPr lang="cs-CZ" altLang="cs-CZ" sz="1600" dirty="0" smtClean="0"/>
              <a:t>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podmínky použití dotace jsou podrobně uvedeny v článku 7 Programu.</a:t>
            </a:r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B2A84A2-FCD0-4144-90A4-B2AF5697F6F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10554</TotalTime>
  <Words>694</Words>
  <Application>Microsoft Office PowerPoint</Application>
  <PresentationFormat>Předvádění na obrazovce (4:3)</PresentationFormat>
  <Paragraphs>184</Paragraphs>
  <Slides>18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VÍCE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Čermínová Monika</cp:lastModifiedBy>
  <cp:revision>591</cp:revision>
  <cp:lastPrinted>2019-05-02T06:48:24Z</cp:lastPrinted>
  <dcterms:created xsi:type="dcterms:W3CDTF">2007-01-16T13:45:29Z</dcterms:created>
  <dcterms:modified xsi:type="dcterms:W3CDTF">2020-09-22T11:34:34Z</dcterms:modified>
</cp:coreProperties>
</file>