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313" r:id="rId3"/>
    <p:sldId id="266" r:id="rId4"/>
    <p:sldId id="326" r:id="rId5"/>
    <p:sldId id="309" r:id="rId6"/>
    <p:sldId id="330" r:id="rId7"/>
    <p:sldId id="314" r:id="rId8"/>
    <p:sldId id="334" r:id="rId9"/>
    <p:sldId id="308" r:id="rId10"/>
    <p:sldId id="332" r:id="rId11"/>
    <p:sldId id="335" r:id="rId12"/>
    <p:sldId id="327" r:id="rId13"/>
    <p:sldId id="321" r:id="rId14"/>
    <p:sldId id="317" r:id="rId15"/>
    <p:sldId id="336" r:id="rId16"/>
    <p:sldId id="322" r:id="rId17"/>
    <p:sldId id="333" r:id="rId18"/>
    <p:sldId id="324" r:id="rId19"/>
    <p:sldId id="325" r:id="rId20"/>
    <p:sldId id="303" r:id="rId21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FF0000"/>
    <a:srgbClr val="D9DAD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 Světlá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103" autoAdjust="0"/>
  </p:normalViewPr>
  <p:slideViewPr>
    <p:cSldViewPr>
      <p:cViewPr varScale="1">
        <p:scale>
          <a:sx n="106" d="100"/>
          <a:sy n="106" d="100"/>
        </p:scale>
        <p:origin x="17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671"/>
            <a:ext cx="2946400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9671"/>
            <a:ext cx="2946400" cy="4969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DCFFE49-018A-4952-A454-A68C8AEFC48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74247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885F596A-CF08-4E57-8DFD-1659BE2F389F}" type="datetimeFigureOut">
              <a:rPr lang="cs-CZ"/>
              <a:pPr>
                <a:defRPr/>
              </a:pPr>
              <a:t>15.07.2020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38" tIns="45769" rIns="91538" bIns="45769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5629"/>
            <a:ext cx="5438775" cy="4467939"/>
          </a:xfrm>
          <a:prstGeom prst="rect">
            <a:avLst/>
          </a:prstGeom>
        </p:spPr>
        <p:txBody>
          <a:bodyPr vert="horz" lIns="91538" tIns="45769" rIns="91538" bIns="45769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671"/>
            <a:ext cx="2946400" cy="496966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671"/>
            <a:ext cx="2946400" cy="496966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466962A-3A21-45A3-8728-29C92FCE22B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87911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454CADB-03C3-4CBB-A6F0-B9AF9FAFBD87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8875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3072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EDD721F-9C77-4C18-A5B5-CBCF645D0571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19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996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23007AF-FBB9-4C73-8CD7-DB3FE476E4CA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2566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D37862E-6326-4B1B-932D-C4BD93F25B64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0180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99F22FA-1A2F-4BC8-ACB1-7FFE7CE29D01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0729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560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DF07FB2-35B2-4004-BD08-8BFD92E1361A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261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5FEE82-0C92-49C9-B307-1B7C36416ECC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4434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765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AE84FC5-2870-44DB-94BF-005D902DB9EE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16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0464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867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89DDAE6-AE2B-4877-945E-52043833F4E6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17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4476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970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5520417-74F2-47B5-8AF9-BDACAFF31B2C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18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111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E5E8A3-D473-48D1-A58F-05C91CEE5C5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80496751"/>
      </p:ext>
    </p:extLst>
  </p:cSld>
  <p:clrMapOvr>
    <a:masterClrMapping/>
  </p:clrMapOvr>
  <p:transition advTm="6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E5EDE-CDD6-4547-AC21-E385A4F42B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5986670"/>
      </p:ext>
    </p:extLst>
  </p:cSld>
  <p:clrMapOvr>
    <a:masterClrMapping/>
  </p:clrMapOvr>
  <p:transition advTm="6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05A2C-C242-4F43-B717-8CC5E5910D1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2828706"/>
      </p:ext>
    </p:extLst>
  </p:cSld>
  <p:clrMapOvr>
    <a:masterClrMapping/>
  </p:clrMapOvr>
  <p:transition advTm="6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2288F3-FCAB-4DFC-8154-C6D4C28D0AD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7884862"/>
      </p:ext>
    </p:extLst>
  </p:cSld>
  <p:clrMapOvr>
    <a:masterClrMapping/>
  </p:clrMapOvr>
  <p:transition advTm="6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0215D-46AE-4984-A365-803670E98FF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124714"/>
      </p:ext>
    </p:extLst>
  </p:cSld>
  <p:clrMapOvr>
    <a:masterClrMapping/>
  </p:clrMapOvr>
  <p:transition advTm="6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7451F-B7AC-4C84-B9A3-13D0DE8271F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4076933"/>
      </p:ext>
    </p:extLst>
  </p:cSld>
  <p:clrMapOvr>
    <a:masterClrMapping/>
  </p:clrMapOvr>
  <p:transition advTm="6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8D4C1-AA24-4AED-BDB7-BBB0ABA243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66394359"/>
      </p:ext>
    </p:extLst>
  </p:cSld>
  <p:clrMapOvr>
    <a:masterClrMapping/>
  </p:clrMapOvr>
  <p:transition advTm="6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3BAAE-02BB-4F1A-AACE-83189962951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5693275"/>
      </p:ext>
    </p:extLst>
  </p:cSld>
  <p:clrMapOvr>
    <a:masterClrMapping/>
  </p:clrMapOvr>
  <p:transition advTm="6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DAA5AE-A06D-46F0-B1D5-C6658DE5CE3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47005657"/>
      </p:ext>
    </p:extLst>
  </p:cSld>
  <p:clrMapOvr>
    <a:masterClrMapping/>
  </p:clrMapOvr>
  <p:transition advTm="6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5447F-3C02-414A-8407-B7CB6AC4A73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4202899"/>
      </p:ext>
    </p:extLst>
  </p:cSld>
  <p:clrMapOvr>
    <a:masterClrMapping/>
  </p:clrMapOvr>
  <p:transition advTm="6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864CEF-1477-46F4-86C1-C4E4088A856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5716497"/>
      </p:ext>
    </p:extLst>
  </p:cSld>
  <p:clrMapOvr>
    <a:masterClrMapping/>
  </p:clrMapOvr>
  <p:transition advTm="6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064AB0D-0387-48AA-9A53-D43A9F4F81C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6000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s-sport.cz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s://www.opava-city.cz/cz/nabidka-temat/dotace/dotacni-programy-2021/sport-2021.html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artin.koky@opava-city.cz" TargetMode="External"/><Relationship Id="rId5" Type="http://schemas.openxmlformats.org/officeDocument/2006/relationships/hyperlink" Target="mailto:petra.vlcova@opava-city.cz" TargetMode="External"/><Relationship Id="rId4" Type="http://schemas.openxmlformats.org/officeDocument/2006/relationships/hyperlink" Target="mailto:lenka.jiskrova@opava-city.cz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Opa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60350"/>
            <a:ext cx="6797675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900113" y="3716338"/>
            <a:ext cx="7566025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3600" b="1" dirty="0">
                <a:solidFill>
                  <a:srgbClr val="000000"/>
                </a:solidFill>
              </a:rPr>
              <a:t>PROGRAM SPORT </a:t>
            </a:r>
            <a:r>
              <a:rPr lang="cs-CZ" altLang="cs-CZ" sz="3600" b="1" dirty="0" smtClean="0">
                <a:solidFill>
                  <a:srgbClr val="000000"/>
                </a:solidFill>
              </a:rPr>
              <a:t>2021</a:t>
            </a:r>
            <a:endParaRPr lang="cs-CZ" altLang="cs-CZ" sz="3600" b="1" dirty="0">
              <a:solidFill>
                <a:srgbClr val="000000"/>
              </a:solidFill>
            </a:endParaRPr>
          </a:p>
        </p:txBody>
      </p:sp>
      <p:sp>
        <p:nvSpPr>
          <p:cNvPr id="205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9AF043F-498B-41FD-897B-8344CD0CD5B2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cs-CZ" altLang="cs-CZ" sz="1400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251520" y="1341438"/>
            <a:ext cx="8435280" cy="4895850"/>
          </a:xfrm>
        </p:spPr>
        <p:txBody>
          <a:bodyPr/>
          <a:lstStyle/>
          <a:p>
            <a:pPr marL="400050" indent="-285750" algn="just"/>
            <a:r>
              <a:rPr lang="cs-CZ" sz="1600" b="1" dirty="0"/>
              <a:t>n</a:t>
            </a:r>
            <a:r>
              <a:rPr lang="cs-CZ" sz="1600" b="1" dirty="0" smtClean="0"/>
              <a:t>ájemné</a:t>
            </a:r>
            <a:r>
              <a:rPr lang="cs-CZ" sz="1600" dirty="0" smtClean="0"/>
              <a:t> </a:t>
            </a:r>
            <a:r>
              <a:rPr lang="cs-CZ" sz="1600" dirty="0"/>
              <a:t>prostor pro zabezpečení sportovní </a:t>
            </a:r>
            <a:r>
              <a:rPr lang="cs-CZ" sz="1600" dirty="0" smtClean="0"/>
              <a:t>činnosti,</a:t>
            </a:r>
            <a:endParaRPr lang="cs-CZ" sz="1600" dirty="0"/>
          </a:p>
          <a:p>
            <a:pPr marL="400050" indent="-285750" algn="just"/>
            <a:r>
              <a:rPr lang="cs-CZ" sz="1600" b="1" dirty="0"/>
              <a:t>n</a:t>
            </a:r>
            <a:r>
              <a:rPr lang="cs-CZ" sz="1600" b="1" dirty="0" smtClean="0"/>
              <a:t>áklady </a:t>
            </a:r>
            <a:r>
              <a:rPr lang="cs-CZ" sz="1600" b="1" dirty="0"/>
              <a:t>na drobné opravy a udržování </a:t>
            </a:r>
            <a:r>
              <a:rPr lang="cs-CZ" sz="1600" dirty="0"/>
              <a:t>sportovních zařízení, která jsou ve vlastnictví, dlouhodobém nájmu nebo dlouhodobé výpůjčce </a:t>
            </a:r>
            <a:r>
              <a:rPr lang="cs-CZ" sz="1600" dirty="0" smtClean="0"/>
              <a:t>spolku</a:t>
            </a:r>
            <a:r>
              <a:rPr lang="cs-CZ" sz="1600" dirty="0"/>
              <a:t> </a:t>
            </a:r>
            <a:r>
              <a:rPr lang="cs-CZ" sz="1600" dirty="0" smtClean="0"/>
              <a:t>(kde </a:t>
            </a:r>
            <a:r>
              <a:rPr lang="cs-CZ" sz="1600" dirty="0"/>
              <a:t>druhou smluvní stranou je statutární město Opava, Moravskoslezský kraj, státní organizace nebo jiný spolek působící v oblasti sportu</a:t>
            </a:r>
            <a:r>
              <a:rPr lang="cs-CZ" sz="1600" dirty="0" smtClean="0"/>
              <a:t>),</a:t>
            </a:r>
            <a:endParaRPr lang="cs-CZ" sz="1600" dirty="0"/>
          </a:p>
          <a:p>
            <a:pPr marL="400050" indent="-285750" algn="just"/>
            <a:r>
              <a:rPr lang="cs-CZ" sz="1600" b="1" dirty="0"/>
              <a:t>n</a:t>
            </a:r>
            <a:r>
              <a:rPr lang="cs-CZ" sz="1600" b="1" dirty="0" smtClean="0"/>
              <a:t>áklady </a:t>
            </a:r>
            <a:r>
              <a:rPr lang="cs-CZ" sz="1600" b="1" dirty="0"/>
              <a:t>na dopravu</a:t>
            </a:r>
            <a:r>
              <a:rPr lang="cs-CZ" sz="1600" dirty="0"/>
              <a:t> prokazatelně spojené s realizací projektu</a:t>
            </a:r>
            <a:r>
              <a:rPr lang="cs-CZ" sz="1600" b="1" dirty="0"/>
              <a:t> </a:t>
            </a:r>
            <a:r>
              <a:rPr lang="cs-CZ" sz="1600" dirty="0"/>
              <a:t>formou úhrady faktury </a:t>
            </a:r>
            <a:r>
              <a:rPr lang="cs-CZ" sz="1600" dirty="0" smtClean="0"/>
              <a:t>dopravci,</a:t>
            </a:r>
            <a:endParaRPr lang="cs-CZ" sz="1600" dirty="0"/>
          </a:p>
          <a:p>
            <a:pPr marL="400050" indent="-285750" algn="just"/>
            <a:r>
              <a:rPr lang="cs-CZ" sz="1600" b="1" dirty="0" smtClean="0"/>
              <a:t>cestovné </a:t>
            </a:r>
            <a:r>
              <a:rPr lang="cs-CZ" sz="1600" b="1" dirty="0"/>
              <a:t>tuzemské i zahraniční</a:t>
            </a:r>
            <a:r>
              <a:rPr lang="cs-CZ" sz="1600" dirty="0"/>
              <a:t> na základě cestovních příkazů. Za uznatelný náklad </a:t>
            </a:r>
            <a:br>
              <a:rPr lang="cs-CZ" sz="1600" dirty="0"/>
            </a:br>
            <a:r>
              <a:rPr lang="cs-CZ" sz="1600" dirty="0"/>
              <a:t>se nepovažuje základní náhrada při použití vozidla příjemce nebo soukromého vozidla zaměstnance příjemce, kapesné, úhrada </a:t>
            </a:r>
            <a:r>
              <a:rPr lang="cs-CZ" sz="1600" dirty="0" smtClean="0"/>
              <a:t>taxi,</a:t>
            </a:r>
            <a:endParaRPr lang="cs-CZ" sz="1600" dirty="0"/>
          </a:p>
          <a:p>
            <a:pPr marL="400050" indent="-285750" algn="just"/>
            <a:r>
              <a:rPr lang="cs-CZ" sz="1600" b="1" dirty="0" smtClean="0"/>
              <a:t>vklad </a:t>
            </a:r>
            <a:r>
              <a:rPr lang="cs-CZ" sz="1600" b="1" dirty="0"/>
              <a:t>pořadatelům k účasti </a:t>
            </a:r>
            <a:r>
              <a:rPr lang="cs-CZ" sz="1600" dirty="0"/>
              <a:t>v soutěžích a </a:t>
            </a:r>
            <a:r>
              <a:rPr lang="cs-CZ" sz="1600" dirty="0" smtClean="0"/>
              <a:t>utkáních,</a:t>
            </a:r>
            <a:endParaRPr lang="cs-CZ" sz="1600" dirty="0"/>
          </a:p>
          <a:p>
            <a:pPr marL="400050" indent="-285750" algn="just"/>
            <a:r>
              <a:rPr lang="cs-CZ" sz="1600" b="1" dirty="0"/>
              <a:t>u</a:t>
            </a:r>
            <a:r>
              <a:rPr lang="cs-CZ" sz="1600" b="1" dirty="0" smtClean="0"/>
              <a:t>bytování </a:t>
            </a:r>
            <a:r>
              <a:rPr lang="cs-CZ" sz="1600" dirty="0"/>
              <a:t>sportovců vč. trenérů a realizačního </a:t>
            </a:r>
            <a:r>
              <a:rPr lang="cs-CZ" sz="1600" dirty="0" smtClean="0"/>
              <a:t>týmu,</a:t>
            </a:r>
            <a:endParaRPr lang="cs-CZ" sz="1600" dirty="0"/>
          </a:p>
          <a:p>
            <a:pPr marL="400050" indent="-285750" algn="just"/>
            <a:r>
              <a:rPr lang="cs-CZ" sz="1600" b="1" dirty="0"/>
              <a:t>s</a:t>
            </a:r>
            <a:r>
              <a:rPr lang="cs-CZ" sz="1600" b="1" dirty="0" smtClean="0"/>
              <a:t>travné </a:t>
            </a:r>
            <a:r>
              <a:rPr lang="cs-CZ" sz="1600" b="1" dirty="0"/>
              <a:t>a pitný nealko režim související se sportovní </a:t>
            </a:r>
            <a:r>
              <a:rPr lang="cs-CZ" sz="1600" b="1" dirty="0" smtClean="0"/>
              <a:t>činností,</a:t>
            </a:r>
          </a:p>
          <a:p>
            <a:pPr marL="400050" indent="-285750" algn="just"/>
            <a:r>
              <a:rPr lang="cs-CZ" sz="1600" b="1" dirty="0"/>
              <a:t>Provozní náklady (spotřeba energie)</a:t>
            </a:r>
            <a:r>
              <a:rPr lang="cs-CZ" sz="1600" dirty="0"/>
              <a:t> - el. energie, vodné, stočné, plyn</a:t>
            </a:r>
          </a:p>
          <a:p>
            <a:pPr marL="400050" indent="-285750" algn="just"/>
            <a:r>
              <a:rPr lang="cs-CZ" sz="1600" b="1" dirty="0"/>
              <a:t>Náklady</a:t>
            </a:r>
            <a:r>
              <a:rPr lang="cs-CZ" sz="1600" dirty="0"/>
              <a:t> na zajištění rozhodčích dle reglementu soutěže</a:t>
            </a:r>
          </a:p>
          <a:p>
            <a:pPr marL="400050" indent="-285750" algn="just"/>
            <a:r>
              <a:rPr lang="cs-CZ" sz="1600" b="1" dirty="0"/>
              <a:t>Propagace</a:t>
            </a:r>
            <a:r>
              <a:rPr lang="cs-CZ" sz="1600" dirty="0"/>
              <a:t> sportovní činnosti nebo sportovní akce</a:t>
            </a:r>
          </a:p>
          <a:p>
            <a:pPr marL="400050" indent="-285750" algn="just"/>
            <a:r>
              <a:rPr lang="cs-CZ" sz="1600" b="1" dirty="0"/>
              <a:t>Školení a doškolení</a:t>
            </a:r>
            <a:r>
              <a:rPr lang="cs-CZ" sz="1600" dirty="0"/>
              <a:t> trenérů</a:t>
            </a:r>
          </a:p>
          <a:p>
            <a:pPr marL="400050" indent="-285750"/>
            <a:endParaRPr lang="cs-CZ" sz="1600" dirty="0"/>
          </a:p>
          <a:p>
            <a:pPr marL="0" indent="0" algn="just" eaLnBrk="1" hangingPunct="1">
              <a:spcBef>
                <a:spcPct val="0"/>
              </a:spcBef>
              <a:buNone/>
            </a:pPr>
            <a:endParaRPr lang="cs-CZ" altLang="cs-CZ" sz="1600" dirty="0" smtClean="0"/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D83375A-C581-4F91-B7C4-7F4E3A70FB32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cs-CZ" altLang="cs-CZ" sz="140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3059832" y="32940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/>
              <a:t>UZNATELNÉ NÁKLADY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936599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0738" y="1628800"/>
            <a:ext cx="8229600" cy="4525963"/>
          </a:xfrm>
        </p:spPr>
        <p:txBody>
          <a:bodyPr/>
          <a:lstStyle/>
          <a:p>
            <a:pPr marL="400050" indent="-285750" algn="just"/>
            <a:r>
              <a:rPr lang="cs-CZ" sz="1600" b="1" dirty="0" smtClean="0"/>
              <a:t>poplatky </a:t>
            </a:r>
            <a:r>
              <a:rPr lang="cs-CZ" sz="1600" b="1" dirty="0"/>
              <a:t>sportovním svazům a zastřešujícím </a:t>
            </a:r>
            <a:r>
              <a:rPr lang="cs-CZ" sz="1600" b="1" dirty="0" smtClean="0"/>
              <a:t>organizacím,</a:t>
            </a:r>
            <a:endParaRPr lang="cs-CZ" sz="1600" dirty="0"/>
          </a:p>
          <a:p>
            <a:pPr marL="400050" indent="-285750" algn="just"/>
            <a:r>
              <a:rPr lang="cs-CZ" sz="1600" b="1" dirty="0" smtClean="0"/>
              <a:t>osobní </a:t>
            </a:r>
            <a:r>
              <a:rPr lang="cs-CZ" sz="1600" b="1" dirty="0"/>
              <a:t>náklady</a:t>
            </a:r>
            <a:r>
              <a:rPr lang="cs-CZ" sz="1600" dirty="0"/>
              <a:t> (trenéři, instruktoři, lektoři, cvičitelé, správci sportoviště a pracovníci údržby) do výše 50 % z rozpočtovaných výdajů (nákladů</a:t>
            </a:r>
            <a:r>
              <a:rPr lang="cs-CZ" sz="1600" dirty="0" smtClean="0"/>
              <a:t>),</a:t>
            </a:r>
            <a:endParaRPr lang="cs-CZ" sz="1600" dirty="0"/>
          </a:p>
          <a:p>
            <a:pPr marL="400050" indent="-285750" algn="just"/>
            <a:r>
              <a:rPr lang="cs-CZ" sz="1600" b="1" dirty="0" smtClean="0"/>
              <a:t>náklady </a:t>
            </a:r>
            <a:r>
              <a:rPr lang="cs-CZ" sz="1600" b="1" dirty="0"/>
              <a:t>na služby -</a:t>
            </a:r>
            <a:r>
              <a:rPr lang="cs-CZ" sz="1600" dirty="0"/>
              <a:t> realizaci sportovní, organizační a obsahové činnosti včetně zabezpečení trenérských, zdravotních a metodických podmínek, servis sportovních svazů a střešních sportovních organizací,  </a:t>
            </a:r>
            <a:r>
              <a:rPr lang="cs-CZ" sz="1600" dirty="0" err="1"/>
              <a:t>technicko</a:t>
            </a:r>
            <a:r>
              <a:rPr lang="cs-CZ" sz="1600" dirty="0"/>
              <a:t> – servisních podmínek pro činnost sportovců jednotlivých Příjemců dotace, dle svých registrovaných stanov (trenérské a metodické činnosti maximálně do 50 % z rozpočtovaných výdajů (nákladů</a:t>
            </a:r>
            <a:r>
              <a:rPr lang="cs-CZ" sz="1600" dirty="0" smtClean="0"/>
              <a:t>),</a:t>
            </a:r>
            <a:endParaRPr lang="cs-CZ" sz="1600" dirty="0"/>
          </a:p>
          <a:p>
            <a:pPr marL="400050" indent="-285750" algn="just"/>
            <a:r>
              <a:rPr lang="cs-CZ" sz="1600" dirty="0"/>
              <a:t>Poplatky kolektivním správcům (např. OSA, INTEGRAM)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2288F3-FCAB-4DFC-8154-C6D4C28D0ADD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pic>
        <p:nvPicPr>
          <p:cNvPr id="5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3059832" y="32940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/>
              <a:t>UZNATELNÉ NÁKLADY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845038"/>
      </p:ext>
    </p:extLst>
  </p:cSld>
  <p:clrMapOvr>
    <a:masterClrMapping/>
  </p:clrMapOvr>
  <p:transition advTm="60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Všechny ostatní náklady vynaložené příjemcem jsou považovány za náklady neuznatelné</a:t>
            </a:r>
            <a:r>
              <a:rPr lang="cs-CZ" altLang="cs-CZ" sz="1600" dirty="0" smtClean="0"/>
              <a:t>, např.: 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/>
              <a:t>splátky úvěrů vč. úroků; leasingu vč. </a:t>
            </a:r>
            <a:r>
              <a:rPr lang="cs-CZ" sz="1600" dirty="0" smtClean="0"/>
              <a:t>akontace,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/>
              <a:t>celní</a:t>
            </a:r>
            <a:r>
              <a:rPr lang="cs-CZ" sz="1600" dirty="0"/>
              <a:t>, správní, soudní a bankovní </a:t>
            </a:r>
            <a:r>
              <a:rPr lang="cs-CZ" sz="1600" dirty="0" smtClean="0"/>
              <a:t>poplatky,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/>
              <a:t>poplatky </a:t>
            </a:r>
            <a:r>
              <a:rPr lang="cs-CZ" sz="1600" dirty="0"/>
              <a:t>za telefonní hovory a paušální poplatky za internet vč. zavedení </a:t>
            </a:r>
            <a:r>
              <a:rPr lang="cs-CZ" sz="1600" dirty="0" smtClean="0"/>
              <a:t>přípojky,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/>
              <a:t>provize</a:t>
            </a:r>
            <a:r>
              <a:rPr lang="cs-CZ" sz="1600" dirty="0"/>
              <a:t>; daně a dotace (výjimkou je srážková daň a daň z přidané hodnoty v případě, že příjemce dotace je neplátce této daně nebo mu nevzniká nárok na odpočet této </a:t>
            </a:r>
            <a:r>
              <a:rPr lang="cs-CZ" sz="1600" dirty="0" smtClean="0"/>
              <a:t>daně),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/>
              <a:t>právní </a:t>
            </a:r>
            <a:r>
              <a:rPr lang="cs-CZ" sz="1600" dirty="0"/>
              <a:t>služby, konzultace, auditorské služby, bankovní </a:t>
            </a:r>
            <a:r>
              <a:rPr lang="cs-CZ" sz="1600" dirty="0" smtClean="0"/>
              <a:t>služby,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/>
              <a:t>náklady </a:t>
            </a:r>
            <a:r>
              <a:rPr lang="cs-CZ" sz="1600" dirty="0"/>
              <a:t>na reprezentaci a pohoštění (pohoštěním není společné stravování poskytované účastníkům akcí, soustředění a výcvikových </a:t>
            </a:r>
            <a:r>
              <a:rPr lang="cs-CZ" sz="1600" dirty="0" smtClean="0"/>
              <a:t>táborů)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/>
              <a:t>pojištění </a:t>
            </a:r>
            <a:r>
              <a:rPr lang="cs-CZ" sz="1600" dirty="0"/>
              <a:t>majetku </a:t>
            </a:r>
            <a:r>
              <a:rPr lang="cs-CZ" sz="1600" dirty="0" smtClean="0"/>
              <a:t>apod.</a:t>
            </a: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Nákladové rozpočty, které tvoří přílohy č. 2a, 2b, 2c dotačního programu, </a:t>
            </a:r>
            <a:r>
              <a:rPr lang="cs-CZ" altLang="cs-CZ" sz="1600" b="1" u="sng" dirty="0" smtClean="0"/>
              <a:t>nesmí </a:t>
            </a:r>
            <a:r>
              <a:rPr lang="cs-CZ" altLang="cs-CZ" sz="1600" dirty="0" smtClean="0"/>
              <a:t>obsahovat neuznatelné náklady, i kdyby měly být hrazeny z prostředků příjemce dotace.</a:t>
            </a:r>
          </a:p>
        </p:txBody>
      </p:sp>
      <p:sp>
        <p:nvSpPr>
          <p:cNvPr id="1229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37A4EAD-7EB3-4E05-B413-5CB1E783C16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cs-CZ" altLang="cs-CZ" sz="1400" smtClean="0"/>
          </a:p>
        </p:txBody>
      </p:sp>
      <p:sp>
        <p:nvSpPr>
          <p:cNvPr id="1229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NEUZNATELNÉ NÁKLADY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realizace projektu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b="1" dirty="0" smtClean="0"/>
              <a:t>1. 1. 2021 – 31. 12. 2021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Zveřejnění informace o termínu konání akce ve sportovním kalendáři města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Min. 14 dní před akcí.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P</a:t>
            </a:r>
            <a:r>
              <a:rPr lang="cs-CZ" altLang="cs-CZ" sz="1600" dirty="0" smtClean="0"/>
              <a:t>ovinně pro dotační titul S2/20.</a:t>
            </a:r>
          </a:p>
          <a:p>
            <a:pPr algn="just" eaLnBrk="1" hangingPunct="1">
              <a:spcBef>
                <a:spcPct val="0"/>
              </a:spcBef>
              <a:defRPr/>
            </a:pPr>
            <a:endParaRPr lang="cs-CZ" altLang="cs-CZ" sz="1600" b="1" dirty="0" smtClean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Vedení odděleného účetnictví</a:t>
            </a:r>
            <a:endParaRPr lang="cs-CZ" altLang="cs-CZ" sz="1600" b="1" dirty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Žadatel o dotaci vede účetnictví ve smyslu zákona č. 563/1991 Sb., o účetnictví v platném znění a v případě poskytnutí dotace povede v tomto účetnictví odděleně veškeré doklady související s poskytnutím, čerpáním a vyúčtováním dotace.</a:t>
            </a:r>
            <a:r>
              <a:rPr lang="cs-CZ" altLang="cs-CZ" sz="1600" dirty="0"/>
              <a:t>	</a:t>
            </a: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Změny v projektu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/>
              <a:t>Příjemce dotace je povinen neprodleně, nejpozději do 7 kalendářních dní, informovat poskytovatele o všech změnách souvisejících s čerpáním poskytnuté dotace, </a:t>
            </a:r>
            <a:r>
              <a:rPr lang="cs-CZ" altLang="cs-CZ" sz="1600" dirty="0"/>
              <a:t>realizací projektu či identifikačními údaji příjemce.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Všechny podmínky použití dotace jsou podrobně uvedeny v článku 8 Programu.</a:t>
            </a:r>
          </a:p>
        </p:txBody>
      </p:sp>
      <p:sp>
        <p:nvSpPr>
          <p:cNvPr id="1331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3C46B33-2037-43EE-9451-96A0C456BDC7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cs-CZ" altLang="cs-CZ" sz="1400" smtClean="0"/>
          </a:p>
        </p:txBody>
      </p:sp>
      <p:sp>
        <p:nvSpPr>
          <p:cNvPr id="1331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PODMÍNKY POUŽITÍ DOTACE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683568" y="1340768"/>
            <a:ext cx="8003232" cy="504056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pro předložení žádostí o dotaci:	1. 9. 2020 – 15. 10. 2020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altLang="cs-CZ" sz="1600" dirty="0" smtClean="0"/>
              <a:t>Žadatel předkládá žádost, kterou tvoří</a:t>
            </a:r>
            <a:r>
              <a:rPr lang="cs-CZ" altLang="cs-CZ" sz="1600" dirty="0" smtClean="0"/>
              <a:t>:</a:t>
            </a:r>
          </a:p>
          <a:p>
            <a:pPr algn="just"/>
            <a:r>
              <a:rPr lang="cs-CZ" sz="1600" dirty="0"/>
              <a:t>vyplněný a podepsaný </a:t>
            </a:r>
            <a:r>
              <a:rPr lang="cs-CZ" sz="1600" b="1" dirty="0"/>
              <a:t>formulář žádosti o dotaci </a:t>
            </a:r>
            <a:r>
              <a:rPr lang="cs-CZ" sz="1600" dirty="0"/>
              <a:t>pro rok 2021 - SPORT (</a:t>
            </a:r>
            <a:r>
              <a:rPr lang="cs-CZ" sz="1600" dirty="0" smtClean="0"/>
              <a:t>S1/21</a:t>
            </a:r>
            <a:r>
              <a:rPr lang="cs-CZ" sz="1600" dirty="0"/>
              <a:t>, </a:t>
            </a:r>
            <a:r>
              <a:rPr lang="cs-CZ" sz="1600" dirty="0" smtClean="0"/>
              <a:t>S2/21</a:t>
            </a:r>
            <a:r>
              <a:rPr lang="cs-CZ" sz="1600" dirty="0"/>
              <a:t>, </a:t>
            </a:r>
            <a:r>
              <a:rPr lang="cs-CZ" sz="1600" dirty="0" smtClean="0"/>
              <a:t>S3/21</a:t>
            </a:r>
            <a:r>
              <a:rPr lang="cs-CZ" sz="1600" dirty="0"/>
              <a:t>),</a:t>
            </a:r>
          </a:p>
          <a:p>
            <a:pPr algn="just"/>
            <a:r>
              <a:rPr lang="cs-CZ" sz="1600" dirty="0"/>
              <a:t>v</a:t>
            </a:r>
            <a:r>
              <a:rPr lang="cs-CZ" sz="1600" dirty="0" smtClean="0"/>
              <a:t>yplněný </a:t>
            </a:r>
            <a:r>
              <a:rPr lang="cs-CZ" sz="1600" dirty="0"/>
              <a:t>a podepsaný </a:t>
            </a:r>
            <a:r>
              <a:rPr lang="cs-CZ" sz="1600" b="1" dirty="0"/>
              <a:t>nákladový rozpočet </a:t>
            </a:r>
            <a:r>
              <a:rPr lang="cs-CZ" sz="1600" dirty="0"/>
              <a:t>projektu vč. personálního zajištění projektu (S 1/21, </a:t>
            </a:r>
            <a:r>
              <a:rPr lang="cs-CZ" sz="1600" dirty="0" smtClean="0"/>
              <a:t>S2/21</a:t>
            </a:r>
            <a:r>
              <a:rPr lang="cs-CZ" sz="1600" dirty="0"/>
              <a:t>, </a:t>
            </a:r>
            <a:r>
              <a:rPr lang="cs-CZ" sz="1600" dirty="0" smtClean="0"/>
              <a:t>S3/21</a:t>
            </a:r>
            <a:r>
              <a:rPr lang="cs-CZ" sz="1600" dirty="0"/>
              <a:t>),</a:t>
            </a:r>
          </a:p>
          <a:p>
            <a:pPr algn="just"/>
            <a:r>
              <a:rPr lang="cs-CZ" sz="1600" b="1" dirty="0"/>
              <a:t>o</a:t>
            </a:r>
            <a:r>
              <a:rPr lang="cs-CZ" sz="1600" b="1" dirty="0" smtClean="0"/>
              <a:t>riginál </a:t>
            </a:r>
            <a:r>
              <a:rPr lang="cs-CZ" sz="1600" b="1" dirty="0"/>
              <a:t>nebo ověřená kopie pověření nebo plné moci </a:t>
            </a:r>
            <a:r>
              <a:rPr lang="cs-CZ" sz="1600" dirty="0"/>
              <a:t>v případě, že žádost je podepsaná osobou pověřenou statutárním orgánem žadatele, </a:t>
            </a:r>
          </a:p>
          <a:p>
            <a:pPr algn="just"/>
            <a:r>
              <a:rPr lang="cs-CZ" sz="1600" b="1" dirty="0"/>
              <a:t>č</a:t>
            </a:r>
            <a:r>
              <a:rPr lang="cs-CZ" sz="1600" b="1" dirty="0" smtClean="0"/>
              <a:t>estné </a:t>
            </a:r>
            <a:r>
              <a:rPr lang="cs-CZ" sz="1600" b="1" dirty="0"/>
              <a:t>prohlášení o bezdlužnosti</a:t>
            </a:r>
            <a:r>
              <a:rPr lang="cs-CZ" sz="1600" dirty="0"/>
              <a:t> žadatele o dotaci vůči finančnímu úřadu a ostatním orgánům veřejné správy (</a:t>
            </a:r>
            <a:r>
              <a:rPr lang="cs-CZ" sz="1600" dirty="0" smtClean="0"/>
              <a:t>S1/21</a:t>
            </a:r>
            <a:r>
              <a:rPr lang="cs-CZ" sz="1600" dirty="0"/>
              <a:t>, </a:t>
            </a:r>
            <a:r>
              <a:rPr lang="cs-CZ" sz="1600" dirty="0" smtClean="0"/>
              <a:t>S2/21</a:t>
            </a:r>
            <a:r>
              <a:rPr lang="cs-CZ" sz="1600" dirty="0"/>
              <a:t>, </a:t>
            </a:r>
            <a:r>
              <a:rPr lang="cs-CZ" sz="1600" dirty="0" smtClean="0"/>
              <a:t>S3/21</a:t>
            </a:r>
            <a:r>
              <a:rPr lang="cs-CZ" sz="1600" dirty="0"/>
              <a:t>),</a:t>
            </a:r>
          </a:p>
          <a:p>
            <a:pPr algn="just"/>
            <a:r>
              <a:rPr lang="cs-CZ" sz="1600" dirty="0"/>
              <a:t>p</a:t>
            </a:r>
            <a:r>
              <a:rPr lang="cs-CZ" sz="1600" dirty="0" smtClean="0"/>
              <a:t>rosté </a:t>
            </a:r>
            <a:r>
              <a:rPr lang="cs-CZ" sz="1600" b="1" dirty="0"/>
              <a:t>kopie </a:t>
            </a:r>
            <a:r>
              <a:rPr lang="cs-CZ" sz="1600" dirty="0"/>
              <a:t>aktuálních dokladů </a:t>
            </a:r>
            <a:r>
              <a:rPr lang="cs-CZ" sz="1600" b="1" dirty="0"/>
              <a:t>o právní subjektivitě a dokladů o oprávnění k vykonávané činnosti</a:t>
            </a:r>
            <a:r>
              <a:rPr lang="cs-CZ" sz="1600" dirty="0"/>
              <a:t> (zejména stanovy, statuty, zřizovací listiny, apod.), pokud tyto údaje nevyplývají ze spolkového rejstříku (</a:t>
            </a:r>
            <a:r>
              <a:rPr lang="cs-CZ" sz="1600" dirty="0" smtClean="0"/>
              <a:t>S1/21</a:t>
            </a:r>
            <a:r>
              <a:rPr lang="cs-CZ" sz="1600" dirty="0"/>
              <a:t>, </a:t>
            </a:r>
            <a:r>
              <a:rPr lang="cs-CZ" sz="1600" dirty="0" smtClean="0"/>
              <a:t>S2/21</a:t>
            </a:r>
            <a:r>
              <a:rPr lang="cs-CZ" sz="1600" dirty="0"/>
              <a:t>, </a:t>
            </a:r>
            <a:r>
              <a:rPr lang="cs-CZ" sz="1600" dirty="0" smtClean="0"/>
              <a:t>S3/21),</a:t>
            </a:r>
          </a:p>
          <a:p>
            <a:pPr algn="just"/>
            <a:r>
              <a:rPr lang="cs-CZ" sz="1600" dirty="0"/>
              <a:t>p</a:t>
            </a:r>
            <a:r>
              <a:rPr lang="cs-CZ" sz="1600" dirty="0" smtClean="0"/>
              <a:t>rosté </a:t>
            </a:r>
            <a:r>
              <a:rPr lang="cs-CZ" sz="1600" b="1" dirty="0"/>
              <a:t>kopie</a:t>
            </a:r>
            <a:r>
              <a:rPr lang="cs-CZ" sz="1600" dirty="0"/>
              <a:t> dokladů </a:t>
            </a:r>
            <a:r>
              <a:rPr lang="cs-CZ" sz="1600" b="1" dirty="0"/>
              <a:t>o volbě nebo jmenování člena statutárního orgánu </a:t>
            </a:r>
            <a:r>
              <a:rPr lang="cs-CZ" sz="1600" dirty="0"/>
              <a:t>a o tom, </a:t>
            </a:r>
            <a:r>
              <a:rPr lang="cs-CZ" sz="1600" b="1" dirty="0"/>
              <a:t>zda je oprávněn zastupovat žadatele samostatně, nebo společně s jiným členem statutárního or</a:t>
            </a:r>
            <a:r>
              <a:rPr lang="cs-CZ" sz="1600" dirty="0"/>
              <a:t>gánu (jen v případě, že tento údaj nevyplývá ze spolkového rejstříku nebo žadatelem předložených výše uvedených dokladů (</a:t>
            </a:r>
            <a:r>
              <a:rPr lang="cs-CZ" sz="1600" dirty="0" smtClean="0"/>
              <a:t>S1/21</a:t>
            </a:r>
            <a:r>
              <a:rPr lang="cs-CZ" sz="1600" dirty="0"/>
              <a:t>, </a:t>
            </a:r>
            <a:r>
              <a:rPr lang="cs-CZ" sz="1600" dirty="0" smtClean="0"/>
              <a:t>S2/21</a:t>
            </a:r>
            <a:r>
              <a:rPr lang="cs-CZ" sz="1600" dirty="0"/>
              <a:t>, </a:t>
            </a:r>
            <a:r>
              <a:rPr lang="cs-CZ" sz="1600" dirty="0" smtClean="0"/>
              <a:t>S3/21</a:t>
            </a:r>
            <a:r>
              <a:rPr lang="cs-CZ" sz="1600" dirty="0"/>
              <a:t>),</a:t>
            </a:r>
          </a:p>
          <a:p>
            <a:pPr marL="0" indent="0" algn="just">
              <a:buNone/>
            </a:pPr>
            <a:endParaRPr lang="cs-CZ" sz="1600" dirty="0"/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altLang="cs-CZ" sz="1600" dirty="0" smtClean="0"/>
          </a:p>
        </p:txBody>
      </p:sp>
      <p:sp>
        <p:nvSpPr>
          <p:cNvPr id="1434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D552ABA-DC07-4F93-BE9E-9EB76A83E060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cs-CZ" altLang="cs-CZ" sz="1400" smtClean="0"/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/>
              <a:t>ŽÁDOST O DOTACI A JEJÍ PŘEDLOŽENÍ</a:t>
            </a:r>
            <a:endParaRPr lang="cs-CZ" altLang="cs-CZ" sz="2200" b="1" dirty="0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0609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600200"/>
            <a:ext cx="7992888" cy="4525963"/>
          </a:xfrm>
        </p:spPr>
        <p:txBody>
          <a:bodyPr/>
          <a:lstStyle/>
          <a:p>
            <a:pPr algn="just"/>
            <a:r>
              <a:rPr lang="cs-CZ" sz="1600" dirty="0" smtClean="0"/>
              <a:t>prosté </a:t>
            </a:r>
            <a:r>
              <a:rPr lang="cs-CZ" sz="1600" b="1" dirty="0"/>
              <a:t>kopie trenérských licencí </a:t>
            </a:r>
            <a:r>
              <a:rPr lang="cs-CZ" sz="1600" dirty="0"/>
              <a:t>nebo oprávnění na jména trenéra (</a:t>
            </a:r>
            <a:r>
              <a:rPr lang="cs-CZ" sz="1600" dirty="0" smtClean="0"/>
              <a:t>S1/21</a:t>
            </a:r>
            <a:r>
              <a:rPr lang="cs-CZ" sz="1600" dirty="0"/>
              <a:t>, </a:t>
            </a:r>
            <a:r>
              <a:rPr lang="cs-CZ" sz="1600" dirty="0" smtClean="0"/>
              <a:t>S3/21</a:t>
            </a:r>
            <a:r>
              <a:rPr lang="cs-CZ" sz="1600" dirty="0"/>
              <a:t>),</a:t>
            </a:r>
          </a:p>
          <a:p>
            <a:pPr algn="just"/>
            <a:r>
              <a:rPr lang="cs-CZ" sz="1600" dirty="0" smtClean="0"/>
              <a:t>prostá </a:t>
            </a:r>
            <a:r>
              <a:rPr lang="cs-CZ" sz="1600" b="1" dirty="0"/>
              <a:t>kopie smlouvy o dlouhodobém nájmu nebo dlouhodobé výpůjčce </a:t>
            </a:r>
            <a:r>
              <a:rPr lang="cs-CZ" sz="1600" dirty="0"/>
              <a:t>sportoviště/sportovního </a:t>
            </a:r>
            <a:r>
              <a:rPr lang="cs-CZ" sz="1600" dirty="0" smtClean="0"/>
              <a:t>zařízení</a:t>
            </a:r>
            <a:r>
              <a:rPr lang="cs-CZ" sz="1600" dirty="0"/>
              <a:t> </a:t>
            </a:r>
            <a:r>
              <a:rPr lang="cs-CZ" sz="1600" dirty="0" smtClean="0"/>
              <a:t>(S1/21</a:t>
            </a:r>
            <a:r>
              <a:rPr lang="cs-CZ" sz="1600" dirty="0"/>
              <a:t>, </a:t>
            </a:r>
            <a:r>
              <a:rPr lang="cs-CZ" sz="1600" dirty="0" smtClean="0"/>
              <a:t>S3/21</a:t>
            </a:r>
            <a:r>
              <a:rPr lang="cs-CZ" sz="1600" dirty="0"/>
              <a:t>),</a:t>
            </a:r>
          </a:p>
          <a:p>
            <a:pPr algn="just"/>
            <a:r>
              <a:rPr lang="cs-CZ" sz="1600" b="1" dirty="0" smtClean="0"/>
              <a:t>rozvaha </a:t>
            </a:r>
            <a:r>
              <a:rPr lang="cs-CZ" sz="1600" b="1" dirty="0"/>
              <a:t>a výsledovka </a:t>
            </a:r>
            <a:r>
              <a:rPr lang="cs-CZ" sz="1600" dirty="0"/>
              <a:t>hospodaření </a:t>
            </a:r>
            <a:r>
              <a:rPr lang="cs-CZ" sz="1600" b="1" dirty="0"/>
              <a:t>z předchozího roku </a:t>
            </a:r>
            <a:r>
              <a:rPr lang="cs-CZ" sz="1600" dirty="0"/>
              <a:t>– položkový výstup z účetního programu (S1/21, S 3/21).</a:t>
            </a:r>
          </a:p>
          <a:p>
            <a:pPr marL="0" indent="0">
              <a:buNone/>
            </a:pPr>
            <a:endParaRPr lang="cs-CZ" sz="160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72288F3-FCAB-4DFC-8154-C6D4C28D0ADD}" type="slidenum">
              <a:rPr lang="cs-CZ" smtClean="0"/>
              <a:pPr>
                <a:defRPr/>
              </a:pPr>
              <a:t>15</a:t>
            </a:fld>
            <a:endParaRPr lang="cs-CZ" dirty="0"/>
          </a:p>
        </p:txBody>
      </p:sp>
      <p:pic>
        <p:nvPicPr>
          <p:cNvPr id="5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Obdélník 11"/>
          <p:cNvSpPr/>
          <p:nvPr/>
        </p:nvSpPr>
        <p:spPr>
          <a:xfrm rot="10800000" flipV="1">
            <a:off x="3347864" y="392129"/>
            <a:ext cx="579613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altLang="cs-CZ" sz="2200" b="1" dirty="0" smtClean="0"/>
              <a:t>ŽÁDOST </a:t>
            </a:r>
            <a:r>
              <a:rPr lang="cs-CZ" altLang="cs-CZ" sz="2200" b="1" dirty="0"/>
              <a:t>O DOTACI A JEJÍ </a:t>
            </a:r>
            <a:r>
              <a:rPr lang="cs-CZ" altLang="cs-CZ" sz="2200" b="1" dirty="0" smtClean="0"/>
              <a:t>PEDLOŽENÍ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1828149222"/>
      </p:ext>
    </p:extLst>
  </p:cSld>
  <p:clrMapOvr>
    <a:masterClrMapping/>
  </p:clrMapOvr>
  <p:transition advTm="60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340768"/>
            <a:ext cx="8229600" cy="4967957"/>
          </a:xfrm>
        </p:spPr>
        <p:txBody>
          <a:bodyPr/>
          <a:lstStyle/>
          <a:p>
            <a:pPr marL="0" indent="0" algn="just">
              <a:buNone/>
            </a:pPr>
            <a:r>
              <a:rPr lang="cs-CZ" sz="1600" b="1" dirty="0" smtClean="0"/>
              <a:t>Žadatel </a:t>
            </a:r>
            <a:r>
              <a:rPr lang="cs-CZ" sz="1600" b="1" dirty="0"/>
              <a:t>je povinen předložit žádost v jednom podepsaném originále se všemi povinnými přílohami</a:t>
            </a:r>
            <a:r>
              <a:rPr lang="cs-CZ" sz="1600" dirty="0"/>
              <a:t> </a:t>
            </a:r>
            <a:r>
              <a:rPr lang="cs-CZ" sz="1600" b="1" dirty="0"/>
              <a:t>ve stanovené lhůtě</a:t>
            </a:r>
            <a:r>
              <a:rPr lang="cs-CZ" sz="1600" dirty="0"/>
              <a:t> pro podání žádostí, a to:</a:t>
            </a:r>
          </a:p>
          <a:p>
            <a:pPr lvl="0" algn="just"/>
            <a:r>
              <a:rPr lang="cs-CZ" sz="1600" dirty="0"/>
              <a:t>prostřednictvím provozovatele poštovních služeb (držitele poštovní licence), nebo</a:t>
            </a:r>
          </a:p>
          <a:p>
            <a:pPr lvl="0" algn="just"/>
            <a:r>
              <a:rPr lang="cs-CZ" sz="1600" dirty="0"/>
              <a:t>prostřednictvím podatelny Magistrátu města Opavy, na adrese Horní náměstí 382/69, Město, 746 01 Opava, nebo</a:t>
            </a:r>
          </a:p>
          <a:p>
            <a:pPr lvl="0" algn="just"/>
            <a:r>
              <a:rPr lang="cs-CZ" sz="1600" dirty="0"/>
              <a:t>datovou zprávou, ID datové schránky: </a:t>
            </a:r>
            <a:r>
              <a:rPr lang="cs-CZ" sz="1600" dirty="0" smtClean="0"/>
              <a:t>5eabx4t.</a:t>
            </a:r>
          </a:p>
          <a:p>
            <a:pPr marL="0" lvl="0" indent="0" algn="just">
              <a:buNone/>
            </a:pPr>
            <a:endParaRPr lang="cs-CZ" sz="1600" dirty="0"/>
          </a:p>
          <a:p>
            <a:pPr marL="0" lvl="0" indent="0" algn="just">
              <a:buNone/>
            </a:pPr>
            <a:r>
              <a:rPr lang="cs-CZ" sz="1600" dirty="0" smtClean="0"/>
              <a:t>V</a:t>
            </a:r>
            <a:r>
              <a:rPr lang="cs-CZ" sz="1600" dirty="0"/>
              <a:t> případě způsobu doručení žádosti dle bodu a) a b) je žadatel povinen obálku označit:</a:t>
            </a:r>
          </a:p>
          <a:p>
            <a:pPr algn="just"/>
            <a:r>
              <a:rPr lang="cs-CZ" sz="1600" dirty="0"/>
              <a:t>plným názvem žadatele a adresou jeho sídla</a:t>
            </a:r>
          </a:p>
          <a:p>
            <a:pPr algn="just"/>
            <a:r>
              <a:rPr lang="cs-CZ" sz="1600" dirty="0"/>
              <a:t>textem „</a:t>
            </a:r>
            <a:r>
              <a:rPr lang="cs-CZ" sz="1600" b="1" dirty="0"/>
              <a:t>Program SPORT 2021 – </a:t>
            </a:r>
            <a:r>
              <a:rPr lang="cs-CZ" sz="1600" b="1" dirty="0" smtClean="0"/>
              <a:t>neotvírat</a:t>
            </a:r>
            <a:r>
              <a:rPr lang="cs-CZ" sz="1600" dirty="0" smtClean="0"/>
              <a:t>“</a:t>
            </a:r>
          </a:p>
          <a:p>
            <a:pPr marL="0" indent="0" algn="just">
              <a:buNone/>
            </a:pPr>
            <a:endParaRPr lang="cs-CZ" sz="1600" b="1" dirty="0" smtClean="0"/>
          </a:p>
          <a:p>
            <a:pPr marL="0" indent="0" algn="just">
              <a:buNone/>
            </a:pPr>
            <a:r>
              <a:rPr lang="cs-CZ" sz="1600" b="1" dirty="0" smtClean="0"/>
              <a:t>Žadatel </a:t>
            </a:r>
            <a:r>
              <a:rPr lang="cs-CZ" sz="1600" b="1" dirty="0"/>
              <a:t>je </a:t>
            </a:r>
            <a:r>
              <a:rPr lang="cs-CZ" sz="1600" dirty="0"/>
              <a:t>současně</a:t>
            </a:r>
            <a:r>
              <a:rPr lang="cs-CZ" sz="1600" b="1" dirty="0"/>
              <a:t> povinen předložit žádost se </a:t>
            </a:r>
            <a:r>
              <a:rPr lang="cs-CZ" sz="1600" b="1" dirty="0" smtClean="0"/>
              <a:t>všemi povinnými </a:t>
            </a:r>
            <a:r>
              <a:rPr lang="cs-CZ" sz="1600" b="1" dirty="0"/>
              <a:t>přílohami v elektronické podobě na datovém nosiči </a:t>
            </a:r>
            <a:r>
              <a:rPr lang="cs-CZ" sz="1600" dirty="0"/>
              <a:t>(např. USB </a:t>
            </a:r>
            <a:r>
              <a:rPr lang="cs-CZ" sz="1600" dirty="0" err="1"/>
              <a:t>flash</a:t>
            </a:r>
            <a:r>
              <a:rPr lang="cs-CZ" sz="1600" dirty="0"/>
              <a:t> disk, CD)</a:t>
            </a:r>
            <a:r>
              <a:rPr lang="cs-CZ" sz="1600" b="1" dirty="0"/>
              <a:t> ve stanovené lhůtě pro podání žádosti</a:t>
            </a:r>
            <a:r>
              <a:rPr lang="cs-CZ" sz="1600" dirty="0"/>
              <a:t> vč. vložení dat do IS SAMOSPRÁVA.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>
              <a:solidFill>
                <a:srgbClr val="000000"/>
              </a:solidFill>
            </a:endParaRPr>
          </a:p>
          <a:p>
            <a:pPr marL="0" indent="0" algn="just" eaLnBrk="1" hangingPunct="1">
              <a:buNone/>
              <a:defRPr/>
            </a:pPr>
            <a:r>
              <a:rPr lang="cs-CZ" altLang="cs-CZ" sz="1600" dirty="0"/>
              <a:t>Pokud bude žádost vykazovat formální nedostatky, bude žadatel vyzván k jejich odstranění do 5 pracovních dní. Pokud tak žadatel neučiní, bude jeho žádost z hodnocení </a:t>
            </a:r>
            <a:r>
              <a:rPr lang="cs-CZ" altLang="cs-CZ" sz="1600" b="1" dirty="0"/>
              <a:t>vyloučena</a:t>
            </a:r>
            <a:r>
              <a:rPr lang="cs-CZ" altLang="cs-CZ" sz="1400" b="1" dirty="0"/>
              <a:t>.  </a:t>
            </a:r>
          </a:p>
          <a:p>
            <a:pPr marL="0" indent="0" eaLnBrk="1" hangingPunct="1"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1536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9A61609-8ED4-47B2-AF13-DC765DF9CA82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cs-CZ" altLang="cs-CZ" sz="1400" smtClean="0"/>
          </a:p>
        </p:txBody>
      </p:sp>
      <p:sp>
        <p:nvSpPr>
          <p:cNvPr id="1536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454150"/>
            <a:ext cx="8229600" cy="4854575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endParaRPr lang="cs-CZ" altLang="cs-CZ" sz="1600" b="1" dirty="0" smtClean="0"/>
          </a:p>
          <a:p>
            <a:pPr marL="342900" lvl="3" indent="-342900" algn="just" eaLnBrk="1" hangingPunct="1">
              <a:buFontTx/>
              <a:buChar char="•"/>
            </a:pPr>
            <a:r>
              <a:rPr lang="cs-CZ" sz="1600" dirty="0"/>
              <a:t>Žadatel je povinen importovat, aktualizovat </a:t>
            </a:r>
            <a:r>
              <a:rPr lang="cs-CZ" sz="1600" b="1" dirty="0"/>
              <a:t>k 30.09.2020 </a:t>
            </a:r>
            <a:r>
              <a:rPr lang="cs-CZ" sz="1600" dirty="0"/>
              <a:t>a následně udržovat členskou základnu v IS SAMOSPRÁVA  </a:t>
            </a:r>
            <a:r>
              <a:rPr lang="cs-CZ" sz="1600" u="sng" dirty="0">
                <a:hlinkClick r:id="rId4"/>
              </a:rPr>
              <a:t>https://is-sport.cz/</a:t>
            </a:r>
            <a:r>
              <a:rPr lang="cs-CZ" sz="1600" dirty="0"/>
              <a:t>). Přístupové, jedinečné údaje obdrží od pověřeného pracovníka Magistrátu města Opavy. Kompletní výstupy budou přístupné výhradně pověřeným osobám statutárního města Opavy. Ostatní demografická data SMO, např. počty členů ve všech TJ/SK v celé struktuře (mládež, dorost, dospělí, senioři, ženy, muži, jednotlivé sporty, atd.), sportoviště budou dostupná pro vyhlašovatele programu. TJ/SK mohou data získat od SMO na vyžádání.</a:t>
            </a:r>
          </a:p>
          <a:p>
            <a:pPr marL="0" indent="0" algn="just" eaLnBrk="1" hangingPunct="1">
              <a:buNone/>
            </a:pPr>
            <a:endParaRPr lang="cs-CZ" altLang="cs-CZ" sz="1600" dirty="0" smtClean="0"/>
          </a:p>
        </p:txBody>
      </p:sp>
      <p:sp>
        <p:nvSpPr>
          <p:cNvPr id="1638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4705C878-755A-4771-93AB-CF6FC6CF180E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cs-CZ" altLang="cs-CZ" sz="1400" smtClean="0"/>
          </a:p>
        </p:txBody>
      </p:sp>
      <p:sp>
        <p:nvSpPr>
          <p:cNvPr id="1638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ŽÁDOST O DOTACI A JEJÍ PŘEDLOŽENÍ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cs-CZ" altLang="cs-CZ" sz="1600" b="1" dirty="0" smtClean="0"/>
              <a:t>Kontaktní osoby</a:t>
            </a:r>
          </a:p>
          <a:p>
            <a:pPr marL="457200" lvl="1" indent="0" algn="just" eaLnBrk="1" hangingPunct="1">
              <a:buFontTx/>
              <a:buNone/>
              <a:defRPr/>
            </a:pPr>
            <a:endParaRPr lang="cs-CZ" altLang="cs-CZ" sz="1600" dirty="0" smtClean="0"/>
          </a:p>
          <a:p>
            <a:pPr marL="285750" lvl="1" algn="just" eaLnBrk="1" hangingPunct="1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 smtClean="0"/>
              <a:t>Formální část </a:t>
            </a:r>
            <a:r>
              <a:rPr lang="cs-CZ" altLang="cs-CZ" sz="1600" dirty="0" smtClean="0"/>
              <a:t>(odevzdání žádosti, formuláře, přílohy, termíny odevzdání, místo, atd.) – pracovníci odboru rozvoje města a strategického plánování :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Ing. </a:t>
            </a:r>
            <a:r>
              <a:rPr lang="cs-CZ" altLang="cs-CZ" sz="1600" dirty="0" smtClean="0"/>
              <a:t>Lenka Jiskrová, </a:t>
            </a:r>
            <a:r>
              <a:rPr lang="cs-CZ" altLang="cs-CZ" sz="1600" dirty="0" smtClean="0">
                <a:hlinkClick r:id="rId4"/>
              </a:rPr>
              <a:t>lenka.jiskrova@opava-city.cz</a:t>
            </a:r>
            <a:r>
              <a:rPr lang="cs-CZ" altLang="cs-CZ" sz="1600" dirty="0" smtClean="0"/>
              <a:t>, </a:t>
            </a:r>
            <a:r>
              <a:rPr lang="cs-CZ" sz="1600" dirty="0"/>
              <a:t>553 756 629</a:t>
            </a:r>
            <a:r>
              <a:rPr lang="cs-CZ" altLang="cs-CZ" sz="1600" dirty="0" smtClean="0"/>
              <a:t>,</a:t>
            </a:r>
            <a:endParaRPr lang="cs-CZ" altLang="cs-CZ" sz="1600" dirty="0" smtClean="0"/>
          </a:p>
          <a:p>
            <a:pPr lvl="2" algn="just" eaLnBrk="1" hangingPunct="1">
              <a:defRPr/>
            </a:pPr>
            <a:r>
              <a:rPr lang="cs-CZ" altLang="cs-CZ" sz="1600" dirty="0" smtClean="0"/>
              <a:t>Mgr. Petra Vlčová, </a:t>
            </a:r>
            <a:r>
              <a:rPr lang="cs-CZ" altLang="cs-CZ" sz="1600" dirty="0" smtClean="0">
                <a:hlinkClick r:id="rId5"/>
              </a:rPr>
              <a:t>petra.vlcova@opava-city.cz</a:t>
            </a:r>
            <a:r>
              <a:rPr lang="cs-CZ" altLang="cs-CZ" sz="1600" dirty="0" smtClean="0"/>
              <a:t>, 553 756 464.</a:t>
            </a:r>
          </a:p>
          <a:p>
            <a:pPr marL="285750" lvl="1" algn="just" eaLnBrk="1" hangingPunct="1"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 smtClean="0"/>
              <a:t>Věcná část </a:t>
            </a:r>
            <a:r>
              <a:rPr lang="cs-CZ" altLang="cs-CZ" sz="1600" dirty="0" smtClean="0"/>
              <a:t>(zaměření projektu, správné zařazení do dotačního titulu, obsahová část projektu) je pracovník odboru školství:</a:t>
            </a:r>
          </a:p>
          <a:p>
            <a:pPr lvl="2" algn="just" eaLnBrk="1" hangingPunct="1">
              <a:defRPr/>
            </a:pPr>
            <a:r>
              <a:rPr lang="cs-CZ" altLang="cs-CZ" sz="1600" dirty="0" smtClean="0"/>
              <a:t>Martin Koky, </a:t>
            </a:r>
            <a:r>
              <a:rPr lang="cs-CZ" altLang="cs-CZ" sz="1600" dirty="0" smtClean="0">
                <a:hlinkClick r:id="rId6"/>
              </a:rPr>
              <a:t>martin.koky@opava-city.cz</a:t>
            </a:r>
            <a:r>
              <a:rPr lang="cs-CZ" altLang="cs-CZ" sz="1600" dirty="0" smtClean="0"/>
              <a:t>, 553 756 736.</a:t>
            </a:r>
          </a:p>
          <a:p>
            <a:pPr marL="914400" lvl="2" indent="0" algn="just" eaLnBrk="1" hangingPunct="1">
              <a:buFontTx/>
              <a:buNone/>
              <a:defRPr/>
            </a:pPr>
            <a:endParaRPr lang="cs-CZ" altLang="cs-CZ" sz="1600" dirty="0"/>
          </a:p>
          <a:p>
            <a:pPr marL="0" lvl="2" indent="0" algn="just" eaLnBrk="1" hangingPunct="1">
              <a:buFontTx/>
              <a:buNone/>
              <a:defRPr/>
            </a:pPr>
            <a:r>
              <a:rPr lang="cs-CZ" altLang="cs-CZ" sz="1600" b="1" dirty="0" smtClean="0"/>
              <a:t>Kompletní znění dokumentace k vyhlášenému programu včetně jeho příloh je uveřejněno na: </a:t>
            </a:r>
            <a:r>
              <a:rPr lang="cs-CZ" altLang="cs-CZ" sz="1600" b="1" dirty="0">
                <a:hlinkClick r:id="rId7"/>
              </a:rPr>
              <a:t>https://</a:t>
            </a:r>
            <a:r>
              <a:rPr lang="cs-CZ" altLang="cs-CZ" sz="1600" b="1" dirty="0" smtClean="0">
                <a:hlinkClick r:id="rId7"/>
              </a:rPr>
              <a:t>www.opava-city.cz/</a:t>
            </a:r>
            <a:r>
              <a:rPr lang="cs-CZ" altLang="cs-CZ" sz="1600" b="1" dirty="0" err="1" smtClean="0">
                <a:hlinkClick r:id="rId7"/>
              </a:rPr>
              <a:t>cz</a:t>
            </a:r>
            <a:r>
              <a:rPr lang="cs-CZ" altLang="cs-CZ" sz="1600" b="1" dirty="0" smtClean="0">
                <a:hlinkClick r:id="rId7"/>
              </a:rPr>
              <a:t>/</a:t>
            </a:r>
            <a:r>
              <a:rPr lang="cs-CZ" altLang="cs-CZ" sz="1600" b="1" dirty="0" err="1" smtClean="0">
                <a:hlinkClick r:id="rId7"/>
              </a:rPr>
              <a:t>nabidka-temat</a:t>
            </a:r>
            <a:r>
              <a:rPr lang="cs-CZ" altLang="cs-CZ" sz="1600" b="1" dirty="0" smtClean="0">
                <a:hlinkClick r:id="rId7"/>
              </a:rPr>
              <a:t>/dotace/dotacni-programy-2021/sport-2021.html</a:t>
            </a:r>
            <a:r>
              <a:rPr lang="cs-CZ" altLang="cs-CZ" sz="1600" b="1" dirty="0" smtClean="0"/>
              <a:t>.</a:t>
            </a:r>
          </a:p>
          <a:p>
            <a:pPr marL="0" lvl="2" indent="0" algn="just" eaLnBrk="1" hangingPunct="1"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1741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9153BFB-627D-45C6-A728-8762D623F05F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cs-CZ" altLang="cs-CZ" sz="1400" smtClean="0"/>
          </a:p>
        </p:txBody>
      </p:sp>
      <p:sp>
        <p:nvSpPr>
          <p:cNvPr id="1741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KONTAKTNÍ OSOBY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700213"/>
            <a:ext cx="8229600" cy="46085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pro předložení závěrečného vyúčtování – </a:t>
            </a:r>
            <a:r>
              <a:rPr lang="cs-CZ" altLang="cs-CZ" sz="1600" dirty="0" smtClean="0"/>
              <a:t>nejpozději do 31. 1. </a:t>
            </a:r>
            <a:r>
              <a:rPr lang="cs-CZ" altLang="cs-CZ" sz="1600" dirty="0" smtClean="0"/>
              <a:t>2022.</a:t>
            </a:r>
            <a:endParaRPr lang="cs-CZ" altLang="cs-CZ" sz="1600" b="1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/>
          </a:p>
          <a:p>
            <a:pPr marL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V </a:t>
            </a:r>
            <a:r>
              <a:rPr lang="cs-CZ" altLang="cs-CZ" sz="1600" dirty="0" smtClean="0"/>
              <a:t>průběhu roku 2021 </a:t>
            </a:r>
            <a:r>
              <a:rPr lang="cs-CZ" altLang="cs-CZ" sz="1600" dirty="0" smtClean="0"/>
              <a:t>bude realizován seminář pro příjemce, v rámci kterého budou příjemci seznámeni s náležitostmi závěrečného vyúčtování a jeho povinně překládanými doklady.</a:t>
            </a:r>
          </a:p>
        </p:txBody>
      </p:sp>
      <p:sp>
        <p:nvSpPr>
          <p:cNvPr id="1843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6D79DA0-D57B-4216-B6F5-A0DF8E1DD069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cs-CZ" altLang="cs-CZ" sz="1400" smtClean="0"/>
          </a:p>
        </p:txBody>
      </p:sp>
      <p:sp>
        <p:nvSpPr>
          <p:cNvPr id="1843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ZÁVĚREČNÉ VYÚČTOVÁNÍ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681538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dirty="0" smtClean="0"/>
              <a:t>Účel 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Podpora organizace sportu a sportovních akcí u jednotlivých žadatelů na území SMO, ve výjimečných případech na území vymezeném rozsahem působnosti obce s rozšířenou působností Opava.</a:t>
            </a:r>
          </a:p>
          <a:p>
            <a:pPr marL="0" indent="0" algn="just">
              <a:buFontTx/>
              <a:buNone/>
              <a:defRPr/>
            </a:pPr>
            <a:endParaRPr lang="cs-CZ" altLang="cs-CZ" sz="1600" b="1" u="sng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Vyhlašované dotační tituly:</a:t>
            </a:r>
          </a:p>
          <a:p>
            <a:pPr algn="just">
              <a:defRPr/>
            </a:pPr>
            <a:r>
              <a:rPr lang="cs-CZ" altLang="cs-CZ" sz="1600" dirty="0" smtClean="0"/>
              <a:t>Celoroční sportovní činnost (S1/21)</a:t>
            </a:r>
          </a:p>
          <a:p>
            <a:pPr algn="just">
              <a:defRPr/>
            </a:pPr>
            <a:r>
              <a:rPr lang="cs-CZ" altLang="cs-CZ" sz="1600" dirty="0" smtClean="0"/>
              <a:t>Sportovní akce (S2/21)</a:t>
            </a:r>
          </a:p>
          <a:p>
            <a:pPr algn="just">
              <a:defRPr/>
            </a:pPr>
            <a:r>
              <a:rPr lang="cs-CZ" altLang="cs-CZ" sz="1600" dirty="0" smtClean="0"/>
              <a:t>Celoroční sportovní činnost vybraných subjektů – přímá podpora (S3/21)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Předpokládaný celkový </a:t>
            </a:r>
            <a:r>
              <a:rPr lang="cs-CZ" altLang="cs-CZ" sz="1600" b="1" u="sng" dirty="0" smtClean="0"/>
              <a:t>objem peněžních prostředků pro rok 2021 </a:t>
            </a:r>
            <a:r>
              <a:rPr lang="cs-CZ" altLang="cs-CZ" sz="1600" dirty="0" smtClean="0"/>
              <a:t>– </a:t>
            </a:r>
            <a:r>
              <a:rPr lang="cs-CZ" altLang="cs-CZ" sz="1600" dirty="0" smtClean="0">
                <a:solidFill>
                  <a:srgbClr val="FF0000"/>
                </a:solidFill>
              </a:rPr>
              <a:t>11.650.000 Kč.</a:t>
            </a: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solidFill>
                <a:srgbClr val="000000"/>
              </a:solidFill>
              <a:hlinkClick r:id="rId3" action="ppaction://hlinkfile"/>
            </a:endParaRP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307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00B594D-8AA7-4515-9D2D-872F86B630A9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cs-CZ" altLang="cs-CZ" sz="1400" smtClean="0"/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ZÁKLADNÍ ÚDAJE O PROGRAMU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6" descr="Opa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8" y="260350"/>
            <a:ext cx="5343525" cy="278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Text Box 7"/>
          <p:cNvSpPr txBox="1">
            <a:spLocks noChangeArrowheads="1"/>
          </p:cNvSpPr>
          <p:nvPr/>
        </p:nvSpPr>
        <p:spPr bwMode="auto">
          <a:xfrm>
            <a:off x="319088" y="3213100"/>
            <a:ext cx="8424862" cy="115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4200" b="1"/>
              <a:t>DĚKUJI ZA POZORNOST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1800"/>
          </a:p>
        </p:txBody>
      </p:sp>
      <p:sp>
        <p:nvSpPr>
          <p:cNvPr id="1946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EF6C3F2-EF0D-4E8E-8B3C-67CD7F4B1D5A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20</a:t>
            </a:fld>
            <a:endParaRPr lang="cs-CZ" altLang="cs-CZ" sz="1400" smtClean="0"/>
          </a:p>
        </p:txBody>
      </p:sp>
      <p:sp>
        <p:nvSpPr>
          <p:cNvPr id="1946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288" y="1450975"/>
            <a:ext cx="8229600" cy="5146675"/>
          </a:xfrm>
        </p:spPr>
        <p:txBody>
          <a:bodyPr/>
          <a:lstStyle/>
          <a:p>
            <a:pPr marL="0" indent="0" algn="just">
              <a:buNone/>
            </a:pPr>
            <a:r>
              <a:rPr lang="cs-CZ" altLang="cs-CZ" sz="1600" b="1" u="sng" dirty="0" smtClean="0"/>
              <a:t>Cílem dotačního titulu S1/21 </a:t>
            </a:r>
            <a:r>
              <a:rPr lang="cs-CZ" altLang="cs-CZ" sz="1600" dirty="0" smtClean="0"/>
              <a:t>je </a:t>
            </a:r>
            <a:r>
              <a:rPr lang="cs-CZ" altLang="cs-CZ" sz="1600" dirty="0"/>
              <a:t>p</a:t>
            </a:r>
            <a:r>
              <a:rPr lang="cs-CZ" sz="1600" dirty="0" smtClean="0"/>
              <a:t>odpora </a:t>
            </a:r>
            <a:r>
              <a:rPr lang="cs-CZ" sz="1600" dirty="0"/>
              <a:t>celoroční pravidelné sportovní činnosti evidovaných sportovců a jejich trenérů organizované Žadatelem. Podpora účasti na soutěžích. Pořádání sportovních akcí na území statutárního města Opavy, omezení se netýká sportovních akcí sportů, jejichž uspořádání z technických důvodů na území Statutárního města není možné. Podpora komplexní agendy poskytované střešními spolky (ČOS, ČUS, SSSČR=ČSPS/OSH, ČASPV, AŠSK, OREL) na území města Opavy.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Minimální výše poskytnuté dotace:	10.000,00 Kč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Maximální výše poskytnuté dotace:	400.000,00 Kč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Výše dotace bude vypočtena na základě matematického přepočtu členské základny s tím, že dotace může být max. do výše 60% skutečných celkových celoročních nákladů organizace.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  <a:p>
            <a:pPr marL="0" indent="0" algn="just">
              <a:buFontTx/>
              <a:buNone/>
            </a:pPr>
            <a:endParaRPr lang="cs-CZ" altLang="cs-CZ" sz="1400" dirty="0" smtClean="0"/>
          </a:p>
        </p:txBody>
      </p:sp>
      <p:sp>
        <p:nvSpPr>
          <p:cNvPr id="410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E675B7F-0915-404A-976E-3BEAB520AD5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cs-CZ" altLang="cs-CZ" sz="1400" smtClean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2771775" y="330200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0000"/>
                </a:solidFill>
              </a:rPr>
              <a:t>CELOROČNÍ SPORTOVNÍ ČINNOST – </a:t>
            </a:r>
            <a:r>
              <a:rPr lang="cs-CZ" altLang="cs-CZ" sz="2200" b="1" dirty="0" smtClean="0">
                <a:solidFill>
                  <a:srgbClr val="000000"/>
                </a:solidFill>
              </a:rPr>
              <a:t>S1/21</a:t>
            </a:r>
            <a:endParaRPr lang="cs-CZ" altLang="cs-CZ" sz="2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288" y="1628775"/>
            <a:ext cx="8229600" cy="4752975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Cílem dotačního titulu S2/21 </a:t>
            </a:r>
            <a:r>
              <a:rPr lang="cs-CZ" altLang="cs-CZ" sz="1600" dirty="0" smtClean="0"/>
              <a:t>je podpora pořádání sportovních akcí na území statutárního města Opavy, omezení se netýká sportovních akcí sportů, jejichž uspořádání z technických důvodů na území statutárního města Opavy není možné. 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výše poskytnuté dotace:	10.000,00 Kč</a:t>
            </a:r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Maximální výše poskytnuté dotace: 	60.000,00 Kč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Minimální % spoluúčast žadatele na uznatelných nákladech projektu: 50 %.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dirty="0" smtClean="0"/>
              <a:t>Žadatel </a:t>
            </a:r>
            <a:r>
              <a:rPr lang="cs-CZ" altLang="cs-CZ" sz="1600" dirty="0"/>
              <a:t>o dotaci může podat pouze </a:t>
            </a:r>
            <a:r>
              <a:rPr lang="cs-CZ" altLang="cs-CZ" sz="1600" b="1" u="sng" cap="all" dirty="0" smtClean="0"/>
              <a:t>DVĚ</a:t>
            </a:r>
            <a:r>
              <a:rPr lang="cs-CZ" altLang="cs-CZ" sz="1600" dirty="0" smtClean="0"/>
              <a:t> žádosti!</a:t>
            </a:r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  <a:p>
            <a:pPr marL="0" indent="0" algn="just">
              <a:buFontTx/>
              <a:buNone/>
              <a:defRPr/>
            </a:pPr>
            <a:endParaRPr lang="cs-CZ" altLang="cs-CZ" sz="1400" dirty="0" smtClean="0"/>
          </a:p>
        </p:txBody>
      </p:sp>
      <p:sp>
        <p:nvSpPr>
          <p:cNvPr id="512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E46A61B-601C-4061-B9B7-738D22B7860A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cs-CZ" altLang="cs-CZ" sz="1400" smtClean="0"/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771775" y="330200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0000"/>
                </a:solidFill>
              </a:rPr>
              <a:t>SPORTOVNÍ AKCE – </a:t>
            </a:r>
            <a:r>
              <a:rPr lang="cs-CZ" altLang="cs-CZ" sz="2200" b="1" dirty="0" smtClean="0">
                <a:solidFill>
                  <a:srgbClr val="000000"/>
                </a:solidFill>
              </a:rPr>
              <a:t>S2/21</a:t>
            </a:r>
            <a:endParaRPr lang="cs-CZ" altLang="cs-CZ" sz="2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557338"/>
            <a:ext cx="8229600" cy="4897437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Cílem dotačního titulu S3/21</a:t>
            </a:r>
            <a:r>
              <a:rPr lang="cs-CZ" altLang="cs-CZ" sz="1600" dirty="0" smtClean="0"/>
              <a:t> je podpora celoroční pravidelné sportovní činnosti registrovaných sportovců a jejich trenérů organizované žadateli zařazenými statutárním městem Opava do tzv. přímé podpory, jmenovitě:</a:t>
            </a:r>
          </a:p>
          <a:p>
            <a:pPr marL="0" indent="0" algn="just">
              <a:buFontTx/>
              <a:buNone/>
              <a:defRPr/>
            </a:pPr>
            <a:endParaRPr lang="cs-CZ" altLang="cs-CZ" sz="1600" dirty="0" smtClean="0"/>
          </a:p>
          <a:p>
            <a:r>
              <a:rPr lang="cs-CZ" sz="1600" dirty="0" smtClean="0"/>
              <a:t>Fotbalový </a:t>
            </a:r>
            <a:r>
              <a:rPr lang="cs-CZ" sz="1600" dirty="0"/>
              <a:t>klub SLAVIA OPAVA,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  <a:endParaRPr lang="cs-CZ" sz="1600" dirty="0" smtClean="0"/>
          </a:p>
          <a:p>
            <a:r>
              <a:rPr lang="cs-CZ" sz="1600" dirty="0" smtClean="0"/>
              <a:t>Jezdecký </a:t>
            </a:r>
            <a:r>
              <a:rPr lang="cs-CZ" sz="1600" dirty="0"/>
              <a:t>klub Opava – Kateřinky,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  <a:endParaRPr lang="cs-CZ" sz="1600" dirty="0" smtClean="0"/>
          </a:p>
          <a:p>
            <a:r>
              <a:rPr lang="cs-CZ" sz="1600" dirty="0" smtClean="0"/>
              <a:t>Kánoe </a:t>
            </a:r>
            <a:r>
              <a:rPr lang="cs-CZ" sz="1600" dirty="0"/>
              <a:t>klub Opava,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  <a:endParaRPr lang="cs-CZ" sz="1600" dirty="0" smtClean="0"/>
          </a:p>
          <a:p>
            <a:r>
              <a:rPr lang="cs-CZ" sz="1600" dirty="0" smtClean="0"/>
              <a:t>Orientační </a:t>
            </a:r>
            <a:r>
              <a:rPr lang="cs-CZ" sz="1600" dirty="0"/>
              <a:t>Běh Opava 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  <a:endParaRPr lang="cs-CZ" sz="1600" dirty="0" smtClean="0"/>
          </a:p>
          <a:p>
            <a:r>
              <a:rPr lang="cs-CZ" sz="1600" dirty="0" smtClean="0"/>
              <a:t>S.K</a:t>
            </a:r>
            <a:r>
              <a:rPr lang="cs-CZ" sz="1600" dirty="0"/>
              <a:t>. P.E.M.A. OPAVA,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  <a:endParaRPr lang="cs-CZ" sz="1600" dirty="0" smtClean="0"/>
          </a:p>
          <a:p>
            <a:r>
              <a:rPr lang="cs-CZ" sz="1600" dirty="0" smtClean="0"/>
              <a:t>Tělovýchovná </a:t>
            </a:r>
            <a:r>
              <a:rPr lang="cs-CZ" sz="1600" dirty="0"/>
              <a:t>jednota Slezan Opava,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  <a:endParaRPr lang="cs-CZ" sz="1600" dirty="0" smtClean="0"/>
          </a:p>
          <a:p>
            <a:r>
              <a:rPr lang="cs-CZ" sz="1600" dirty="0" smtClean="0"/>
              <a:t>Tělocvičná </a:t>
            </a:r>
            <a:r>
              <a:rPr lang="cs-CZ" sz="1600" dirty="0"/>
              <a:t>jednota Sokol Opava</a:t>
            </a:r>
            <a:r>
              <a:rPr lang="cs-CZ" sz="1600" dirty="0" smtClean="0"/>
              <a:t>,</a:t>
            </a:r>
          </a:p>
          <a:p>
            <a:r>
              <a:rPr lang="cs-CZ" sz="1600" dirty="0" smtClean="0"/>
              <a:t>Happy </a:t>
            </a:r>
            <a:r>
              <a:rPr lang="cs-CZ" sz="1600" dirty="0"/>
              <a:t>Sport Opava,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  <a:endParaRPr lang="cs-CZ" sz="1600" dirty="0" smtClean="0"/>
          </a:p>
          <a:p>
            <a:r>
              <a:rPr lang="cs-CZ" sz="1600" dirty="0" smtClean="0"/>
              <a:t>SK </a:t>
            </a:r>
            <a:r>
              <a:rPr lang="cs-CZ" sz="1600" dirty="0"/>
              <a:t>JC Sport Opava,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  <a:endParaRPr lang="cs-CZ" sz="1600" dirty="0" smtClean="0"/>
          </a:p>
          <a:p>
            <a:r>
              <a:rPr lang="cs-CZ" sz="1600" dirty="0" smtClean="0"/>
              <a:t>HEAD </a:t>
            </a:r>
            <a:r>
              <a:rPr lang="cs-CZ" sz="1600" dirty="0"/>
              <a:t>BIKE Opava,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  <a:endParaRPr lang="cs-CZ" sz="1600" dirty="0" smtClean="0"/>
          </a:p>
          <a:p>
            <a:r>
              <a:rPr lang="cs-CZ" sz="1600" dirty="0" smtClean="0"/>
              <a:t>LUIGINO.cz</a:t>
            </a:r>
            <a:r>
              <a:rPr lang="cs-CZ" sz="1600" dirty="0"/>
              <a:t>, </a:t>
            </a:r>
            <a:r>
              <a:rPr lang="cs-CZ" sz="1600" dirty="0" err="1" smtClean="0"/>
              <a:t>z.s</a:t>
            </a:r>
            <a:r>
              <a:rPr lang="cs-CZ" sz="1600" dirty="0"/>
              <a:t>.</a:t>
            </a:r>
            <a:endParaRPr lang="cs-CZ" altLang="cs-CZ" sz="1600" dirty="0" smtClean="0"/>
          </a:p>
          <a:p>
            <a:pPr marL="0" indent="0" algn="just">
              <a:buFontTx/>
              <a:buNone/>
              <a:defRPr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614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2064E34-3216-4201-9B72-AF8B803773F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cs-CZ" altLang="cs-CZ" sz="1400" smtClean="0"/>
          </a:p>
        </p:txBody>
      </p:sp>
      <p:sp>
        <p:nvSpPr>
          <p:cNvPr id="614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0000"/>
                </a:solidFill>
              </a:rPr>
              <a:t>CELOROČNÍ SPORTOVNÍ ČINNOST VYBRANÝCH SUBJEKTŮ – </a:t>
            </a:r>
            <a:r>
              <a:rPr lang="cs-CZ" altLang="cs-CZ" sz="2200" b="1" dirty="0" smtClean="0">
                <a:solidFill>
                  <a:srgbClr val="000000"/>
                </a:solidFill>
              </a:rPr>
              <a:t>S3/21</a:t>
            </a:r>
            <a:endParaRPr lang="cs-CZ" altLang="cs-CZ" sz="2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897438"/>
          </a:xfrm>
        </p:spPr>
        <p:txBody>
          <a:bodyPr/>
          <a:lstStyle/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Minimální výše poskytnuté dotace:	10.000,00 Kč</a:t>
            </a:r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Maximální výše poskytnuté dotace:	900.000,00 Kč</a:t>
            </a:r>
          </a:p>
          <a:p>
            <a:pPr marL="0" indent="0">
              <a:buNone/>
            </a:pPr>
            <a:endParaRPr lang="cs-CZ" sz="1600" dirty="0" smtClean="0"/>
          </a:p>
          <a:p>
            <a:pPr marL="0" indent="0" algn="just">
              <a:buNone/>
            </a:pPr>
            <a:r>
              <a:rPr lang="cs-CZ" sz="1600" dirty="0" smtClean="0"/>
              <a:t>Základní </a:t>
            </a:r>
            <a:r>
              <a:rPr lang="cs-CZ" sz="1600" dirty="0"/>
              <a:t>výše dotace bude vypočtena na základě matematického přepočtu členské základny, dofinancování bude řešeno dle zásad </a:t>
            </a:r>
            <a:r>
              <a:rPr lang="cs-CZ" sz="1600" dirty="0" smtClean="0"/>
              <a:t>S3/21 </a:t>
            </a:r>
            <a:r>
              <a:rPr lang="cs-CZ" sz="1600" dirty="0"/>
              <a:t>s tím, že dotace může být poskytnuta max. do výše 60 % skutečných celkových celoročních nákladů organizace.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 algn="just">
              <a:buFontTx/>
              <a:buNone/>
            </a:pPr>
            <a:r>
              <a:rPr lang="cs-CZ" altLang="cs-CZ" sz="1600" dirty="0" smtClean="0"/>
              <a:t>Žadatelé v rámci dotačního titulu S3/21 podávají totožnou žádost včetně povinných příloh jako žadatelé v rámci titulu S1/21 a dále podávají pro nadstavbovou část programu další požadované přílohy.</a:t>
            </a:r>
          </a:p>
          <a:p>
            <a:pPr marL="0" indent="0" algn="just">
              <a:buFontTx/>
              <a:buNone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717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0DD133BD-FFDE-4517-8A61-E25DAD6B2E83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cs-CZ" altLang="cs-CZ" sz="1400" smtClean="0"/>
          </a:p>
        </p:txBody>
      </p:sp>
      <p:sp>
        <p:nvSpPr>
          <p:cNvPr id="7173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0000"/>
                </a:solidFill>
              </a:rPr>
              <a:t>CELOROČNÍ SPORTOVNÍ ČINNOST VYBRANÝCH SUBJEKTŮ – </a:t>
            </a:r>
            <a:r>
              <a:rPr lang="cs-CZ" altLang="cs-CZ" sz="2200" b="1" dirty="0" smtClean="0">
                <a:solidFill>
                  <a:srgbClr val="000000"/>
                </a:solidFill>
              </a:rPr>
              <a:t>S3/21</a:t>
            </a:r>
            <a:endParaRPr lang="cs-CZ" altLang="cs-CZ" sz="22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0EC6C44-A723-4A04-BE08-D27C112BF3BA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cs-CZ" altLang="cs-CZ" sz="1400" smtClean="0"/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OPRÁVNĚNÝ ŽADATEL</a:t>
            </a:r>
          </a:p>
        </p:txBody>
      </p:sp>
      <p:sp>
        <p:nvSpPr>
          <p:cNvPr id="6149" name="TextovéPole 3"/>
          <p:cNvSpPr txBox="1">
            <a:spLocks noChangeArrowheads="1"/>
          </p:cNvSpPr>
          <p:nvPr/>
        </p:nvSpPr>
        <p:spPr bwMode="auto">
          <a:xfrm>
            <a:off x="395288" y="1484313"/>
            <a:ext cx="8064500" cy="4376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Oprávněný žadatel S1/21 a S2/21:</a:t>
            </a:r>
          </a:p>
          <a:p>
            <a:pPr marL="285750" indent="-285750" algn="just"/>
            <a:r>
              <a:rPr lang="cs-CZ" sz="1600" b="1" dirty="0"/>
              <a:t>Tělovýchovné a Tělocvičné jednoty a Sportovní kluby, tj. spolky s CZ-NACE</a:t>
            </a:r>
            <a:r>
              <a:rPr lang="cs-CZ" sz="1600" dirty="0"/>
              <a:t>: </a:t>
            </a:r>
            <a:r>
              <a:rPr lang="cs-CZ" sz="1600" b="1" dirty="0"/>
              <a:t>SPORT</a:t>
            </a:r>
            <a:r>
              <a:rPr lang="cs-CZ" sz="1600" dirty="0"/>
              <a:t> 931 Sportovní činnosti, 93120: Činnosti sportovních klubů, 93110: Provozování sportovních zařízení, 93190: Ostatní sportovní činnosti, </a:t>
            </a:r>
          </a:p>
          <a:p>
            <a:pPr marL="285750" indent="-285750" algn="just"/>
            <a:r>
              <a:rPr lang="cs-CZ" sz="1600" b="1" dirty="0"/>
              <a:t>Nestátní neziskové organizace – střešní organizace s CZ-NACE SPORT </a:t>
            </a:r>
            <a:r>
              <a:rPr lang="cs-CZ" sz="1600" dirty="0"/>
              <a:t>(ČOS, ČUS, SSSČR=ČSPS/OSH, ČASPV, AŠSK, OREL</a:t>
            </a:r>
            <a:r>
              <a:rPr lang="cs-CZ" sz="1600" dirty="0" smtClean="0"/>
              <a:t>),</a:t>
            </a:r>
            <a:endParaRPr lang="cs-CZ" sz="1600" dirty="0"/>
          </a:p>
          <a:p>
            <a:pPr algn="just" eaLnBrk="1" hangingPunct="1">
              <a:spcBef>
                <a:spcPct val="0"/>
              </a:spcBef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/>
              <a:t>k</a:t>
            </a:r>
            <a:r>
              <a:rPr lang="cs-CZ" altLang="cs-CZ" sz="1600" dirty="0" smtClean="0"/>
              <a:t>teří </a:t>
            </a:r>
            <a:r>
              <a:rPr lang="cs-CZ" altLang="cs-CZ" sz="1600" b="1" dirty="0" smtClean="0"/>
              <a:t>vykonávají svou činnost </a:t>
            </a:r>
            <a:r>
              <a:rPr lang="cs-CZ" altLang="cs-CZ" sz="1600" dirty="0" smtClean="0"/>
              <a:t>na území statutárního města Opavy </a:t>
            </a:r>
            <a:r>
              <a:rPr lang="cs-CZ" altLang="cs-CZ" sz="1600" b="1" dirty="0" smtClean="0"/>
              <a:t>alespoň</a:t>
            </a:r>
            <a:r>
              <a:rPr lang="cs-CZ" altLang="cs-CZ" sz="1600" dirty="0" smtClean="0"/>
              <a:t> </a:t>
            </a:r>
            <a:r>
              <a:rPr lang="cs-CZ" altLang="cs-CZ" sz="1600" b="1" dirty="0" smtClean="0"/>
              <a:t>24 kalendářních měsíců </a:t>
            </a:r>
            <a:r>
              <a:rPr lang="cs-CZ" altLang="cs-CZ" sz="1600" dirty="0" smtClean="0"/>
              <a:t>k datu podání žádosti o dotaci, </a:t>
            </a:r>
            <a:r>
              <a:rPr lang="cs-CZ" altLang="cs-CZ" sz="1600" b="1" dirty="0" smtClean="0"/>
              <a:t>mají ve svých stanovách hlavní předmět činnosti SPORT a organizování sportu</a:t>
            </a:r>
            <a:r>
              <a:rPr lang="cs-CZ" altLang="cs-CZ" sz="1600" dirty="0" smtClean="0"/>
              <a:t> – realizaci sportovní činnosti s CZ-NACE: SPORT 93120: Činnosti sportovních klubů nebo 93110: Provozování sportovních zařízení nebo 93190: Ostatní sportovní činnosti) </a:t>
            </a:r>
            <a:r>
              <a:rPr lang="cs-CZ" altLang="cs-CZ" sz="1600" b="1" dirty="0" smtClean="0"/>
              <a:t>a sídlo a sportovní působnost na území města Opavy</a:t>
            </a:r>
            <a:r>
              <a:rPr lang="cs-CZ" altLang="cs-CZ" sz="1600" dirty="0" smtClean="0"/>
              <a:t>. Podmínka délky činnosti žadatele může být prominuta v případě, kdy vznikne nový spolek vyčleněním z jiného spolku a v tomto spolku je minimálně 50% členů, kteří vykonávali sportovní činnost minimálně 24 kalendářních měsíců k datu podání žádosti o dotaci.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0EC6C44-A723-4A04-BE08-D27C112BF3BA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cs-CZ" altLang="cs-CZ" sz="1400" smtClean="0"/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>
                <a:solidFill>
                  <a:srgbClr val="000000"/>
                </a:solidFill>
              </a:rPr>
              <a:t>OPRÁVNĚNÝ ŽADATEL</a:t>
            </a:r>
          </a:p>
        </p:txBody>
      </p:sp>
      <p:sp>
        <p:nvSpPr>
          <p:cNvPr id="6149" name="TextovéPole 3"/>
          <p:cNvSpPr txBox="1">
            <a:spLocks noChangeArrowheads="1"/>
          </p:cNvSpPr>
          <p:nvPr/>
        </p:nvSpPr>
        <p:spPr bwMode="auto">
          <a:xfrm>
            <a:off x="395288" y="1484313"/>
            <a:ext cx="8064500" cy="4081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Oprávněný </a:t>
            </a:r>
            <a:r>
              <a:rPr lang="cs-CZ" altLang="cs-CZ" sz="1600" b="1" dirty="0"/>
              <a:t>žadatel </a:t>
            </a:r>
            <a:r>
              <a:rPr lang="cs-CZ" altLang="cs-CZ" sz="1600" b="1" dirty="0" smtClean="0"/>
              <a:t>S3/21</a:t>
            </a:r>
          </a:p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Fotbalový klub SLAVIA OPAVA,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Jezdecký klub Opava – Kateřinky,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Kánoe klub Opava,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Orientační Běh Opava 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S.K. P.E.M.A. OPAVA,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Tělovýchovná jednota Slezan Opava,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Tělocvičná jednota Sokol Opava,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Happy Sport Opava,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SK JC Sport Opava,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HEAD BIKE Opava, </a:t>
            </a:r>
            <a:r>
              <a:rPr lang="cs-CZ" sz="1600" dirty="0" err="1"/>
              <a:t>z.s</a:t>
            </a:r>
            <a:r>
              <a:rPr lang="cs-CZ" sz="1600" dirty="0"/>
              <a:t>.,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600" dirty="0"/>
              <a:t>LUIGINO.cz, </a:t>
            </a:r>
            <a:r>
              <a:rPr lang="cs-CZ" sz="1600" dirty="0" err="1"/>
              <a:t>z.s</a:t>
            </a:r>
            <a:r>
              <a:rPr lang="cs-CZ" sz="1600" dirty="0"/>
              <a:t>.</a:t>
            </a:r>
            <a:endParaRPr lang="cs-CZ" altLang="cs-CZ" sz="1600" dirty="0"/>
          </a:p>
          <a:p>
            <a:pPr eaLnBrk="1" hangingPunct="1">
              <a:spcBef>
                <a:spcPct val="0"/>
              </a:spcBef>
              <a:buNone/>
              <a:defRPr/>
            </a:pPr>
            <a:endParaRPr lang="cs-CZ" altLang="cs-CZ" sz="1600" dirty="0"/>
          </a:p>
        </p:txBody>
      </p:sp>
    </p:spTree>
    <p:extLst>
      <p:ext uri="{BB962C8B-B14F-4D97-AF65-F5344CB8AC3E}">
        <p14:creationId xmlns:p14="http://schemas.microsoft.com/office/powerpoint/2010/main" val="1320057915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67544" y="1268760"/>
            <a:ext cx="8352928" cy="5039965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s-CZ" altLang="cs-CZ" sz="1600" dirty="0" smtClean="0"/>
              <a:t>Dotace může být použita u všech dotačních titulů na níže uvedené </a:t>
            </a:r>
            <a:r>
              <a:rPr lang="cs-CZ" altLang="cs-CZ" sz="1600" b="1" u="sng" dirty="0" smtClean="0"/>
              <a:t>uznatelné náklady</a:t>
            </a:r>
            <a:r>
              <a:rPr lang="cs-CZ" altLang="cs-CZ" sz="1600" dirty="0" smtClean="0"/>
              <a:t>: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</a:pPr>
            <a:r>
              <a:rPr lang="cs-CZ" sz="1600" b="1" dirty="0" smtClean="0"/>
              <a:t>náklady </a:t>
            </a:r>
            <a:r>
              <a:rPr lang="cs-CZ" sz="1600" b="1" dirty="0"/>
              <a:t>na drobný dlouhodobý hmotný majetek </a:t>
            </a:r>
            <a:r>
              <a:rPr lang="cs-CZ" sz="1600" dirty="0"/>
              <a:t>za podmínky, že tento pořízený majetek je v období realizace projektu prokazatelně uveden do užívání (doba použitelnosti delší než jeden rok a ocenění je v částce od 3.000,- Kč do 40.000,-- Kč včetně - např. movité věci</a:t>
            </a:r>
            <a:r>
              <a:rPr lang="cs-CZ" sz="1600" dirty="0" smtClean="0"/>
              <a:t>),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sz="1600" b="1" dirty="0"/>
              <a:t>n</a:t>
            </a:r>
            <a:r>
              <a:rPr lang="cs-CZ" sz="1600" b="1" dirty="0" smtClean="0"/>
              <a:t>áklady </a:t>
            </a:r>
            <a:r>
              <a:rPr lang="cs-CZ" sz="1600" b="1" dirty="0"/>
              <a:t>na drobný dlouhodobý nehmotný majetek</a:t>
            </a:r>
            <a:r>
              <a:rPr lang="cs-CZ" sz="1600" dirty="0"/>
              <a:t> za podmínky, že tento </a:t>
            </a:r>
            <a:r>
              <a:rPr lang="cs-CZ" sz="1600" dirty="0" smtClean="0"/>
              <a:t>pořízený majetek v </a:t>
            </a:r>
            <a:r>
              <a:rPr lang="cs-CZ" sz="1600" dirty="0"/>
              <a:t>období realizace projektu je prokazatelně uveden do užívání a zůstane v majetku příjemce po dobu minimálně 2 let (doba použitelnosti delší než jeden rok a ocenění je v částce od 7.000,- Kč </a:t>
            </a:r>
            <a:r>
              <a:rPr lang="cs-CZ" sz="1600" dirty="0" smtClean="0"/>
              <a:t>do </a:t>
            </a:r>
            <a:r>
              <a:rPr lang="cs-CZ" sz="1600" dirty="0"/>
              <a:t>60.000,-- Kč včetně - např. </a:t>
            </a:r>
            <a:r>
              <a:rPr lang="cs-CZ" sz="1600" dirty="0" smtClean="0"/>
              <a:t>software</a:t>
            </a:r>
            <a:r>
              <a:rPr lang="cs-CZ" sz="1600" dirty="0"/>
              <a:t>). </a:t>
            </a:r>
            <a:endParaRPr lang="cs-CZ" sz="1600" dirty="0" smtClean="0"/>
          </a:p>
          <a:p>
            <a:pPr algn="just" eaLnBrk="1" hangingPunct="1">
              <a:spcBef>
                <a:spcPct val="0"/>
              </a:spcBef>
            </a:pPr>
            <a:r>
              <a:rPr lang="cs-CZ" sz="1600" b="1" dirty="0"/>
              <a:t>n</a:t>
            </a:r>
            <a:r>
              <a:rPr lang="cs-CZ" sz="1600" b="1" dirty="0" smtClean="0"/>
              <a:t>áklady </a:t>
            </a:r>
            <a:r>
              <a:rPr lang="cs-CZ" sz="1600" b="1" dirty="0"/>
              <a:t>na spotřební materiál sportovní </a:t>
            </a:r>
            <a:endParaRPr lang="cs-CZ" sz="1600" b="1" dirty="0" smtClean="0"/>
          </a:p>
          <a:p>
            <a:pPr algn="just" eaLnBrk="1" hangingPunct="1">
              <a:spcBef>
                <a:spcPct val="0"/>
              </a:spcBef>
            </a:pPr>
            <a:r>
              <a:rPr lang="cs-CZ" sz="1600" b="1" dirty="0"/>
              <a:t>n</a:t>
            </a:r>
            <a:r>
              <a:rPr lang="cs-CZ" sz="1600" b="1" dirty="0" smtClean="0"/>
              <a:t>áklady </a:t>
            </a:r>
            <a:r>
              <a:rPr lang="cs-CZ" sz="1600" b="1" dirty="0"/>
              <a:t>na spotřební materiál ostatní </a:t>
            </a:r>
            <a:r>
              <a:rPr lang="cs-CZ" sz="1600" dirty="0"/>
              <a:t>- diplomy, sportovní poháry, medaile, věcné ceny, 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sz="1600" b="1" dirty="0" smtClean="0"/>
              <a:t>náklady </a:t>
            </a:r>
            <a:r>
              <a:rPr lang="cs-CZ" sz="1600" b="1" dirty="0"/>
              <a:t>na materiál</a:t>
            </a:r>
            <a:r>
              <a:rPr lang="cs-CZ" sz="1600" dirty="0"/>
              <a:t> </a:t>
            </a:r>
            <a:r>
              <a:rPr lang="cs-CZ" sz="1600" b="1" dirty="0"/>
              <a:t>k provádění údržby sportovišť</a:t>
            </a:r>
            <a:r>
              <a:rPr lang="cs-CZ" sz="1600" dirty="0"/>
              <a:t>, která jsou ve vlastnictví, dlouhodobém nájmu nebo dlouhodobé výpůjčce spolku (kde druhou smluvní stranou je statutární město Opava</a:t>
            </a:r>
            <a:r>
              <a:rPr lang="cs-CZ" sz="1600" dirty="0" smtClean="0"/>
              <a:t>, </a:t>
            </a:r>
            <a:r>
              <a:rPr lang="cs-CZ" sz="1600" dirty="0"/>
              <a:t>Moravskoslezský kraj, státní organizace nebo jiný spolek působící v oblasti </a:t>
            </a:r>
            <a:r>
              <a:rPr lang="cs-CZ" sz="1600" dirty="0" smtClean="0"/>
              <a:t>sportu)</a:t>
            </a:r>
            <a:r>
              <a:rPr lang="cs-CZ" sz="1600" dirty="0"/>
              <a:t> </a:t>
            </a:r>
            <a:r>
              <a:rPr lang="cs-CZ" sz="1600" dirty="0" smtClean="0"/>
              <a:t>- travní </a:t>
            </a:r>
            <a:r>
              <a:rPr lang="cs-CZ" sz="1600" dirty="0"/>
              <a:t>osivo, hnojivo, antuka a další spotřební materiál na provádění údržby </a:t>
            </a:r>
            <a:r>
              <a:rPr lang="cs-CZ" sz="1600" dirty="0" smtClean="0"/>
              <a:t>sportovišť (pozn. </a:t>
            </a:r>
            <a:r>
              <a:rPr lang="cs-CZ" sz="1600" u="sng" dirty="0" smtClean="0"/>
              <a:t>dlouhodobý </a:t>
            </a:r>
            <a:r>
              <a:rPr lang="cs-CZ" sz="1600" u="sng" dirty="0"/>
              <a:t>nájem či výpůjčka je pro účely tohoto programu minimálně 8 let s tím, že takováto smlouva o nájmu či výpůjčce musí být v platnosti ještě celý rok </a:t>
            </a:r>
            <a:r>
              <a:rPr lang="cs-CZ" sz="1600" u="sng" dirty="0" smtClean="0"/>
              <a:t>2021</a:t>
            </a:r>
            <a:r>
              <a:rPr lang="cs-CZ" sz="1600" dirty="0" smtClean="0"/>
              <a:t>),</a:t>
            </a:r>
            <a:endParaRPr lang="cs-CZ" sz="1600" dirty="0"/>
          </a:p>
          <a:p>
            <a:pPr algn="just" eaLnBrk="1" hangingPunct="1">
              <a:spcBef>
                <a:spcPct val="0"/>
              </a:spcBef>
            </a:pPr>
            <a:endParaRPr 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cs-CZ" altLang="cs-CZ" sz="5400" dirty="0" smtClean="0"/>
          </a:p>
        </p:txBody>
      </p:sp>
      <p:sp>
        <p:nvSpPr>
          <p:cNvPr id="1024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503422C4-440B-411E-A93D-0D802291D5C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cs-CZ" altLang="cs-CZ" sz="1400" smtClean="0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/>
              <a:t> </a:t>
            </a:r>
            <a:r>
              <a:rPr lang="cs-CZ" altLang="cs-CZ" sz="2200" b="1"/>
              <a:t>UZNATELNÉ NÁKLADY</a:t>
            </a:r>
            <a:endParaRPr lang="cs-CZ" altLang="cs-CZ" sz="2200" b="1">
              <a:solidFill>
                <a:srgbClr val="E12D28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opava-sablona-prezentace-nadpis">
  <a:themeElements>
    <a:clrScheme name="mmopava-sablona-prezentace-nadpi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mopava-sablona-prezentace-nadp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mopava-sablona-prezentace-nadpi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mmopava-sablona-prezentace-nadpis</Template>
  <TotalTime>9955</TotalTime>
  <Words>1086</Words>
  <Application>Microsoft Office PowerPoint</Application>
  <PresentationFormat>Předvádění na obrazovce (4:3)</PresentationFormat>
  <Paragraphs>199</Paragraphs>
  <Slides>20</Slides>
  <Notes>10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3" baseType="lpstr">
      <vt:lpstr>Arial</vt:lpstr>
      <vt:lpstr>Calibri</vt:lpstr>
      <vt:lpstr>mmopava-sablona-prezentace-nadpis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Magistrát města Opavy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mrkvica</dc:creator>
  <cp:lastModifiedBy>Jiskrová Lenka</cp:lastModifiedBy>
  <cp:revision>566</cp:revision>
  <cp:lastPrinted>2019-09-11T09:48:27Z</cp:lastPrinted>
  <dcterms:created xsi:type="dcterms:W3CDTF">2007-01-16T13:45:29Z</dcterms:created>
  <dcterms:modified xsi:type="dcterms:W3CDTF">2020-07-15T05:53:04Z</dcterms:modified>
</cp:coreProperties>
</file>