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29" r:id="rId3"/>
    <p:sldId id="347" r:id="rId4"/>
    <p:sldId id="348" r:id="rId5"/>
    <p:sldId id="349" r:id="rId6"/>
    <p:sldId id="350" r:id="rId7"/>
    <p:sldId id="351" r:id="rId8"/>
    <p:sldId id="352" r:id="rId9"/>
    <p:sldId id="353" r:id="rId10"/>
    <p:sldId id="354" r:id="rId11"/>
    <p:sldId id="337" r:id="rId12"/>
    <p:sldId id="338" r:id="rId13"/>
    <p:sldId id="339" r:id="rId14"/>
    <p:sldId id="340" r:id="rId15"/>
    <p:sldId id="341" r:id="rId16"/>
    <p:sldId id="342" r:id="rId17"/>
    <p:sldId id="343" r:id="rId18"/>
    <p:sldId id="344" r:id="rId19"/>
    <p:sldId id="345" r:id="rId20"/>
    <p:sldId id="355" r:id="rId21"/>
    <p:sldId id="360" r:id="rId22"/>
    <p:sldId id="356" r:id="rId23"/>
    <p:sldId id="357" r:id="rId24"/>
    <p:sldId id="358" r:id="rId25"/>
    <p:sldId id="359" r:id="rId26"/>
    <p:sldId id="303" r:id="rId27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03" autoAdjust="0"/>
  </p:normalViewPr>
  <p:slideViewPr>
    <p:cSldViewPr>
      <p:cViewPr varScale="1">
        <p:scale>
          <a:sx n="106" d="100"/>
          <a:sy n="106" d="100"/>
        </p:scale>
        <p:origin x="17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D74B7F7-D0CF-433C-8F69-2648FF897A2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6331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91DE21B-5860-4610-939A-C0C923BC24B2}" type="datetimeFigureOut">
              <a:rPr lang="cs-CZ"/>
              <a:pPr>
                <a:defRPr/>
              </a:pPr>
              <a:t>14.07.2020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AB955E8-0677-4851-A183-F99C7327303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40306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88B8C62-7395-49E6-B51B-3AD1151B898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1188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E35D666-FC34-4043-9036-AB6155182A8D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0835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E7FBAEA-C4D1-47D7-8D71-53689BB8E9D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483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ECE93CF-4B70-4AB5-82A3-D6897D2CB6ED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22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3594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30975BF-060D-4789-BB1F-ADDEA948A74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23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174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676F9B7-6C4D-44EF-8ED5-B2634D0F8E3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24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562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867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1FC8342-B3E2-4D97-9138-010C4EE6D5A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25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895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6552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0131C4F-D1EA-4EFA-B1EB-E470242388C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366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1D32122-5F78-4416-9784-35AFC2D6475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465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CC5B698-2F91-4C46-98B0-C05987E4DA7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593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9202ABA-ED49-4216-9120-2177797134B5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472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D5F5432-7621-406D-84C9-547BEAB5F1C5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234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78F6ADB-78FF-445E-98A5-E9C51E1A432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907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A53ECD1-25E3-42EE-BF78-7480672DD9A2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874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87AC9-C2D2-484D-885F-AD8E88001E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7955046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A4C09-CA40-4067-86FA-336B83A3DB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1926046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A70D1-5E2B-4C4E-AA62-0B9EB30184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6998082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07150-7A4F-4793-AE8E-E503D80DE9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2819321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408BB-3146-417F-93AE-F7CB86449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438289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165C5-6B93-4262-A6C2-876FCE2653E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1903355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F1B4B-71FC-482E-8357-BA6A7E44D8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639296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6406C-3601-4FF5-8A8E-BDECAB6215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6005811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BE241-49E7-42FF-A1C1-C3A2DC6D2D3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1150450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E18D8-C1EE-4E3E-80FD-CBF504DE42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2185618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AF434-BA48-4894-887C-1C572AABDD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3951567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A32AAE0-048C-4D07-9C16-1766D65345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granty-prevence@opava-city.cz" TargetMode="External"/><Relationship Id="rId4" Type="http://schemas.openxmlformats.org/officeDocument/2006/relationships/hyperlink" Target="mailto:granty-evvo@opava-city.cz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granty-prevence@opava-city.cz" TargetMode="External"/><Relationship Id="rId4" Type="http://schemas.openxmlformats.org/officeDocument/2006/relationships/hyperlink" Target="mailto:granty-evvo@opava-city.cz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ava-city.cz/cz/nabidka-temat/dotace/dotacni-programy-2021/zivotni-prosredi-evvo-2021.html" TargetMode="External"/><Relationship Id="rId3" Type="http://schemas.openxmlformats.org/officeDocument/2006/relationships/image" Target="../media/image2.jpeg"/><Relationship Id="rId7" Type="http://schemas.openxmlformats.org/officeDocument/2006/relationships/hyperlink" Target="mailto:dagmar.polaskova@opava-city.cz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aterina.durcakova@opava-city.cz" TargetMode="External"/><Relationship Id="rId5" Type="http://schemas.openxmlformats.org/officeDocument/2006/relationships/hyperlink" Target="mailto:petra.vlcova@opava-city.cz" TargetMode="External"/><Relationship Id="rId4" Type="http://schemas.openxmlformats.org/officeDocument/2006/relationships/hyperlink" Target="mailto:lenka.jiskrova@opava-city.cz" TargetMode="External"/><Relationship Id="rId9" Type="http://schemas.openxmlformats.org/officeDocument/2006/relationships/hyperlink" Target="https://www.opava-city.cz/cz/nabidka-temat/dotace/dotacni-programy-2021/prevence-kriminality-2021.htm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60350"/>
            <a:ext cx="67976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1043608" y="3716338"/>
            <a:ext cx="742253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3600" b="1" dirty="0">
                <a:solidFill>
                  <a:srgbClr val="000000"/>
                </a:solidFill>
              </a:rPr>
              <a:t>PROGRAM ŽIVOTNÍ PROSTŘEDÍ A EVVO </a:t>
            </a:r>
            <a:r>
              <a:rPr lang="cs-CZ" altLang="cs-CZ" sz="3600" b="1" dirty="0" smtClean="0">
                <a:solidFill>
                  <a:srgbClr val="000000"/>
                </a:solidFill>
              </a:rPr>
              <a:t>2021</a:t>
            </a:r>
          </a:p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3600" b="1" dirty="0" smtClean="0">
                <a:solidFill>
                  <a:srgbClr val="000000"/>
                </a:solidFill>
              </a:rPr>
              <a:t>PROGRAM </a:t>
            </a:r>
            <a:r>
              <a:rPr lang="cs-CZ" altLang="cs-CZ" sz="3600" b="1" dirty="0">
                <a:solidFill>
                  <a:srgbClr val="000000"/>
                </a:solidFill>
              </a:rPr>
              <a:t>PREVENCE KRIMINALITY </a:t>
            </a:r>
            <a:r>
              <a:rPr lang="cs-CZ" altLang="cs-CZ" sz="3600" b="1" dirty="0" smtClean="0">
                <a:solidFill>
                  <a:srgbClr val="000000"/>
                </a:solidFill>
              </a:rPr>
              <a:t>2021</a:t>
            </a:r>
            <a:endParaRPr lang="cs-CZ" altLang="cs-CZ" sz="36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3600" b="1" dirty="0">
              <a:solidFill>
                <a:srgbClr val="000000"/>
              </a:solidFill>
            </a:endParaRP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AE26296-45FC-4006-8B24-E662032CA6A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dirty="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71651" y="1340768"/>
            <a:ext cx="8229600" cy="5039965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Všechny ostatní náklady vynaložené příjemcem jsou považovány za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náklady neuznatelné:</a:t>
            </a: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splátky úvěrů vč. </a:t>
            </a:r>
            <a:r>
              <a:rPr lang="cs-CZ" sz="1600" dirty="0" smtClean="0"/>
              <a:t>úroků, leasingu </a:t>
            </a:r>
            <a:r>
              <a:rPr lang="cs-CZ" sz="1600" dirty="0"/>
              <a:t>vč. </a:t>
            </a:r>
            <a:r>
              <a:rPr lang="cs-CZ" sz="1600" dirty="0" smtClean="0"/>
              <a:t>akontace,</a:t>
            </a: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 smtClean="0"/>
              <a:t>celní, správní</a:t>
            </a:r>
            <a:r>
              <a:rPr lang="cs-CZ" sz="1600" dirty="0"/>
              <a:t>, soudní a bankovní </a:t>
            </a:r>
            <a:r>
              <a:rPr lang="cs-CZ" sz="1600" dirty="0" smtClean="0"/>
              <a:t>poplatky,</a:t>
            </a: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 smtClean="0"/>
              <a:t>poplatky za </a:t>
            </a:r>
            <a:r>
              <a:rPr lang="cs-CZ" sz="1600" dirty="0"/>
              <a:t>telefonní hovory a paušální poplatky za internet vč. zavedení </a:t>
            </a:r>
            <a:r>
              <a:rPr lang="cs-CZ" sz="1600" dirty="0" smtClean="0"/>
              <a:t>přípojky,</a:t>
            </a: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 smtClean="0"/>
              <a:t>provize, daně </a:t>
            </a:r>
            <a:r>
              <a:rPr lang="cs-CZ" sz="1600" dirty="0"/>
              <a:t>a dotace (výjimkou je srážková daň a daň z přidané hodnoty v případě, že příjemce dotace je neplátce této daně nebo mu nevzniká nárok na odpočet této daně</a:t>
            </a:r>
            <a:r>
              <a:rPr lang="cs-CZ" sz="1600" dirty="0" smtClean="0"/>
              <a:t>),</a:t>
            </a: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 smtClean="0"/>
              <a:t>náklady </a:t>
            </a:r>
            <a:r>
              <a:rPr lang="cs-CZ" sz="1600" dirty="0"/>
              <a:t>na reprezentaci, občerstvení a pohoštění (pohoštěním není společné stravování poskytované účastníkům akcí, soustředění a výcvikových táborů</a:t>
            </a:r>
            <a:r>
              <a:rPr lang="cs-CZ" sz="1600" dirty="0" smtClean="0"/>
              <a:t>),</a:t>
            </a:r>
          </a:p>
          <a:p>
            <a:pPr marL="285750" lvl="3" indent="-2857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 smtClean="0"/>
              <a:t>pojištění </a:t>
            </a:r>
            <a:r>
              <a:rPr lang="cs-CZ" sz="1600" dirty="0"/>
              <a:t>majetku apod.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sz="1600" dirty="0"/>
              <a:t>Dotace </a:t>
            </a:r>
            <a:r>
              <a:rPr lang="cs-CZ" sz="1600" b="1" dirty="0"/>
              <a:t>nebude</a:t>
            </a:r>
            <a:r>
              <a:rPr lang="cs-CZ" sz="1600" dirty="0"/>
              <a:t> poskytována na běžnou výuku ve školách, běžnou zájmovou činnost ve školských zařízeních, soukromé, komerční a podnikatelské aktivity bez obecné prospěšnosti a investiční </a:t>
            </a:r>
            <a:r>
              <a:rPr lang="cs-CZ" sz="1600" dirty="0" smtClean="0"/>
              <a:t>projekty.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Nákladový rozpočet, který je nedílnou součástí žádosti o dotaci, </a:t>
            </a:r>
            <a:r>
              <a:rPr lang="cs-CZ" altLang="cs-CZ" sz="1600" b="1" u="sng" dirty="0" smtClean="0"/>
              <a:t>nesmí</a:t>
            </a:r>
            <a:r>
              <a:rPr lang="cs-CZ" altLang="cs-CZ" sz="1600" dirty="0" smtClean="0"/>
              <a:t> obsahovat neuznatelné náklady, i kdyby měly být hrazeny z prostředků příjemce dotace.</a:t>
            </a: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B5BA055-EFC9-4E4A-A8D9-C42561AFEF8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NEUZNATELNÉ NÁKLADY</a:t>
            </a:r>
          </a:p>
        </p:txBody>
      </p:sp>
    </p:spTree>
    <p:extLst>
      <p:ext uri="{BB962C8B-B14F-4D97-AF65-F5344CB8AC3E}">
        <p14:creationId xmlns:p14="http://schemas.microsoft.com/office/powerpoint/2010/main" val="198699728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18953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</a:t>
            </a:r>
          </a:p>
          <a:p>
            <a:pPr marL="0" lvl="3" indent="0" algn="just">
              <a:buNone/>
              <a:defRPr/>
            </a:pPr>
            <a:r>
              <a:rPr lang="cs-CZ" sz="1600" dirty="0"/>
              <a:t>P</a:t>
            </a:r>
            <a:r>
              <a:rPr lang="cs-CZ" sz="1600" dirty="0" smtClean="0"/>
              <a:t>odpora </a:t>
            </a:r>
            <a:r>
              <a:rPr lang="cs-CZ" sz="1600" dirty="0"/>
              <a:t>aktivit v oblasti prevence kriminality, včetně aktivního využití volného času dětí a mládeže do 26 let a podpora pravidelné činnosti dětských a mládežnických organizací a spolků a různých zájmových subjektů sdružujících příslušníky všech věkových kategorií v Opavě, které nelze zařadit do dotačních programů Kultura, Sport a Životní prostřední a EVVO.  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defRPr/>
            </a:pPr>
            <a:r>
              <a:rPr lang="cs-CZ" altLang="cs-CZ" sz="1600" dirty="0" smtClean="0"/>
              <a:t>Podpora projektů orientovaných na aktivní využití volného času dětí a mládeže do 26 let (PK1/21)</a:t>
            </a:r>
          </a:p>
          <a:p>
            <a:pPr algn="just">
              <a:defRPr/>
            </a:pPr>
            <a:r>
              <a:rPr lang="cs-CZ" altLang="cs-CZ" sz="1600" dirty="0" smtClean="0"/>
              <a:t>Podpora pravidelné činnosti dětských a mládežnických organizací a spolků a různých zájmových subjektů sdružujících příslušníky všech věkových kategorií (PK2/21)</a:t>
            </a:r>
          </a:p>
          <a:p>
            <a:pPr algn="just">
              <a:defRPr/>
            </a:pPr>
            <a:r>
              <a:rPr lang="cs-CZ" altLang="cs-CZ" sz="1600" dirty="0" smtClean="0"/>
              <a:t>Podpora opatření ve prospěch prevence kriminality (PK3/21)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Předpokládaný celkový </a:t>
            </a:r>
            <a:r>
              <a:rPr lang="cs-CZ" altLang="cs-CZ" sz="1600" b="1" u="sng" dirty="0" smtClean="0"/>
              <a:t>objem peněžních prostředků pro rok 2021 </a:t>
            </a:r>
            <a:r>
              <a:rPr lang="cs-CZ" altLang="cs-CZ" sz="1600" dirty="0" smtClean="0"/>
              <a:t>–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600.000,00 Kč.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AEC293F-1B71-4315-B622-45869431B32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4" y="175666"/>
            <a:ext cx="62642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/>
              <a:t>ZÁKLADNÍ ÚDAJE O </a:t>
            </a:r>
            <a:r>
              <a:rPr lang="cs-CZ" altLang="cs-CZ" sz="2200" b="1" dirty="0" smtClean="0"/>
              <a:t>PROGRAMU </a:t>
            </a:r>
            <a:r>
              <a:rPr lang="cs-CZ" altLang="cs-CZ" sz="2200" b="1" dirty="0" smtClean="0">
                <a:solidFill>
                  <a:srgbClr val="0070C0"/>
                </a:solidFill>
              </a:rPr>
              <a:t>PREVENCE KRIMINALITY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97356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752975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b="1" dirty="0" smtClean="0"/>
              <a:t>Cílem dotačního titulu PK1/21 </a:t>
            </a:r>
            <a:r>
              <a:rPr lang="cs-CZ" altLang="cs-CZ" sz="1600" dirty="0" smtClean="0"/>
              <a:t>je podpora jednorázových volnočasových akcí pro děti a mládež konaných v Opavě a nejbližším okolí s ohledem na celkový rozsah a účelnost využití finančních prostředků, které nelze zařadit do dotačních programů Kultura, Sport ani Životní prostředí a EVVO.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5.000,00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20.000,00 Kč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>
                <a:solidFill>
                  <a:srgbClr val="FF0000"/>
                </a:solidFill>
              </a:rPr>
              <a:t>Minimální % spoluúčast žadatele na uznatelných nákladech projektu: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10 %.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1EB1485-A765-4265-B5A4-59278B257CF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144463"/>
            <a:ext cx="626427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1800" b="1" dirty="0">
                <a:solidFill>
                  <a:srgbClr val="0070C0"/>
                </a:solidFill>
              </a:rPr>
              <a:t>PODPORA PROJEKTŮ ORIENTOVANÝCH NA AKTIVTNÍ VYUŽITÍ VOLNÉHO ČASU DĚTÍ A MLÁDEŽE DO 26 LET – </a:t>
            </a:r>
            <a:r>
              <a:rPr lang="cs-CZ" altLang="cs-CZ" sz="1800" b="1" dirty="0" smtClean="0">
                <a:solidFill>
                  <a:srgbClr val="0070C0"/>
                </a:solidFill>
              </a:rPr>
              <a:t>PK1/21</a:t>
            </a:r>
            <a:endParaRPr lang="cs-CZ" altLang="cs-CZ" sz="1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95644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752975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PK2/21 </a:t>
            </a:r>
            <a:r>
              <a:rPr lang="cs-CZ" altLang="cs-CZ" sz="1600" dirty="0" smtClean="0"/>
              <a:t>je podpora soustavné činnosti všech věkových kategorií včetně dětí a mládeže. Za soustavnou činnost se považují složky strukturovaného programu, které vedou své členy k aktivnímu odpočinku a zdravějším či hodnotnějším způsobům trávení volného času. Patří sem také různé kroužky, zábavné a poučné klubové aktivity, které nelze zařadit do dotačních programů Kultura, Sport ani Životní prostředí a EVVO.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 	40.000,00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>
                <a:solidFill>
                  <a:srgbClr val="FF0000"/>
                </a:solidFill>
              </a:rPr>
              <a:t>Minimální % spoluúčast žadatele na uznatelných nákladech projektu je 25 %.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</a:t>
            </a:r>
            <a:r>
              <a:rPr lang="cs-CZ" altLang="cs-CZ" sz="1600" dirty="0"/>
              <a:t>o dotaci může podat pouze </a:t>
            </a:r>
            <a:r>
              <a:rPr lang="cs-CZ" altLang="cs-CZ" sz="1600" b="1" u="sng" cap="all" dirty="0"/>
              <a:t>jednu</a:t>
            </a:r>
            <a:r>
              <a:rPr lang="cs-CZ" altLang="cs-CZ" sz="1600" dirty="0"/>
              <a:t> žádost!</a:t>
            </a: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9A66C4F-F836-4598-A464-F547079DC15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0188" y="188913"/>
            <a:ext cx="626427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1400" b="1" dirty="0">
                <a:solidFill>
                  <a:srgbClr val="0070C0"/>
                </a:solidFill>
              </a:rPr>
              <a:t>PODPORA PRAVIDELNÉ ČINNOSTI DĚTSKÝCH A MLÁDEŽNICKÝCH ORGANIZACÍ A SPOLKŮ A RŮZNÝCH ZÁJMOVÝCH SUBJEKTŮ SDRUŽUJÍCÍCH PŘÍSLUŠNÍKY VŠECH VĚKOVÝCH KATEGORIÍ – </a:t>
            </a:r>
            <a:r>
              <a:rPr lang="cs-CZ" altLang="cs-CZ" sz="1400" b="1" dirty="0" smtClean="0">
                <a:solidFill>
                  <a:srgbClr val="0070C0"/>
                </a:solidFill>
              </a:rPr>
              <a:t>PK2/21</a:t>
            </a:r>
            <a:endParaRPr lang="cs-CZ" altLang="cs-CZ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50622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97437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b="1" u="sng" dirty="0" smtClean="0"/>
              <a:t>Cílem dotačního titulu PK3/21 </a:t>
            </a:r>
            <a:r>
              <a:rPr lang="cs-CZ" altLang="cs-CZ" sz="1600" dirty="0" smtClean="0"/>
              <a:t>je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podpora praktických opatření zaměřených na informování a vzdělávání občanů prostřednictvím tištěných materiálů a informačních kampaní ve prospěch snižování kriminality ve městě. Jedná se o podporu projektů směřujících k informování veřejnosti o nejčastějších typech a způsobech páchání trestné činnosti, zvyšování informovanosti občanů o různých formách násilí, zvyšování právního vědomí dětí a mládeže, rodičů a profesionálů pracujících s mládeží, zprostředkování informací o rizikovém chování a o prevenci násilí, prevence internetové kriminality, vzdělávací programy pro nejohroženější skupiny obyvatel (předškolní a školní mládež, senioři, osoby se zdravotním a tělesným postižením).</a:t>
            </a:r>
          </a:p>
          <a:p>
            <a:pPr marL="0" indent="0" algn="just">
              <a:buFontTx/>
              <a:buNone/>
            </a:pPr>
            <a:endParaRPr lang="cs-CZ" altLang="cs-CZ" sz="1600" b="1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  5.000,00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20.000,00 Kč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>
                <a:solidFill>
                  <a:srgbClr val="FF0000"/>
                </a:solidFill>
              </a:rPr>
              <a:t>Minimální % spoluúčast žadatele na uznatelných nákladech projektu: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10 %.</a:t>
            </a:r>
          </a:p>
          <a:p>
            <a:pPr marL="0" indent="0" algn="just">
              <a:buFontTx/>
              <a:buNone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614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3216A00-318E-4CD0-87E9-FB82FDD7C0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cs-CZ" altLang="cs-CZ" sz="1400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55900" y="237330"/>
            <a:ext cx="62642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1800" b="1" dirty="0">
                <a:solidFill>
                  <a:srgbClr val="0070C0"/>
                </a:solidFill>
              </a:rPr>
              <a:t>PODPORA OPATŘENÍ VE PROSPĚCH PREVENCE KRIMINALITY – </a:t>
            </a:r>
            <a:r>
              <a:rPr lang="cs-CZ" altLang="cs-CZ" sz="1800" b="1" dirty="0" smtClean="0">
                <a:solidFill>
                  <a:srgbClr val="0070C0"/>
                </a:solidFill>
              </a:rPr>
              <a:t>PK3/21</a:t>
            </a:r>
            <a:endParaRPr lang="cs-CZ" altLang="cs-CZ" sz="1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23819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CCBD8E8-EB84-42A7-B4FE-61CD6B6C26B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cs-CZ" altLang="cs-CZ" sz="1400" smtClean="0"/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70C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5115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cs-CZ" sz="1600" b="1" u="sng" dirty="0" smtClean="0"/>
              <a:t>Oprávněný žadatel</a:t>
            </a:r>
          </a:p>
          <a:p>
            <a:pPr marL="285750" indent="-285750"/>
            <a:r>
              <a:rPr lang="cs-CZ" sz="1600" dirty="0" smtClean="0"/>
              <a:t>neziskové </a:t>
            </a:r>
            <a:r>
              <a:rPr lang="cs-CZ" sz="1600" dirty="0"/>
              <a:t>organizace, školy a školská zařízení působící na území města, u kterých není zřizovatelem statutární město </a:t>
            </a:r>
            <a:r>
              <a:rPr lang="cs-CZ" sz="1600" dirty="0" smtClean="0"/>
              <a:t>Opava,</a:t>
            </a:r>
            <a:endParaRPr lang="cs-CZ" sz="1600" dirty="0"/>
          </a:p>
          <a:p>
            <a:pPr marL="285750" indent="-285750"/>
            <a:r>
              <a:rPr lang="cs-CZ" sz="1600" dirty="0" smtClean="0"/>
              <a:t>právnické </a:t>
            </a:r>
            <a:r>
              <a:rPr lang="cs-CZ" sz="1600" dirty="0"/>
              <a:t>i fyzické osoby se sídlem (trvalým pobytem) nebo působností na území statutárního města </a:t>
            </a:r>
            <a:r>
              <a:rPr lang="cs-CZ" sz="1600" dirty="0" smtClean="0"/>
              <a:t>Opavy.</a:t>
            </a:r>
            <a:endParaRPr lang="cs-CZ" sz="1600" dirty="0"/>
          </a:p>
          <a:p>
            <a:pPr marL="285750" indent="-285750" algn="just" eaLnBrk="1" hangingPunct="1">
              <a:spcBef>
                <a:spcPct val="0"/>
              </a:spcBef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dirty="0" smtClean="0"/>
              <a:t>Pokud je projekt realizován na území města Opavy, </a:t>
            </a:r>
            <a:r>
              <a:rPr lang="cs-CZ" altLang="cs-CZ" sz="1600" b="1" dirty="0" smtClean="0"/>
              <a:t>nemusí</a:t>
            </a:r>
            <a:r>
              <a:rPr lang="cs-CZ" altLang="cs-CZ" sz="1600" dirty="0" smtClean="0"/>
              <a:t> mít žadatel trvalé bydliště resp. sídlo organizace či firmy na území statutárního města Opavy. </a:t>
            </a:r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dirty="0" smtClean="0"/>
              <a:t>Pokud je projekt realizován mimo území města Opavy, musí být určený pro občany města Opavy a žadatel </a:t>
            </a:r>
            <a:r>
              <a:rPr lang="cs-CZ" altLang="cs-CZ" sz="1600" b="1" dirty="0" smtClean="0"/>
              <a:t>musí</a:t>
            </a:r>
            <a:r>
              <a:rPr lang="cs-CZ" altLang="cs-CZ" sz="1600" dirty="0" smtClean="0"/>
              <a:t> mít trvalé bydliště resp. sídlo organizace či firmy na území statutárního města Opavy.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cs-CZ" sz="1600" b="1" u="sng" dirty="0" smtClean="0"/>
              <a:t>Neoprávněný </a:t>
            </a:r>
            <a:r>
              <a:rPr lang="cs-CZ" sz="1600" b="1" u="sng" dirty="0"/>
              <a:t>žadatel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městská část, popř. úřad městské části statutárního města Opavy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příspěvková organizace podle zákona č. 250/2000 Sb., o rozpočtových pravidlech územních rozpočtů, ve znění pozdějších předpisů, jejímž zřizovatelem je statutární město Opava.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246632644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23528" y="1412875"/>
            <a:ext cx="8568952" cy="5112469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b="1" u="sng" dirty="0" smtClean="0"/>
              <a:t>PK1/21 Podpora projektů orientovaných na aktivní využití volného času dětí a mládeže do 26 let:</a:t>
            </a:r>
          </a:p>
          <a:p>
            <a:pPr algn="just"/>
            <a:r>
              <a:rPr lang="cs-CZ" sz="1600" b="1" dirty="0"/>
              <a:t>Náklady na spotřební materiál</a:t>
            </a:r>
            <a:r>
              <a:rPr lang="cs-CZ" sz="1600" dirty="0"/>
              <a:t> včetně drobných odměn (finanční odměnu nelze uplatnit</a:t>
            </a:r>
            <a:r>
              <a:rPr lang="cs-CZ" sz="1600" dirty="0" smtClean="0"/>
              <a:t>).</a:t>
            </a:r>
            <a:endParaRPr lang="cs-CZ" sz="1600" dirty="0"/>
          </a:p>
          <a:p>
            <a:pPr algn="just"/>
            <a:r>
              <a:rPr lang="cs-CZ" sz="1600" b="1" dirty="0"/>
              <a:t>Náklady na drobný dlouhodobý hmotný majetek</a:t>
            </a:r>
            <a:r>
              <a:rPr lang="cs-CZ" sz="1600" dirty="0"/>
              <a:t> za podmínky, že tento majetek je v období realizace projektu pořízen, prokazatelně uveden do užívání a zůstane v majetku příjemce </a:t>
            </a:r>
            <a:r>
              <a:rPr lang="cs-CZ" sz="1600" dirty="0" smtClean="0"/>
              <a:t>po </a:t>
            </a:r>
            <a:r>
              <a:rPr lang="cs-CZ" sz="1600" dirty="0"/>
              <a:t>dobu minimálně 2 let od jeho pořízení (doba použitelnosti delší než jeden rok a ocenění </a:t>
            </a:r>
            <a:r>
              <a:rPr lang="cs-CZ" sz="1600" dirty="0" smtClean="0"/>
              <a:t>je </a:t>
            </a:r>
            <a:r>
              <a:rPr lang="cs-CZ" sz="1600" dirty="0"/>
              <a:t>v částce od Kč 3.000,-- včetně do Kč 40.000,-- včetně - např. movité věci). </a:t>
            </a:r>
          </a:p>
          <a:p>
            <a:pPr algn="just"/>
            <a:r>
              <a:rPr lang="cs-CZ" sz="1600" b="1" dirty="0"/>
              <a:t>Náklady na drobný dlouhodobý nehmotný majetek</a:t>
            </a:r>
            <a:r>
              <a:rPr lang="cs-CZ" sz="1600" dirty="0"/>
              <a:t> za podmínky, že tento pořízený majetek </a:t>
            </a:r>
            <a:r>
              <a:rPr lang="cs-CZ" sz="1600" dirty="0" smtClean="0"/>
              <a:t>v </a:t>
            </a:r>
            <a:r>
              <a:rPr lang="cs-CZ" sz="1600" dirty="0"/>
              <a:t>období realizace projektu je prokazatelně uveden do užívání a zůstane v majetku příjemce </a:t>
            </a:r>
            <a:r>
              <a:rPr lang="cs-CZ" sz="1600" dirty="0" smtClean="0"/>
              <a:t>po </a:t>
            </a:r>
            <a:r>
              <a:rPr lang="cs-CZ" sz="1600" dirty="0"/>
              <a:t>dobu minimálně 2 let (doba použitelnosti delší než jeden rok a ocenění je v částce od Kč 7.000,-- včetně do Kč 60.000,-- včetně - např. software). </a:t>
            </a:r>
          </a:p>
          <a:p>
            <a:pPr algn="just"/>
            <a:r>
              <a:rPr lang="cs-CZ" sz="1600" b="1" dirty="0"/>
              <a:t>Cestovné </a:t>
            </a:r>
            <a:r>
              <a:rPr lang="cs-CZ" sz="1600" dirty="0"/>
              <a:t>na základě cestovních příkazů.  Za uznatelný náklad se nepovažuje základní náhrada při použití vozidla příjemce nebo soukromého vozidla zaměstnance příjemce, kapesné, úhrada taxi.</a:t>
            </a:r>
          </a:p>
          <a:p>
            <a:pPr algn="just"/>
            <a:r>
              <a:rPr lang="cs-CZ" sz="1600" b="1" dirty="0"/>
              <a:t>Náklady na služby</a:t>
            </a:r>
            <a:r>
              <a:rPr lang="cs-CZ" sz="1600" dirty="0"/>
              <a:t> s výjimkou externě zajišťovaných účetních služeb, právních služeb, konzultací, auditorských služeb a bankovních služeb. </a:t>
            </a:r>
          </a:p>
          <a:p>
            <a:pPr algn="just"/>
            <a:r>
              <a:rPr lang="cs-CZ" sz="1600" b="1" dirty="0"/>
              <a:t>Náklady na společné stravování</a:t>
            </a:r>
            <a:r>
              <a:rPr lang="cs-CZ" sz="1600" dirty="0"/>
              <a:t> poskytované účinkujícím na akcích (ne náklady na reprezentaci a </a:t>
            </a:r>
            <a:r>
              <a:rPr lang="cs-CZ" sz="1600" dirty="0" smtClean="0"/>
              <a:t>pohoštění).</a:t>
            </a:r>
            <a:endParaRPr lang="cs-CZ" sz="1600" dirty="0"/>
          </a:p>
          <a:p>
            <a:pPr algn="just"/>
            <a:r>
              <a:rPr lang="cs-CZ" sz="1600" b="1" dirty="0"/>
              <a:t>Osobní náklady</a:t>
            </a:r>
            <a:r>
              <a:rPr lang="cs-CZ" sz="1600" dirty="0"/>
              <a:t> ve formě dohod o provedení práce </a:t>
            </a: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altLang="cs-CZ" sz="1600" dirty="0" smtClean="0"/>
          </a:p>
        </p:txBody>
      </p:sp>
      <p:sp>
        <p:nvSpPr>
          <p:cNvPr id="819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402F576-3590-45B9-BC97-118536C538C3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400" smtClean="0"/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70C0"/>
                </a:solidFill>
              </a:rPr>
              <a:t>UZNATELNÉ</a:t>
            </a:r>
            <a:r>
              <a:rPr lang="cs-CZ" altLang="cs-CZ" sz="2200" b="1" dirty="0"/>
              <a:t> </a:t>
            </a:r>
            <a:r>
              <a:rPr lang="cs-CZ" altLang="cs-CZ" sz="2200" b="1" dirty="0">
                <a:solidFill>
                  <a:srgbClr val="0070C0"/>
                </a:solidFill>
              </a:rPr>
              <a:t>NÁKLADY – </a:t>
            </a:r>
            <a:r>
              <a:rPr lang="cs-CZ" altLang="cs-CZ" sz="2200" b="1" dirty="0" smtClean="0">
                <a:solidFill>
                  <a:srgbClr val="0070C0"/>
                </a:solidFill>
              </a:rPr>
              <a:t>PK1/21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96736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51520" y="1196975"/>
            <a:ext cx="8568952" cy="5256213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PK2/21 Podpora pravidelné činnosti dětských a mládežnických organizací a spolků a různých zájmových subjektů sdružujících příslušníky všech věkových kategorií:</a:t>
            </a:r>
          </a:p>
          <a:p>
            <a:pPr algn="just"/>
            <a:r>
              <a:rPr lang="cs-CZ" sz="1600" b="1" dirty="0"/>
              <a:t>Náklady na spotřební materiál </a:t>
            </a:r>
            <a:r>
              <a:rPr lang="cs-CZ" sz="1600" dirty="0"/>
              <a:t>včetně drobných odměn (finanční odměnu nelze uplatnit</a:t>
            </a:r>
            <a:r>
              <a:rPr lang="cs-CZ" sz="1600" dirty="0" smtClean="0"/>
              <a:t>).</a:t>
            </a:r>
            <a:endParaRPr lang="cs-CZ" sz="1600" dirty="0"/>
          </a:p>
          <a:p>
            <a:pPr algn="just"/>
            <a:r>
              <a:rPr lang="cs-CZ" sz="1600" b="1" dirty="0"/>
              <a:t>Náklady na drobný dlouhodobý hmotný majetek</a:t>
            </a:r>
            <a:r>
              <a:rPr lang="cs-CZ" sz="1600" dirty="0"/>
              <a:t> za podmínky, že tento majetek je v období realizace projektu pořízen, prokazatelně uveden do užívání a zůstane v majetku </a:t>
            </a:r>
            <a:r>
              <a:rPr lang="cs-CZ" sz="1600" dirty="0" smtClean="0"/>
              <a:t>příjemce po </a:t>
            </a:r>
            <a:r>
              <a:rPr lang="cs-CZ" sz="1600" dirty="0"/>
              <a:t>dobu minimálně 2 let od jeho pořízení (doba použitelnosti delší než jeden rok a ocenění </a:t>
            </a:r>
            <a:r>
              <a:rPr lang="cs-CZ" sz="1600" dirty="0" smtClean="0"/>
              <a:t>je </a:t>
            </a:r>
            <a:r>
              <a:rPr lang="cs-CZ" sz="1600" dirty="0"/>
              <a:t>v částce od Kč 3.000,-- včetně do Kč 40.000,-- včetně - např. movité věci).</a:t>
            </a:r>
          </a:p>
          <a:p>
            <a:pPr algn="just"/>
            <a:r>
              <a:rPr lang="cs-CZ" sz="1600" b="1" dirty="0"/>
              <a:t>Náklady na drobný dlouhodobý nehmotný majetek</a:t>
            </a:r>
            <a:r>
              <a:rPr lang="cs-CZ" sz="1600" dirty="0"/>
              <a:t> za podmínky, že tento pořízený majetek </a:t>
            </a:r>
            <a:r>
              <a:rPr lang="cs-CZ" sz="1600" dirty="0" smtClean="0"/>
              <a:t>v </a:t>
            </a:r>
            <a:r>
              <a:rPr lang="cs-CZ" sz="1600" dirty="0"/>
              <a:t>období realizace projektu je prokazatelně uveden do užívání a zůstane v majetku příjemce </a:t>
            </a:r>
            <a:r>
              <a:rPr lang="cs-CZ" sz="1600" dirty="0" smtClean="0"/>
              <a:t>po </a:t>
            </a:r>
            <a:r>
              <a:rPr lang="cs-CZ" sz="1600" dirty="0"/>
              <a:t>dobu minimálně 2 let (doba použitelnosti delší než jeden rok a ocenění je v částce </a:t>
            </a:r>
            <a:r>
              <a:rPr lang="cs-CZ" sz="1600" dirty="0" smtClean="0"/>
              <a:t>od </a:t>
            </a:r>
            <a:r>
              <a:rPr lang="cs-CZ" sz="1600" dirty="0"/>
              <a:t>Kč 7.000,-- včetně do Kč 60.000,-- včetně - např. software).</a:t>
            </a:r>
          </a:p>
          <a:p>
            <a:pPr algn="just"/>
            <a:r>
              <a:rPr lang="cs-CZ" sz="1600" b="1" dirty="0"/>
              <a:t>Provozní náklady (spotřeba energie)</a:t>
            </a:r>
            <a:r>
              <a:rPr lang="cs-CZ" sz="1600" dirty="0"/>
              <a:t> - el. energie, vodné, stočné, plyn.</a:t>
            </a:r>
          </a:p>
          <a:p>
            <a:pPr algn="just"/>
            <a:r>
              <a:rPr lang="cs-CZ" sz="1600" b="1" dirty="0"/>
              <a:t>Nájemné nebytových prostor</a:t>
            </a:r>
            <a:r>
              <a:rPr lang="cs-CZ" sz="1600" dirty="0"/>
              <a:t> pro zabezpečení výukové/vzdělávací činnosti.</a:t>
            </a:r>
          </a:p>
          <a:p>
            <a:pPr algn="just"/>
            <a:r>
              <a:rPr lang="cs-CZ" sz="1600" b="1" dirty="0"/>
              <a:t>Cestovné </a:t>
            </a:r>
            <a:r>
              <a:rPr lang="cs-CZ" sz="1600" dirty="0"/>
              <a:t>na základě cestovních příkazů. Za uznatelný náklad </a:t>
            </a:r>
            <a:r>
              <a:rPr lang="cs-CZ" sz="1600" dirty="0" smtClean="0"/>
              <a:t>se </a:t>
            </a:r>
            <a:r>
              <a:rPr lang="cs-CZ" sz="1600" dirty="0"/>
              <a:t>nepovažuje základní náhrada při použití vozidla příjemce nebo soukromého vozidla zaměstnance příjemce, kapesné, úhrada taxi.</a:t>
            </a:r>
          </a:p>
          <a:p>
            <a:pPr algn="just"/>
            <a:r>
              <a:rPr lang="cs-CZ" sz="1600" b="1" dirty="0"/>
              <a:t>Náklady na služby</a:t>
            </a:r>
            <a:r>
              <a:rPr lang="cs-CZ" sz="1600" dirty="0"/>
              <a:t> s výjimkou externě zajišťovaných účetních služeb, právních služeb, konzultací, auditorských služeb a bankovních služeb.</a:t>
            </a:r>
          </a:p>
          <a:p>
            <a:pPr algn="just"/>
            <a:r>
              <a:rPr lang="cs-CZ" sz="1600" b="1" dirty="0"/>
              <a:t>Osobní náklady</a:t>
            </a:r>
            <a:r>
              <a:rPr lang="cs-CZ" sz="1600" dirty="0"/>
              <a:t>, a to pouze ve formě dohod o provedení práce/dohod o pracovní činnosti.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11030E0-3C93-480C-B78D-8F021D478885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cs-CZ" altLang="cs-CZ" sz="1400" smtClean="0"/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>
                <a:solidFill>
                  <a:srgbClr val="0070C0"/>
                </a:solidFill>
              </a:rPr>
              <a:t> </a:t>
            </a:r>
            <a:r>
              <a:rPr lang="cs-CZ" altLang="cs-CZ" sz="2200" b="1">
                <a:solidFill>
                  <a:srgbClr val="0070C0"/>
                </a:solidFill>
              </a:rPr>
              <a:t>UZNATELNÉ NÁKLADY PK2/20</a:t>
            </a:r>
          </a:p>
        </p:txBody>
      </p:sp>
    </p:spTree>
    <p:extLst>
      <p:ext uri="{BB962C8B-B14F-4D97-AF65-F5344CB8AC3E}">
        <p14:creationId xmlns:p14="http://schemas.microsoft.com/office/powerpoint/2010/main" val="327005761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536" y="1268413"/>
            <a:ext cx="8291264" cy="5113337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b="1" dirty="0" smtClean="0"/>
              <a:t>PK3/21 Podpora opatření ve prospěch prevence kriminality:</a:t>
            </a:r>
          </a:p>
          <a:p>
            <a:pPr algn="just"/>
            <a:r>
              <a:rPr lang="cs-CZ" sz="1600" b="1" dirty="0"/>
              <a:t>Náklady na spotřební materiál</a:t>
            </a:r>
            <a:r>
              <a:rPr lang="cs-CZ" sz="1600" dirty="0"/>
              <a:t> včetně </a:t>
            </a:r>
            <a:r>
              <a:rPr lang="cs-CZ" sz="1600" dirty="0" smtClean="0"/>
              <a:t>drobných </a:t>
            </a:r>
            <a:r>
              <a:rPr lang="cs-CZ" sz="1600" dirty="0"/>
              <a:t>odměn (finanční odměnu nelze uplatnit</a:t>
            </a:r>
            <a:r>
              <a:rPr lang="cs-CZ" sz="1600" dirty="0" smtClean="0"/>
              <a:t>).</a:t>
            </a:r>
            <a:endParaRPr lang="cs-CZ" sz="1600" dirty="0"/>
          </a:p>
          <a:p>
            <a:pPr algn="just"/>
            <a:r>
              <a:rPr lang="cs-CZ" sz="1600" b="1" dirty="0"/>
              <a:t>Náklady na drobný dlouhodobý hmotný majetek </a:t>
            </a:r>
            <a:r>
              <a:rPr lang="cs-CZ" sz="1600" dirty="0"/>
              <a:t>za podmínky, že tento majetek je v období realizace projektu pořízen, prokazatelně uveden do užívání a zůstane v majetku příjemce </a:t>
            </a:r>
            <a:r>
              <a:rPr lang="cs-CZ" sz="1600" dirty="0" smtClean="0"/>
              <a:t>po </a:t>
            </a:r>
            <a:r>
              <a:rPr lang="cs-CZ" sz="1600" dirty="0"/>
              <a:t>dobu minimálně 2 let od jeho pořízení (doba použitelnosti delší než jeden rok a ocenění </a:t>
            </a:r>
            <a:r>
              <a:rPr lang="cs-CZ" sz="1600" dirty="0" smtClean="0"/>
              <a:t>je </a:t>
            </a:r>
            <a:r>
              <a:rPr lang="cs-CZ" sz="1600" dirty="0"/>
              <a:t>v částce od Kč 3.000,-- včetně do Kč 40.000,-- včetně - např. movité věci). </a:t>
            </a:r>
          </a:p>
          <a:p>
            <a:pPr algn="just"/>
            <a:r>
              <a:rPr lang="cs-CZ" sz="1600" b="1" dirty="0"/>
              <a:t>Náklady na drobný dlouhodobý nehmotný majetek</a:t>
            </a:r>
            <a:r>
              <a:rPr lang="cs-CZ" sz="1600" dirty="0"/>
              <a:t> za podmínky, že tento pořízený majetek </a:t>
            </a:r>
            <a:r>
              <a:rPr lang="cs-CZ" sz="1600" dirty="0" smtClean="0"/>
              <a:t>v </a:t>
            </a:r>
            <a:r>
              <a:rPr lang="cs-CZ" sz="1600" dirty="0"/>
              <a:t>období realizace projektu je prokazatelně uveden do užívání a zůstane v majetku </a:t>
            </a:r>
            <a:r>
              <a:rPr lang="cs-CZ" sz="1600" dirty="0" smtClean="0"/>
              <a:t>příjemce po </a:t>
            </a:r>
            <a:r>
              <a:rPr lang="cs-CZ" sz="1600" dirty="0"/>
              <a:t>dobu minimálně 2 let (doba použitelnosti delší než jeden rok a ocenění je v částce </a:t>
            </a:r>
            <a:r>
              <a:rPr lang="cs-CZ" sz="1600" dirty="0" smtClean="0"/>
              <a:t>od </a:t>
            </a:r>
            <a:r>
              <a:rPr lang="cs-CZ" sz="1600" dirty="0"/>
              <a:t>Kč 7.000,-- včetně do Kč 60.000,-- včetně - např. software). </a:t>
            </a:r>
          </a:p>
          <a:p>
            <a:pPr algn="just"/>
            <a:r>
              <a:rPr lang="cs-CZ" sz="1600" b="1" dirty="0"/>
              <a:t>Cestovné </a:t>
            </a:r>
            <a:r>
              <a:rPr lang="cs-CZ" sz="1600" dirty="0"/>
              <a:t>na základě cestovních příkazů. Za uznatelný náklad </a:t>
            </a:r>
            <a:r>
              <a:rPr lang="cs-CZ" sz="1600" dirty="0" smtClean="0"/>
              <a:t>se </a:t>
            </a:r>
            <a:r>
              <a:rPr lang="cs-CZ" sz="1600" dirty="0"/>
              <a:t>nepovažuje základní náhrada při použití vozidla příjemce nebo soukromého vozidla zaměstnance příjemce, kapesné, úhrada taxi.</a:t>
            </a:r>
          </a:p>
          <a:p>
            <a:pPr algn="just"/>
            <a:r>
              <a:rPr lang="cs-CZ" sz="1600" b="1" dirty="0"/>
              <a:t>Náklady na služby</a:t>
            </a:r>
            <a:r>
              <a:rPr lang="cs-CZ" sz="1600" dirty="0"/>
              <a:t> s výjimkou externě zajišťovaných účetních služeb, právních služeb, konzultací, auditorských služeb a bankovních služeb. </a:t>
            </a:r>
          </a:p>
          <a:p>
            <a:pPr algn="just"/>
            <a:r>
              <a:rPr lang="cs-CZ" sz="1600" b="1" dirty="0"/>
              <a:t>Náklady na společné stravování</a:t>
            </a:r>
            <a:r>
              <a:rPr lang="cs-CZ" sz="1600" dirty="0"/>
              <a:t> poskytované účinkujícím na akcích (ne náklady na reprezentaci a pohoštění dle odst. 5 tohoto článku).</a:t>
            </a:r>
          </a:p>
          <a:p>
            <a:pPr algn="just"/>
            <a:r>
              <a:rPr lang="cs-CZ" sz="1600" b="1" dirty="0"/>
              <a:t>Osobní náklady</a:t>
            </a:r>
            <a:r>
              <a:rPr lang="cs-CZ" sz="1600" dirty="0"/>
              <a:t> ve formě dohod o provedení </a:t>
            </a:r>
            <a:r>
              <a:rPr lang="cs-CZ" sz="1600" dirty="0" smtClean="0"/>
              <a:t>práce.</a:t>
            </a:r>
            <a:endParaRPr lang="cs-CZ" sz="1600" dirty="0"/>
          </a:p>
          <a:p>
            <a:pPr marL="0" indent="0" eaLnBrk="1" hangingPunct="1">
              <a:spcBef>
                <a:spcPct val="0"/>
              </a:spcBef>
              <a:buNone/>
            </a:pPr>
            <a:endParaRPr lang="cs-CZ" altLang="cs-CZ" sz="1600" dirty="0" smtClean="0"/>
          </a:p>
          <a:p>
            <a:pPr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eaLnBrk="1" hangingPunct="1">
              <a:spcBef>
                <a:spcPct val="0"/>
              </a:spcBef>
            </a:pPr>
            <a:endParaRPr lang="cs-CZ" altLang="cs-CZ" sz="1600" dirty="0" smtClean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6082AE1-E5C7-4201-918F-BF86F52AD67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70C0"/>
                </a:solidFill>
              </a:rPr>
              <a:t>UZNATELNÉ NÁKLADY </a:t>
            </a:r>
            <a:r>
              <a:rPr lang="cs-CZ" altLang="cs-CZ" sz="2200" b="1" dirty="0" smtClean="0">
                <a:solidFill>
                  <a:srgbClr val="0070C0"/>
                </a:solidFill>
              </a:rPr>
              <a:t>PK3/21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57304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Dotace </a:t>
            </a:r>
            <a:r>
              <a:rPr lang="cs-CZ" altLang="cs-CZ" sz="1600" b="1" u="sng" dirty="0" smtClean="0"/>
              <a:t>nebude</a:t>
            </a:r>
            <a:r>
              <a:rPr lang="cs-CZ" altLang="cs-CZ" sz="1600" u="sng" dirty="0" smtClean="0"/>
              <a:t> </a:t>
            </a:r>
            <a:r>
              <a:rPr lang="cs-CZ" altLang="cs-CZ" sz="1600" dirty="0" smtClean="0"/>
              <a:t>poskytována na běžnou výuku ve školách, běžnou zájmovou činnost ve školských zařízeních, soukromé aktivity bez obecné prospěšnosti, čistě investiční projekty a občerstvení.</a:t>
            </a:r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Všechny ostatní náklady vynaložené příjemcem jsou považovány za </a:t>
            </a:r>
            <a:r>
              <a:rPr lang="cs-CZ" altLang="cs-CZ" sz="1600" b="1" u="sng" dirty="0" smtClean="0"/>
              <a:t>náklady neuznatelné, např.:</a:t>
            </a:r>
            <a:r>
              <a:rPr lang="cs-CZ" altLang="cs-CZ" sz="1600" b="1" dirty="0" smtClean="0"/>
              <a:t> </a:t>
            </a:r>
          </a:p>
          <a:p>
            <a:pPr algn="just"/>
            <a:r>
              <a:rPr lang="cs-CZ" sz="1600" dirty="0"/>
              <a:t>splátky úvěrů vč. úroků; leasingu vč. </a:t>
            </a:r>
            <a:r>
              <a:rPr lang="cs-CZ" sz="1600" dirty="0" smtClean="0"/>
              <a:t>akontace,</a:t>
            </a:r>
          </a:p>
          <a:p>
            <a:pPr algn="just"/>
            <a:r>
              <a:rPr lang="cs-CZ" sz="1600" dirty="0" smtClean="0"/>
              <a:t>celní</a:t>
            </a:r>
            <a:r>
              <a:rPr lang="cs-CZ" sz="1600" dirty="0"/>
              <a:t>, správní, soudní a bankovní </a:t>
            </a:r>
            <a:r>
              <a:rPr lang="cs-CZ" sz="1600" dirty="0" smtClean="0"/>
              <a:t>poplatky,</a:t>
            </a:r>
          </a:p>
          <a:p>
            <a:pPr algn="just"/>
            <a:r>
              <a:rPr lang="cs-CZ" sz="1600" dirty="0" smtClean="0"/>
              <a:t>poplatky za </a:t>
            </a:r>
            <a:r>
              <a:rPr lang="cs-CZ" sz="1600" dirty="0"/>
              <a:t>telefonní hovory a paušální poplatky za internet vč. zavedení </a:t>
            </a:r>
            <a:r>
              <a:rPr lang="cs-CZ" sz="1600" dirty="0" smtClean="0"/>
              <a:t>přípojky, </a:t>
            </a:r>
          </a:p>
          <a:p>
            <a:pPr algn="just"/>
            <a:r>
              <a:rPr lang="cs-CZ" sz="1600" dirty="0" smtClean="0"/>
              <a:t>provize</a:t>
            </a:r>
            <a:r>
              <a:rPr lang="cs-CZ" sz="1600" dirty="0"/>
              <a:t>; daně a dotace (výjimkou je srážková daň a daň z přidané hodnoty v případě, že příjemce dotace je neplátce této daně nebo mu nevzniká nárok na odpočet této </a:t>
            </a:r>
            <a:r>
              <a:rPr lang="cs-CZ" sz="1600" dirty="0" smtClean="0"/>
              <a:t>daně),</a:t>
            </a:r>
          </a:p>
          <a:p>
            <a:pPr algn="just"/>
            <a:r>
              <a:rPr lang="cs-CZ" sz="1600" dirty="0" smtClean="0"/>
              <a:t>náklady </a:t>
            </a:r>
            <a:r>
              <a:rPr lang="cs-CZ" sz="1600" dirty="0"/>
              <a:t>na reprezentaci a pohoštění (pohoštěním není společné stravování </a:t>
            </a:r>
            <a:r>
              <a:rPr lang="cs-CZ" sz="1600" dirty="0" smtClean="0"/>
              <a:t>poskytované </a:t>
            </a:r>
            <a:r>
              <a:rPr lang="cs-CZ" sz="1600" dirty="0"/>
              <a:t>účastníkům akcí, soustředění a výcvikových táborů</a:t>
            </a:r>
            <a:r>
              <a:rPr lang="cs-CZ" sz="1600" dirty="0" smtClean="0"/>
              <a:t>),</a:t>
            </a:r>
          </a:p>
          <a:p>
            <a:pPr algn="just"/>
            <a:r>
              <a:rPr lang="cs-CZ" sz="1600" dirty="0" smtClean="0"/>
              <a:t>pojištění </a:t>
            </a:r>
            <a:r>
              <a:rPr lang="cs-CZ" sz="1600" dirty="0"/>
              <a:t>majetku apod.</a:t>
            </a:r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Nákladový rozpočet, který tvoří přílohy č. 2a, 2b, 2c dotačního programu, </a:t>
            </a:r>
            <a:r>
              <a:rPr lang="cs-CZ" altLang="cs-CZ" sz="1600" b="1" u="sng" dirty="0" smtClean="0"/>
              <a:t>nesmí</a:t>
            </a:r>
            <a:r>
              <a:rPr lang="cs-CZ" altLang="cs-CZ" sz="1600" dirty="0" smtClean="0"/>
              <a:t> obsahovat neuznatelné náklady, i kdyby měly být hrazeny z prostředků příjemce dotace.</a:t>
            </a:r>
            <a:endParaRPr lang="cs-CZ" altLang="cs-CZ" sz="1400" dirty="0" smtClean="0"/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051995-B7FA-4EB5-8CF7-D3B7BD320583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66785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>
                <a:solidFill>
                  <a:srgbClr val="0070C0"/>
                </a:solidFill>
              </a:rPr>
              <a:t> </a:t>
            </a:r>
            <a:r>
              <a:rPr lang="cs-CZ" altLang="cs-CZ" sz="2200" b="1" dirty="0">
                <a:solidFill>
                  <a:srgbClr val="0070C0"/>
                </a:solidFill>
              </a:rPr>
              <a:t>NEUZNATELNÉ NÁKLADY</a:t>
            </a:r>
          </a:p>
        </p:txBody>
      </p:sp>
    </p:spTree>
    <p:extLst>
      <p:ext uri="{BB962C8B-B14F-4D97-AF65-F5344CB8AC3E}">
        <p14:creationId xmlns:p14="http://schemas.microsoft.com/office/powerpoint/2010/main" val="845454378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229600" cy="468153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 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Podpora akcí a aktivit EVVO, činnosti neziskových organizací zaměřených na EVVO a ochranu životního prostředí a o podporu opatření ve prospěch životního prostředí.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defRPr/>
            </a:pPr>
            <a:r>
              <a:rPr lang="cs-CZ" altLang="cs-CZ" sz="1600" dirty="0" smtClean="0"/>
              <a:t>Podpora akcí a aktivit EVVO (ZP1/21)</a:t>
            </a:r>
          </a:p>
          <a:p>
            <a:pPr algn="just">
              <a:defRPr/>
            </a:pPr>
            <a:r>
              <a:rPr lang="cs-CZ" altLang="cs-CZ" sz="1600" dirty="0" smtClean="0"/>
              <a:t>Podpora činnosti neziskových organizací zaměřených na EVVO a ochranu životního prostředí(ZP2/21)</a:t>
            </a:r>
          </a:p>
          <a:p>
            <a:pPr algn="just">
              <a:defRPr/>
            </a:pPr>
            <a:r>
              <a:rPr lang="cs-CZ" altLang="cs-CZ" sz="1600" dirty="0" smtClean="0"/>
              <a:t>Podpora opatření ve prospěch životního prostředí(ZP3/21)</a:t>
            </a:r>
          </a:p>
          <a:p>
            <a:pPr algn="just">
              <a:defRPr/>
            </a:pPr>
            <a:endParaRPr lang="cs-CZ" altLang="cs-CZ" sz="1600" dirty="0"/>
          </a:p>
          <a:p>
            <a:pPr marL="0" indent="0" algn="just">
              <a:buNone/>
              <a:defRPr/>
            </a:pPr>
            <a:r>
              <a:rPr lang="cs-CZ" altLang="cs-CZ" sz="1600" dirty="0"/>
              <a:t>Předpokládaný celkový </a:t>
            </a:r>
            <a:r>
              <a:rPr lang="cs-CZ" altLang="cs-CZ" sz="1600" b="1" u="sng" dirty="0"/>
              <a:t>objem peněžních prostředků pro rok </a:t>
            </a:r>
            <a:r>
              <a:rPr lang="cs-CZ" altLang="cs-CZ" sz="1600" b="1" u="sng" dirty="0" smtClean="0"/>
              <a:t>2021 </a:t>
            </a:r>
            <a:r>
              <a:rPr lang="cs-CZ" altLang="cs-CZ" sz="1600" dirty="0"/>
              <a:t>–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500.000,00 </a:t>
            </a:r>
            <a:r>
              <a:rPr lang="cs-CZ" altLang="cs-CZ" sz="1600" b="1" dirty="0">
                <a:solidFill>
                  <a:srgbClr val="FF0000"/>
                </a:solidFill>
              </a:rPr>
              <a:t>Kč.</a:t>
            </a:r>
          </a:p>
          <a:p>
            <a:pPr algn="just">
              <a:defRPr/>
            </a:pPr>
            <a:endParaRPr lang="cs-CZ" altLang="cs-CZ" sz="1600" dirty="0" smtClean="0"/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BC17EE4-2B27-4259-B7DF-A8398DE38BA5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44275" y="175666"/>
            <a:ext cx="62642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/>
              <a:t>ZÁKLADNÍ ÚDAJE O </a:t>
            </a:r>
            <a:r>
              <a:rPr lang="cs-CZ" altLang="cs-CZ" sz="2200" b="1" dirty="0" smtClean="0"/>
              <a:t>PROGRAMU       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ŽIVOTNÍ PROSTŘEDÍ A EVVO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09019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23528" y="1120775"/>
            <a:ext cx="8363272" cy="54721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žádosti o dotaci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(platné pro oba programy)</a:t>
            </a:r>
            <a:r>
              <a:rPr lang="cs-CZ" altLang="cs-CZ" sz="1600" b="1" dirty="0" smtClean="0"/>
              <a:t>:  1. 9. – 30. 9. 2020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dirty="0" smtClean="0"/>
              <a:t>Žadatel předkládá žádost, kterou tvoří:</a:t>
            </a:r>
          </a:p>
          <a:p>
            <a:pPr marL="342900" lvl="1" indent="-342900" algn="just">
              <a:buFontTx/>
              <a:buChar char="•"/>
            </a:pPr>
            <a:r>
              <a:rPr lang="cs-CZ" sz="1600" dirty="0" smtClean="0"/>
              <a:t>vyplněná </a:t>
            </a:r>
            <a:r>
              <a:rPr lang="cs-CZ" sz="1600" dirty="0"/>
              <a:t>a </a:t>
            </a:r>
            <a:r>
              <a:rPr lang="cs-CZ" sz="1600" dirty="0" smtClean="0"/>
              <a:t>podepsaná </a:t>
            </a:r>
            <a:r>
              <a:rPr lang="cs-CZ" sz="1600" b="1" dirty="0" smtClean="0"/>
              <a:t>Žádost </a:t>
            </a:r>
            <a:r>
              <a:rPr lang="cs-CZ" sz="1600" b="1" dirty="0"/>
              <a:t>o dotaci </a:t>
            </a:r>
            <a:r>
              <a:rPr lang="cs-CZ" sz="1600" dirty="0"/>
              <a:t>pro rok 2021 </a:t>
            </a:r>
            <a:r>
              <a:rPr lang="cs-CZ" sz="1600" dirty="0" smtClean="0"/>
              <a:t>(</a:t>
            </a:r>
            <a:r>
              <a:rPr lang="cs-CZ" sz="1600" dirty="0"/>
              <a:t>přílohy č. 1a, 1b, 1c </a:t>
            </a:r>
            <a:r>
              <a:rPr lang="cs-CZ" sz="1600" dirty="0" smtClean="0"/>
              <a:t>příslušného programu),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jeden </a:t>
            </a:r>
            <a:r>
              <a:rPr lang="cs-CZ" altLang="cs-CZ" sz="1600" b="1" dirty="0">
                <a:solidFill>
                  <a:srgbClr val="FF0000"/>
                </a:solidFill>
              </a:rPr>
              <a:t>projekt = jedna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žádost</a:t>
            </a:r>
            <a:r>
              <a:rPr lang="cs-CZ" altLang="cs-CZ" sz="1600" b="1" dirty="0">
                <a:solidFill>
                  <a:srgbClr val="FF0000"/>
                </a:solidFill>
              </a:rPr>
              <a:t>,</a:t>
            </a:r>
          </a:p>
          <a:p>
            <a:pPr algn="just"/>
            <a:r>
              <a:rPr lang="cs-CZ" sz="1600" dirty="0" smtClean="0"/>
              <a:t>vyplněný </a:t>
            </a:r>
            <a:r>
              <a:rPr lang="cs-CZ" sz="1600" dirty="0"/>
              <a:t>a podepsaný </a:t>
            </a:r>
            <a:r>
              <a:rPr lang="cs-CZ" sz="1600" b="1" dirty="0"/>
              <a:t>nákladový rozpočet </a:t>
            </a:r>
            <a:r>
              <a:rPr lang="cs-CZ" sz="1600" dirty="0"/>
              <a:t>projektu včetně personálního zajištění (přílohy č. 2a, 2b, 2c </a:t>
            </a:r>
            <a:r>
              <a:rPr lang="cs-CZ" sz="1600" dirty="0" smtClean="0"/>
              <a:t>příslušného programu</a:t>
            </a:r>
            <a:r>
              <a:rPr lang="cs-CZ" sz="1600" dirty="0"/>
              <a:t>),</a:t>
            </a:r>
          </a:p>
          <a:p>
            <a:pPr algn="just"/>
            <a:r>
              <a:rPr lang="cs-CZ" sz="1600" dirty="0"/>
              <a:t>originál nebo ověřená kopie pověření nebo plné moci v případě, že žádost je podepsaná osobou pověřenou statutárním orgánem </a:t>
            </a:r>
            <a:r>
              <a:rPr lang="cs-CZ" sz="1600" dirty="0" smtClean="0"/>
              <a:t>žadatele,</a:t>
            </a:r>
          </a:p>
          <a:p>
            <a:pPr algn="just"/>
            <a:r>
              <a:rPr lang="cs-CZ" sz="1600" dirty="0"/>
              <a:t>prosté kopie aktuálních dokladů o právní subjektivitě a dokladů o oprávnění k vykonávané činnosti (zejména společenské smlouvy, stanov, statutu, zřizovací listiny, apod.), pokud tyto údaje nevyplývají z veřejných rejstříků</a:t>
            </a:r>
          </a:p>
          <a:p>
            <a:pPr algn="just"/>
            <a:r>
              <a:rPr lang="cs-CZ" sz="1600" dirty="0"/>
              <a:t>prosté kopie dokladů o volbě nebo jmenování člena statutárního orgánu a o tom, zda je oprávněn zastupovat žadatele samostatně, nebo společně s jiným členem statutárního orgánu (pokud tyto údaje nevyplývají z veřejných rejstříků),  </a:t>
            </a:r>
          </a:p>
          <a:p>
            <a:pPr algn="just"/>
            <a:r>
              <a:rPr lang="cs-CZ" sz="1600" dirty="0"/>
              <a:t>čestné prohlášení o bezdlužnosti žadatele o dotaci vůči finančnímu úřadu a ostatním orgánům veřejné správy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(u ŽP a EVVO příloha </a:t>
            </a:r>
            <a:r>
              <a:rPr lang="cs-CZ" altLang="cs-CZ" sz="1600" b="1" dirty="0">
                <a:solidFill>
                  <a:srgbClr val="FF0000"/>
                </a:solidFill>
              </a:rPr>
              <a:t>č. 6 , u PK příloha č. 3</a:t>
            </a:r>
            <a:r>
              <a:rPr lang="cs-CZ" altLang="cs-CZ" sz="1600" dirty="0" smtClean="0">
                <a:solidFill>
                  <a:srgbClr val="FF0000"/>
                </a:solidFill>
              </a:rPr>
              <a:t>)</a:t>
            </a:r>
            <a:r>
              <a:rPr lang="cs-CZ" altLang="cs-CZ" sz="1600" dirty="0" smtClean="0"/>
              <a:t>,</a:t>
            </a:r>
          </a:p>
          <a:p>
            <a:pPr algn="just"/>
            <a:endParaRPr lang="cs-CZ" sz="1600" dirty="0" smtClean="0"/>
          </a:p>
          <a:p>
            <a:endParaRPr lang="cs-CZ" sz="1600" dirty="0" smtClean="0"/>
          </a:p>
          <a:p>
            <a:pPr lvl="1" algn="just" eaLnBrk="1" hangingPunct="1">
              <a:spcBef>
                <a:spcPct val="0"/>
              </a:spcBef>
              <a:defRPr/>
            </a:pPr>
            <a:endParaRPr lang="cs-CZ" altLang="cs-CZ" sz="1600" dirty="0" smtClean="0"/>
          </a:p>
          <a:p>
            <a:pPr marL="0" lvl="2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>
              <a:solidFill>
                <a:srgbClr val="FF0000"/>
              </a:solidFill>
            </a:endParaRPr>
          </a:p>
        </p:txBody>
      </p:sp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553200" y="6406061"/>
            <a:ext cx="2482850" cy="484163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/>
              <a:t>2</a:t>
            </a:r>
            <a:endParaRPr lang="cs-CZ" altLang="cs-CZ" sz="1400" dirty="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ŽÁDOST O DOTACI A JEJÍ </a:t>
            </a:r>
            <a:r>
              <a:rPr lang="cs-CZ" altLang="cs-CZ" sz="2200" b="1" dirty="0" smtClean="0"/>
              <a:t>PŘEDLOŽENÍ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16981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793" cy="1121761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588224" cy="706090"/>
          </a:xfrm>
        </p:spPr>
        <p:txBody>
          <a:bodyPr/>
          <a:lstStyle/>
          <a:p>
            <a:r>
              <a:rPr lang="cs-CZ" altLang="cs-CZ" sz="2200" b="1" dirty="0" smtClean="0"/>
              <a:t>ŽÁDOST </a:t>
            </a:r>
            <a:r>
              <a:rPr lang="cs-CZ" altLang="cs-CZ" sz="2200" b="1" dirty="0"/>
              <a:t>O DOTACI A JEJÍ PŘEDLOŽENÍ</a:t>
            </a:r>
            <a:endParaRPr lang="cs-CZ" sz="2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U </a:t>
            </a:r>
            <a:r>
              <a:rPr lang="cs-CZ" sz="1600" b="1" dirty="0">
                <a:solidFill>
                  <a:srgbClr val="FF0000"/>
                </a:solidFill>
              </a:rPr>
              <a:t>dotačního titulu ZP 3/21 (program ŽP a EVVO)</a:t>
            </a:r>
            <a:r>
              <a:rPr lang="cs-CZ" sz="1600" b="1" dirty="0">
                <a:solidFill>
                  <a:srgbClr val="00B050"/>
                </a:solidFill>
              </a:rPr>
              <a:t> </a:t>
            </a:r>
            <a:r>
              <a:rPr lang="cs-CZ" sz="1600" dirty="0"/>
              <a:t>je nutné dále doložit: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souhlas </a:t>
            </a:r>
            <a:r>
              <a:rPr lang="cs-CZ" sz="1600" dirty="0"/>
              <a:t>majitele pozemku/objektu s realizací projektu (příloha č. 3 programu</a:t>
            </a:r>
            <a:r>
              <a:rPr lang="cs-CZ" sz="1600" dirty="0" smtClean="0"/>
              <a:t>),</a:t>
            </a:r>
            <a:endParaRPr lang="cs-CZ" sz="16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doložení </a:t>
            </a:r>
            <a:r>
              <a:rPr lang="cs-CZ" sz="1600" dirty="0"/>
              <a:t>vlastnictví pozemku/objektu (např. výpis z katastru nemovitostí, vlastnický list</a:t>
            </a:r>
            <a:r>
              <a:rPr lang="cs-CZ" sz="1600" dirty="0" smtClean="0"/>
              <a:t>),</a:t>
            </a:r>
            <a:endParaRPr lang="cs-CZ" sz="16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cs-CZ" sz="1600" dirty="0"/>
              <a:t>z</a:t>
            </a:r>
            <a:r>
              <a:rPr lang="cs-CZ" sz="1600" dirty="0" smtClean="0"/>
              <a:t>ávazek </a:t>
            </a:r>
            <a:r>
              <a:rPr lang="cs-CZ" sz="1600" dirty="0"/>
              <a:t>následné péče (příloha č. 4 programu</a:t>
            </a:r>
            <a:r>
              <a:rPr lang="cs-CZ" sz="1600" dirty="0" smtClean="0"/>
              <a:t>),</a:t>
            </a:r>
            <a:endParaRPr lang="cs-CZ" sz="16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předjednání </a:t>
            </a:r>
            <a:r>
              <a:rPr lang="cs-CZ" sz="1600" dirty="0"/>
              <a:t>záměru/odborný posudek/doporučení (příloha č. 5 programu</a:t>
            </a:r>
            <a:r>
              <a:rPr lang="cs-CZ" sz="1600" dirty="0" smtClean="0"/>
              <a:t>).</a:t>
            </a:r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668874"/>
      </p:ext>
    </p:extLst>
  </p:cSld>
  <p:clrMapOvr>
    <a:masterClrMapping/>
  </p:clrMapOvr>
  <p:transition advTm="60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454150"/>
            <a:ext cx="8229600" cy="485457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Žadatel o dotaci předkládá svou žádost </a:t>
            </a:r>
            <a:r>
              <a:rPr lang="cs-CZ" sz="1600" b="1" dirty="0"/>
              <a:t>v jednom podepsaném originále se </a:t>
            </a:r>
            <a:r>
              <a:rPr lang="cs-CZ" sz="1600" b="1" dirty="0" smtClean="0"/>
              <a:t>všemi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sz="1600" b="1" dirty="0" smtClean="0"/>
              <a:t>povinnými </a:t>
            </a:r>
            <a:r>
              <a:rPr lang="cs-CZ" sz="1600" b="1" dirty="0"/>
              <a:t>přílohami</a:t>
            </a:r>
            <a:r>
              <a:rPr lang="cs-CZ" sz="1600" dirty="0"/>
              <a:t> </a:t>
            </a:r>
            <a:r>
              <a:rPr lang="cs-CZ" sz="1600" b="1" dirty="0"/>
              <a:t>ve stanovené lhůtě</a:t>
            </a:r>
            <a:r>
              <a:rPr lang="cs-CZ" sz="1600" dirty="0"/>
              <a:t> pro podání žádostí, a to:</a:t>
            </a:r>
            <a:endParaRPr lang="cs-CZ" altLang="cs-CZ" sz="1600" b="1" dirty="0" smtClean="0"/>
          </a:p>
          <a:p>
            <a:pPr lvl="0">
              <a:buFont typeface="+mj-lt"/>
              <a:buAutoNum type="alphaLcParenR"/>
            </a:pPr>
            <a:r>
              <a:rPr lang="cs-CZ" sz="1600" dirty="0" smtClean="0"/>
              <a:t>prostřednictvím </a:t>
            </a:r>
            <a:r>
              <a:rPr lang="cs-CZ" sz="1600" dirty="0"/>
              <a:t>provozovatele poštovních služeb (držitele poštovní licence), nebo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prostřednictvím podatelny Magistrátu města Opavy, na adrese Horní náměstí 382/69, Město, 746 01 Opava, nebo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datovou zprávou, ID datové schránky: </a:t>
            </a:r>
            <a:r>
              <a:rPr lang="cs-CZ" sz="1600" dirty="0" smtClean="0"/>
              <a:t>5eabx4t.</a:t>
            </a:r>
          </a:p>
          <a:p>
            <a:pPr marL="0" lvl="0" indent="0">
              <a:buNone/>
            </a:pPr>
            <a:endParaRPr lang="cs-CZ" sz="1600" dirty="0"/>
          </a:p>
          <a:p>
            <a:pPr marL="0" lvl="0" indent="0">
              <a:buNone/>
            </a:pPr>
            <a:r>
              <a:rPr lang="cs-CZ" sz="1600" dirty="0" smtClean="0"/>
              <a:t>V</a:t>
            </a:r>
            <a:r>
              <a:rPr lang="cs-CZ" sz="1600" dirty="0"/>
              <a:t> případě způsobu doručení žádosti dle bodu a) a b) je žadatel povinen obálku označit:</a:t>
            </a:r>
          </a:p>
          <a:p>
            <a:pPr marL="0" indent="0">
              <a:buNone/>
            </a:pPr>
            <a:r>
              <a:rPr lang="cs-CZ" sz="1600" dirty="0"/>
              <a:t>a) plným názvem žadatele a adresou jeho sídla</a:t>
            </a:r>
          </a:p>
          <a:p>
            <a:pPr marL="0" indent="0">
              <a:buNone/>
            </a:pPr>
            <a:r>
              <a:rPr lang="cs-CZ" sz="1600" dirty="0"/>
              <a:t>b) </a:t>
            </a:r>
            <a:r>
              <a:rPr lang="cs-CZ" sz="1600" dirty="0" smtClean="0"/>
              <a:t>Textem </a:t>
            </a:r>
            <a:r>
              <a:rPr lang="cs-CZ" sz="1600" b="1" dirty="0"/>
              <a:t>„Program Prevence kriminality 2021</a:t>
            </a:r>
            <a:r>
              <a:rPr lang="cs-CZ" sz="1600" b="1" dirty="0" smtClean="0"/>
              <a:t>“ </a:t>
            </a:r>
            <a:r>
              <a:rPr lang="cs-CZ" sz="1600" b="1" dirty="0" smtClean="0">
                <a:solidFill>
                  <a:srgbClr val="FF0000"/>
                </a:solidFill>
              </a:rPr>
              <a:t>nebo</a:t>
            </a:r>
            <a:r>
              <a:rPr lang="cs-CZ" sz="1600" dirty="0" smtClean="0"/>
              <a:t> </a:t>
            </a:r>
            <a:r>
              <a:rPr lang="cs-CZ" sz="1600" dirty="0"/>
              <a:t>„</a:t>
            </a:r>
            <a:r>
              <a:rPr lang="cs-CZ" sz="1600" b="1" dirty="0"/>
              <a:t>Program ŽP a EVVO </a:t>
            </a:r>
            <a:r>
              <a:rPr lang="cs-CZ" sz="1600" b="1" dirty="0" smtClean="0"/>
              <a:t>2021“, „</a:t>
            </a:r>
            <a:r>
              <a:rPr lang="cs-CZ" sz="1600" b="1" i="1" dirty="0"/>
              <a:t>kód dotačního titulu</a:t>
            </a:r>
            <a:r>
              <a:rPr lang="cs-CZ" sz="1600" b="1" dirty="0"/>
              <a:t>“ – neotvírat</a:t>
            </a:r>
            <a:r>
              <a:rPr lang="cs-CZ" sz="1600" dirty="0" smtClean="0"/>
              <a:t>“</a:t>
            </a:r>
          </a:p>
          <a:p>
            <a:pPr marL="0" indent="0">
              <a:buNone/>
            </a:pPr>
            <a:endParaRPr lang="cs-CZ" sz="16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cs-CZ" sz="1600" dirty="0" smtClean="0"/>
              <a:t>Žadatel </a:t>
            </a:r>
            <a:r>
              <a:rPr lang="cs-CZ" sz="1600" dirty="0"/>
              <a:t>je současně povinen zastat </a:t>
            </a:r>
            <a:r>
              <a:rPr lang="cs-CZ" sz="1600" dirty="0">
                <a:solidFill>
                  <a:srgbClr val="FF0000"/>
                </a:solidFill>
              </a:rPr>
              <a:t>žádost</a:t>
            </a:r>
            <a:r>
              <a:rPr lang="cs-CZ" sz="1600" dirty="0"/>
              <a:t> (přílohy č. 1a, 1b, 1c </a:t>
            </a:r>
            <a:r>
              <a:rPr lang="cs-CZ" sz="1600" u="sng" dirty="0" smtClean="0"/>
              <a:t>příslušného</a:t>
            </a:r>
            <a:r>
              <a:rPr lang="cs-CZ" sz="1600" dirty="0" smtClean="0">
                <a:solidFill>
                  <a:srgbClr val="FF0000"/>
                </a:solidFill>
              </a:rPr>
              <a:t> </a:t>
            </a:r>
            <a:r>
              <a:rPr lang="cs-CZ" sz="1600" dirty="0" smtClean="0"/>
              <a:t>programu</a:t>
            </a:r>
            <a:r>
              <a:rPr lang="cs-CZ" sz="1600" dirty="0"/>
              <a:t>) </a:t>
            </a:r>
            <a:r>
              <a:rPr lang="cs-CZ" sz="1600" dirty="0">
                <a:solidFill>
                  <a:srgbClr val="FF0000"/>
                </a:solidFill>
              </a:rPr>
              <a:t>ve formátu .doc </a:t>
            </a:r>
            <a:r>
              <a:rPr lang="cs-CZ" sz="1600" dirty="0"/>
              <a:t>a přílohu „</a:t>
            </a:r>
            <a:r>
              <a:rPr lang="cs-CZ" sz="1600" dirty="0">
                <a:solidFill>
                  <a:srgbClr val="FF0000"/>
                </a:solidFill>
              </a:rPr>
              <a:t>nákladový rozpočet projektu </a:t>
            </a:r>
            <a:r>
              <a:rPr lang="cs-CZ" sz="1600" dirty="0"/>
              <a:t>včetně personálního zajištění“ (přílohy č. 2a, 2b, 2c </a:t>
            </a:r>
            <a:r>
              <a:rPr lang="cs-CZ" sz="1600" dirty="0" smtClean="0"/>
              <a:t>příslušného programu</a:t>
            </a:r>
            <a:r>
              <a:rPr lang="cs-CZ" sz="1600" dirty="0"/>
              <a:t>) </a:t>
            </a:r>
            <a:r>
              <a:rPr lang="cs-CZ" sz="1600" dirty="0">
                <a:solidFill>
                  <a:srgbClr val="FF0000"/>
                </a:solidFill>
              </a:rPr>
              <a:t>ve formátu .</a:t>
            </a:r>
            <a:r>
              <a:rPr lang="cs-CZ" sz="1600" dirty="0" err="1">
                <a:solidFill>
                  <a:srgbClr val="FF0000"/>
                </a:solidFill>
              </a:rPr>
              <a:t>xls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b="1" dirty="0"/>
              <a:t>prostřednictvím emailu </a:t>
            </a:r>
            <a:r>
              <a:rPr lang="cs-CZ" sz="1600" dirty="0"/>
              <a:t>na adresu: </a:t>
            </a:r>
            <a:r>
              <a:rPr lang="cs-CZ" sz="1600" u="sng" dirty="0" smtClean="0">
                <a:hlinkClick r:id="rId4"/>
              </a:rPr>
              <a:t>granty-evvo@opava-city.cz</a:t>
            </a:r>
            <a:r>
              <a:rPr lang="cs-CZ" sz="1600" dirty="0"/>
              <a:t> </a:t>
            </a:r>
            <a:r>
              <a:rPr lang="cs-CZ" sz="1600" dirty="0" smtClean="0">
                <a:solidFill>
                  <a:srgbClr val="FF0000"/>
                </a:solidFill>
              </a:rPr>
              <a:t>nebo </a:t>
            </a:r>
            <a:r>
              <a:rPr lang="cs-CZ" sz="1600" dirty="0" smtClean="0">
                <a:hlinkClick r:id="rId5"/>
              </a:rPr>
              <a:t>granty-prevence@opava-city.cz</a:t>
            </a:r>
            <a:r>
              <a:rPr lang="cs-CZ" sz="1600" dirty="0" smtClean="0"/>
              <a:t>.</a:t>
            </a:r>
          </a:p>
          <a:p>
            <a:pPr marL="0" indent="0">
              <a:buNone/>
            </a:pPr>
            <a:endParaRPr lang="cs-CZ" sz="1600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A601E7C-4FF3-45FD-9187-940D3167AA2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40046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244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1. 1. 2021 – 31. 12. 2021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Zveřejnění informace o termínu konání akce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m</a:t>
            </a:r>
            <a:r>
              <a:rPr lang="cs-CZ" altLang="cs-CZ" sz="1600" dirty="0" smtClean="0"/>
              <a:t>in. 14 dní před akcí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povinně pro dotační tituly ZP1/21, ZP3/21, PK1/21 </a:t>
            </a:r>
            <a:r>
              <a:rPr lang="cs-CZ" altLang="cs-CZ" sz="1600" smtClean="0"/>
              <a:t>a </a:t>
            </a:r>
            <a:r>
              <a:rPr lang="cs-CZ" altLang="cs-CZ" sz="1600" smtClean="0"/>
              <a:t>PK3/21 </a:t>
            </a:r>
            <a:r>
              <a:rPr lang="cs-CZ" altLang="cs-CZ" sz="1600" dirty="0" smtClean="0"/>
              <a:t>prostřednictvím e-mailu: </a:t>
            </a:r>
            <a:br>
              <a:rPr lang="cs-CZ" altLang="cs-CZ" sz="1600" dirty="0" smtClean="0"/>
            </a:br>
            <a:r>
              <a:rPr lang="cs-CZ" altLang="cs-CZ" sz="1600" dirty="0" smtClean="0">
                <a:hlinkClick r:id="rId4"/>
              </a:rPr>
              <a:t>granty-evvo@opava-city.cz</a:t>
            </a:r>
            <a:r>
              <a:rPr lang="cs-CZ" altLang="cs-CZ" sz="1600" dirty="0" smtClean="0"/>
              <a:t>, </a:t>
            </a:r>
            <a:r>
              <a:rPr lang="cs-CZ" altLang="cs-CZ" sz="1600" dirty="0" smtClean="0">
                <a:hlinkClick r:id="rId5"/>
              </a:rPr>
              <a:t>granty-prevence@opava-city.cz</a:t>
            </a: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odděleného účetnictví</a:t>
            </a:r>
            <a:endParaRPr lang="cs-CZ" altLang="cs-CZ" sz="1600" b="1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 o dotaci vede účetnictví ve smyslu zákona č. 563/1991 Sb., o účetnictví v platném znění a v případě poskytnutí dotace povede v tomto účetnictví odděleně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veškeré doklady související s poskytnutím, čerpáním a vyúčtováním dotace.</a:t>
            </a:r>
            <a:r>
              <a:rPr lang="cs-CZ" altLang="cs-CZ" sz="1600" dirty="0"/>
              <a:t>	</a:t>
            </a: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Změny v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Příjemce dotace je povinen neprodleně, nejpozději do 7 kalendářních dní, informovat poskytovatele  o všech změnách souvisejících s čerpáním poskytnuté dotace, </a:t>
            </a:r>
            <a:r>
              <a:rPr lang="cs-CZ" altLang="cs-CZ" sz="1600" dirty="0"/>
              <a:t>realizací projektu či identifikačními údaji příjemce.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Všechny podmínky použití dotace jsou podrobně uvedeny v článku 7 Programu.</a:t>
            </a:r>
          </a:p>
        </p:txBody>
      </p:sp>
      <p:sp>
        <p:nvSpPr>
          <p:cNvPr id="1229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CB0E67C-D1EA-477F-9B98-22127AEF805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cs-CZ" altLang="cs-CZ" sz="1400" smtClean="0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PODMÍNKY POUŽITÍ DOTACE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73355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536" y="1147416"/>
            <a:ext cx="8424936" cy="5111974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osoby</a:t>
            </a:r>
          </a:p>
          <a:p>
            <a:pPr marL="457200" lvl="1" indent="0" algn="just" eaLnBrk="1" hangingPunct="1">
              <a:buFontTx/>
              <a:buNone/>
              <a:defRPr/>
            </a:pPr>
            <a:endParaRPr lang="cs-CZ" altLang="cs-CZ" sz="1600" dirty="0" smtClean="0"/>
          </a:p>
          <a:p>
            <a:pPr marL="285750" lvl="1" algn="just"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Formální část </a:t>
            </a:r>
            <a:r>
              <a:rPr lang="cs-CZ" altLang="cs-CZ" sz="1600" dirty="0" smtClean="0"/>
              <a:t>(odevzdání žádosti, formuláře, přílohy, termíny odevzdání, místo, atd.) – pracovníci odboru rozvoje města a strategického plánování 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Ing. Lenka Jiskrová, </a:t>
            </a:r>
            <a:r>
              <a:rPr lang="cs-CZ" altLang="cs-CZ" sz="1600" dirty="0" smtClean="0">
                <a:hlinkClick r:id="rId4"/>
              </a:rPr>
              <a:t>lenka.jiskrova@opava-city.cz</a:t>
            </a:r>
            <a:r>
              <a:rPr lang="cs-CZ" altLang="cs-CZ" sz="1600" dirty="0" smtClean="0"/>
              <a:t>, </a:t>
            </a:r>
            <a:r>
              <a:rPr lang="cs-CZ" sz="1600" dirty="0" smtClean="0"/>
              <a:t>553 </a:t>
            </a:r>
            <a:r>
              <a:rPr lang="cs-CZ" sz="1600" dirty="0"/>
              <a:t>756 629</a:t>
            </a:r>
            <a:r>
              <a:rPr lang="cs-CZ" altLang="cs-CZ" sz="1600" dirty="0" smtClean="0"/>
              <a:t>,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Mgr. Petra Vlčová, </a:t>
            </a:r>
            <a:r>
              <a:rPr lang="cs-CZ" altLang="cs-CZ" sz="1600" dirty="0" smtClean="0">
                <a:hlinkClick r:id="rId5"/>
              </a:rPr>
              <a:t>petra.vlcova@opava-city.cz</a:t>
            </a:r>
            <a:r>
              <a:rPr lang="cs-CZ" altLang="cs-CZ" sz="1600" dirty="0" smtClean="0"/>
              <a:t>, 553 756 464.</a:t>
            </a:r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Věcná část </a:t>
            </a:r>
            <a:r>
              <a:rPr lang="cs-CZ" altLang="cs-CZ" sz="1600" dirty="0" smtClean="0"/>
              <a:t>(zaměření projektu, správné zařazení do dotačního titulu, obsahová část projektu) je pracovník odboru školství:</a:t>
            </a:r>
          </a:p>
          <a:p>
            <a:pPr lvl="2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RNDr. Kateřina Durčáková, </a:t>
            </a:r>
            <a:r>
              <a:rPr lang="cs-CZ" sz="1600" u="sng" dirty="0">
                <a:hlinkClick r:id="rId6"/>
              </a:rPr>
              <a:t>katerina.durcakova@opava-city.cz</a:t>
            </a:r>
            <a:r>
              <a:rPr lang="cs-CZ" sz="1600" dirty="0"/>
              <a:t>, 553 756 </a:t>
            </a:r>
            <a:r>
              <a:rPr lang="cs-CZ" sz="1600" dirty="0" smtClean="0"/>
              <a:t>723</a:t>
            </a:r>
            <a:r>
              <a:rPr lang="cs-CZ" altLang="cs-CZ" sz="1600" dirty="0" smtClean="0"/>
              <a:t> (ŽP a EVVO),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Bc. Dagmar Polášková, </a:t>
            </a:r>
            <a:r>
              <a:rPr lang="cs-CZ" altLang="cs-CZ" sz="1600" dirty="0" err="1" smtClean="0"/>
              <a:t>DiS</a:t>
            </a:r>
            <a:r>
              <a:rPr lang="cs-CZ" altLang="cs-CZ" sz="1600" dirty="0" smtClean="0"/>
              <a:t>., </a:t>
            </a:r>
            <a:r>
              <a:rPr lang="cs-CZ" altLang="cs-CZ" sz="1600" dirty="0" smtClean="0">
                <a:hlinkClick r:id="rId7"/>
              </a:rPr>
              <a:t>dagmar.polaskova@opava-city.cz</a:t>
            </a:r>
            <a:r>
              <a:rPr lang="cs-CZ" altLang="cs-CZ" sz="1600" dirty="0" smtClean="0"/>
              <a:t>,</a:t>
            </a:r>
          </a:p>
          <a:p>
            <a:pPr marL="914400" lvl="2" indent="0" algn="just" eaLnBrk="1" hangingPunct="1">
              <a:buNone/>
              <a:defRPr/>
            </a:pPr>
            <a:r>
              <a:rPr lang="cs-CZ" altLang="cs-CZ" sz="1600" dirty="0"/>
              <a:t> </a:t>
            </a:r>
            <a:r>
              <a:rPr lang="cs-CZ" altLang="cs-CZ" sz="1600" dirty="0" smtClean="0"/>
              <a:t>   553 756 725 (PREVENCE KRIMINALITY)</a:t>
            </a:r>
          </a:p>
          <a:p>
            <a:pPr marL="914400" lvl="2" indent="0" algn="just" eaLnBrk="1" hangingPunct="1">
              <a:buNone/>
              <a:defRPr/>
            </a:pPr>
            <a:endParaRPr lang="cs-CZ" altLang="cs-CZ" sz="1600" dirty="0"/>
          </a:p>
          <a:p>
            <a:pPr marL="0" lvl="2" indent="0" algn="just" eaLnBrk="1" hangingPunct="1">
              <a:buNone/>
              <a:defRPr/>
            </a:pPr>
            <a:r>
              <a:rPr lang="cs-CZ" altLang="cs-CZ" sz="1600" b="1" dirty="0" smtClean="0"/>
              <a:t>Kompletní znění dokumentace k vyhlášeným programům včetně jejich příloh je uveřejněno na: </a:t>
            </a:r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b="1" dirty="0">
                <a:hlinkClick r:id="rId8"/>
              </a:rPr>
              <a:t>https://</a:t>
            </a:r>
            <a:r>
              <a:rPr lang="cs-CZ" altLang="cs-CZ" sz="1600" b="1" dirty="0" smtClean="0">
                <a:hlinkClick r:id="rId8"/>
              </a:rPr>
              <a:t>www.opava-city.cz/cz/nabidka-temat/dotace/dotacni-programy-2021/zivotni-prosredi-evvo-2021.html</a:t>
            </a:r>
            <a:endParaRPr lang="cs-CZ" altLang="cs-CZ" sz="1600" b="1" dirty="0" smtClean="0"/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b="1" dirty="0">
                <a:hlinkClick r:id="rId9"/>
              </a:rPr>
              <a:t>https://</a:t>
            </a:r>
            <a:r>
              <a:rPr lang="cs-CZ" altLang="cs-CZ" sz="1600" b="1" dirty="0" smtClean="0">
                <a:hlinkClick r:id="rId9"/>
              </a:rPr>
              <a:t>www.opava-city.cz/cz/nabidka-temat/dotace/dotacni-programy-2021/prevence-kriminality-2021.html</a:t>
            </a:r>
            <a:endParaRPr lang="cs-CZ" altLang="cs-CZ" sz="1600" b="1" dirty="0" smtClean="0"/>
          </a:p>
          <a:p>
            <a:pPr marL="0" lvl="2" indent="0" algn="just" eaLnBrk="1" hangingPunct="1">
              <a:buFontTx/>
              <a:buNone/>
              <a:defRPr/>
            </a:pPr>
            <a:endParaRPr lang="cs-CZ" altLang="cs-CZ" sz="1600" b="1" dirty="0" smtClean="0"/>
          </a:p>
          <a:p>
            <a:pPr marL="914400" lvl="2" indent="0" algn="just" eaLnBrk="1" hangingPunct="1"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536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55CA8B-89E0-49AC-A84A-32F847B0AFE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cs-CZ" altLang="cs-CZ" sz="1400" smtClean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KONTAKTNÍ OSOBY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37699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závěrečného vyúčtování – </a:t>
            </a:r>
            <a:r>
              <a:rPr lang="cs-CZ" altLang="cs-CZ" sz="1600" dirty="0" smtClean="0"/>
              <a:t>nejpozději do 31. 1. 2022</a:t>
            </a: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 první polovině roku 2021 bude realizován seminář pro příjemce, v rámci kterého budou příjemci seznámeni s náležitostmi závěrečného vyúčtování a jeho povinně předkládanými doklady.</a:t>
            </a:r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5A9A017-44E2-45B8-BA00-B2E35A1FE0A5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cs-CZ" altLang="cs-CZ" sz="1400" smtClean="0"/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ZÁVĚREČNÉ VYÚČTOVÁNÍ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6009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Op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60350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319088" y="3213100"/>
            <a:ext cx="842486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 dirty="0" smtClean="0"/>
              <a:t>DĚKUJEME </a:t>
            </a:r>
            <a:r>
              <a:rPr lang="cs-CZ" altLang="cs-CZ" sz="4200" b="1" dirty="0"/>
              <a:t>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 dirty="0"/>
          </a:p>
        </p:txBody>
      </p:sp>
      <p:sp>
        <p:nvSpPr>
          <p:cNvPr id="1741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2300986-D398-4C19-BA6E-4CF4A52CE08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cs-CZ" altLang="cs-CZ" sz="1400" smtClean="0"/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12900"/>
            <a:ext cx="8229600" cy="4911725"/>
          </a:xfrm>
        </p:spPr>
        <p:txBody>
          <a:bodyPr/>
          <a:lstStyle/>
          <a:p>
            <a:pPr marL="0" indent="0" algn="just">
              <a:buNone/>
            </a:pPr>
            <a:r>
              <a:rPr lang="cs-CZ" altLang="cs-CZ" sz="1600" b="1" u="sng" dirty="0" smtClean="0"/>
              <a:t>Cílem dotačního titulu ZP1/21</a:t>
            </a:r>
            <a:r>
              <a:rPr lang="cs-CZ" altLang="cs-CZ" sz="1600" b="1" dirty="0" smtClean="0"/>
              <a:t> </a:t>
            </a:r>
            <a:r>
              <a:rPr lang="cs-CZ" sz="1600" dirty="0" smtClean="0"/>
              <a:t>je </a:t>
            </a:r>
            <a:r>
              <a:rPr lang="cs-CZ" sz="1600" dirty="0"/>
              <a:t>podpora jednotlivých/jednorázových </a:t>
            </a:r>
            <a:r>
              <a:rPr lang="cs-CZ" sz="1600" dirty="0" smtClean="0"/>
              <a:t>environmentálních </a:t>
            </a:r>
            <a:r>
              <a:rPr lang="cs-CZ" sz="1600" dirty="0"/>
              <a:t>vzdělávacích, výchovných a osvětových akcí a aktivit. Dílčím cílem je zároveň podpora školních projektů v této oblasti </a:t>
            </a:r>
            <a:r>
              <a:rPr lang="cs-CZ" sz="1600" dirty="0" smtClean="0"/>
              <a:t>a </a:t>
            </a:r>
            <a:r>
              <a:rPr lang="cs-CZ" sz="1600" dirty="0"/>
              <a:t>podpora vzájemné spolupráce škol i jiných organizací</a:t>
            </a:r>
            <a:r>
              <a:rPr lang="cs-CZ" sz="1600" dirty="0" smtClean="0"/>
              <a:t>.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dirty="0"/>
              <a:t>Minimální výše poskytnuté dotace:  5.000,- Kč</a:t>
            </a:r>
          </a:p>
          <a:p>
            <a:pPr marL="0" indent="0">
              <a:buNone/>
            </a:pPr>
            <a:r>
              <a:rPr lang="cs-CZ" sz="1600" dirty="0"/>
              <a:t>Maximální výše poskytnuté dotace: 40.000,- </a:t>
            </a:r>
            <a:r>
              <a:rPr lang="cs-CZ" sz="1600" dirty="0" smtClean="0"/>
              <a:t>Kč</a:t>
            </a:r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dirty="0">
                <a:solidFill>
                  <a:srgbClr val="FF0000"/>
                </a:solidFill>
              </a:rPr>
              <a:t>Minimální % spoluúčast žadatele na uznatelných nákladech projektu: 20 </a:t>
            </a:r>
            <a:r>
              <a:rPr lang="cs-CZ" sz="1600" dirty="0" smtClean="0">
                <a:solidFill>
                  <a:srgbClr val="FF0000"/>
                </a:solidFill>
              </a:rPr>
              <a:t>%.</a:t>
            </a:r>
            <a:endParaRPr lang="cs-CZ" sz="1600" dirty="0">
              <a:solidFill>
                <a:srgbClr val="FF0000"/>
              </a:solidFill>
            </a:endParaRP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8047B0E-A989-4432-9587-0F552DC72220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PODPORA AKCÍ A AKTIVIT EVVO –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ZP1/21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06864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67995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ZP2/21 </a:t>
            </a:r>
            <a:r>
              <a:rPr lang="cs-CZ" altLang="cs-CZ" sz="1600" dirty="0" smtClean="0"/>
              <a:t>je podpora specifikované pravidelné/soustavné celoroční činnosti neziskových organizací v oblasti environmentální výchovy, vzdělávání a osvěty či ochrany a tvorby životního prostředí.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20.000,00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	100.000,00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>
                <a:solidFill>
                  <a:srgbClr val="FF0000"/>
                </a:solidFill>
              </a:rPr>
              <a:t>Minimální % spoluúčast žadatele na uznatelných nákladech projektu: 10%.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</a:t>
            </a:r>
            <a:r>
              <a:rPr lang="cs-CZ" altLang="cs-CZ" sz="1600" dirty="0"/>
              <a:t>o dotaci může podat pouze </a:t>
            </a:r>
            <a:r>
              <a:rPr lang="cs-CZ" altLang="cs-CZ" sz="1600" b="1" u="sng" cap="all" dirty="0" smtClean="0"/>
              <a:t>JEDNU</a:t>
            </a:r>
            <a:r>
              <a:rPr lang="cs-CZ" altLang="cs-CZ" sz="1600" dirty="0" smtClean="0"/>
              <a:t> žádost!</a:t>
            </a: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1E15-3203-4864-B519-BB956FB787B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115888"/>
            <a:ext cx="626427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1800" b="1" dirty="0">
                <a:solidFill>
                  <a:srgbClr val="00B050"/>
                </a:solidFill>
              </a:rPr>
              <a:t>PODPORA ČINNOSTI NEZISKOVÝCH ORGANIZACÍ ZAMĚŘENÝCH NA EVVO A OCHRANU ŽIVOTNÍHO PROSTŘEDÍ – </a:t>
            </a:r>
            <a:r>
              <a:rPr lang="cs-CZ" altLang="cs-CZ" sz="1800" b="1" dirty="0" smtClean="0">
                <a:solidFill>
                  <a:srgbClr val="00B050"/>
                </a:solidFill>
              </a:rPr>
              <a:t>ZP2/21</a:t>
            </a:r>
            <a:endParaRPr lang="cs-CZ" altLang="cs-CZ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07884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752975"/>
          </a:xfrm>
        </p:spPr>
        <p:txBody>
          <a:bodyPr/>
          <a:lstStyle/>
          <a:p>
            <a:pPr marL="0" indent="0" algn="just">
              <a:buNone/>
            </a:pPr>
            <a:r>
              <a:rPr lang="cs-CZ" altLang="cs-CZ" sz="1600" b="1" u="sng" dirty="0" smtClean="0"/>
              <a:t>Cílem dotačního titulu ZP3/21 </a:t>
            </a:r>
            <a:r>
              <a:rPr lang="cs-CZ" sz="1600" dirty="0" smtClean="0"/>
              <a:t>je </a:t>
            </a:r>
            <a:r>
              <a:rPr lang="cs-CZ" sz="1600" dirty="0"/>
              <a:t>podpora praktických opatření ve prospěch ochrany a tvorby životního prostředí. Jedná se o podporu projektů na výsadby a údržbu veřejné zeleně (s preferencí původních druhů), zachování biodiverzity, řešení odpadového hospodářství, ochrany ovzduší a ochrany vod, rozvoje environmentálně šetrného životního stylu a jiných. Podporovány budou pouze veřejně prospěšné projekty. Doporučeno je záměr nejdříve konzultovat s pracovníky odboru životního prostředí. </a:t>
            </a:r>
          </a:p>
          <a:p>
            <a:pPr marL="0" indent="0" algn="just"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5.000,00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 	40.000,00 Kč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>
                <a:solidFill>
                  <a:srgbClr val="FF0000"/>
                </a:solidFill>
              </a:rPr>
              <a:t>Minimální % spoluúčast žadatele na uznatelných nákladech projektu: 10%.</a:t>
            </a:r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614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DD70626-4392-47E0-8F7E-398FA00A7D2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PODPORA OPATŘENÍ VE PROSPĚCH ŽIVOTNÍHO PROSTŘEDÍ –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ZP3/21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97154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2641"/>
            <a:ext cx="9144000" cy="1009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2A100A8-5259-4D67-88ED-8BAEC24728E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843808" y="128901"/>
            <a:ext cx="604867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179512" y="836713"/>
            <a:ext cx="8856984" cy="6664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Oprávněný žadatel – ZP1/21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dirty="0"/>
              <a:t>N</a:t>
            </a:r>
            <a:r>
              <a:rPr lang="cs-CZ" sz="1600" dirty="0" smtClean="0"/>
              <a:t>eziskové </a:t>
            </a:r>
            <a:r>
              <a:rPr lang="cs-CZ" sz="1600" dirty="0"/>
              <a:t>organizace, školy a školská zařízení působící na území města, u kterých </a:t>
            </a:r>
            <a:r>
              <a:rPr lang="cs-CZ" sz="1600" u="sng" dirty="0"/>
              <a:t>není</a:t>
            </a:r>
            <a:r>
              <a:rPr lang="cs-CZ" sz="1600" dirty="0"/>
              <a:t> zřizovatelem statutární město </a:t>
            </a:r>
            <a:r>
              <a:rPr lang="cs-CZ" sz="1600" dirty="0" smtClean="0"/>
              <a:t>Opava.</a:t>
            </a:r>
            <a:endParaRPr lang="cs-CZ" sz="1600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u="sng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Oprávněný žadatel – ZP2/21</a:t>
            </a:r>
          </a:p>
          <a:p>
            <a:pPr marL="285750" indent="-285750"/>
            <a:r>
              <a:rPr lang="cs-CZ" sz="1600" dirty="0" smtClean="0"/>
              <a:t>Neziskové </a:t>
            </a:r>
            <a:r>
              <a:rPr lang="cs-CZ" sz="1600" dirty="0"/>
              <a:t>organizace se zaměřením na ochranu životního prostředí a EVVO, které mají alespoň jednu z těchto činností ve svých stanovách nebo obdobném dokumentu.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Oprávněný žadatel – ZP3/21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F</a:t>
            </a:r>
            <a:r>
              <a:rPr lang="cs-CZ" altLang="cs-CZ" sz="1600" dirty="0" smtClean="0"/>
              <a:t>yzické a právnické osoby.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b="1" u="sng" dirty="0" smtClean="0"/>
              <a:t>Neoprávněný žadatel</a:t>
            </a:r>
          </a:p>
          <a:p>
            <a:pPr marL="285750" lvl="3" indent="-285750" algn="just" eaLnBrk="1" hangingPunct="1">
              <a:spcBef>
                <a:spcPct val="0"/>
              </a:spcBef>
              <a:buFontTx/>
              <a:buChar char="•"/>
              <a:defRPr/>
            </a:pPr>
            <a:r>
              <a:rPr lang="cs-CZ" sz="1600" dirty="0"/>
              <a:t>městská část, popř. úřad městské části statutárního města </a:t>
            </a:r>
            <a:r>
              <a:rPr lang="cs-CZ" sz="1600" dirty="0" smtClean="0"/>
              <a:t>Opavy,</a:t>
            </a:r>
          </a:p>
          <a:p>
            <a:pPr marL="285750" lvl="3" indent="-285750" algn="just" eaLnBrk="1" hangingPunct="1">
              <a:spcBef>
                <a:spcPct val="0"/>
              </a:spcBef>
              <a:buFontTx/>
              <a:buChar char="•"/>
              <a:defRPr/>
            </a:pPr>
            <a:r>
              <a:rPr lang="cs-CZ" altLang="cs-CZ" sz="1600" dirty="0"/>
              <a:t>příspěvková organizace podle zákona č. 250/2000 Sb., o rozpočtových pravidlech územních rozpočtů, ve znění pozdějších předpisů, jejímž zřizovatelem je statutární město Opava</a:t>
            </a:r>
            <a:r>
              <a:rPr lang="cs-CZ" altLang="cs-CZ" sz="1600" dirty="0" smtClean="0"/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Projekt zpracovaný žadatelem </a:t>
            </a:r>
            <a:r>
              <a:rPr lang="cs-CZ" altLang="cs-CZ" sz="1600" b="1" dirty="0" smtClean="0"/>
              <a:t>musí být realizován na území statutárního města Opavy. </a:t>
            </a:r>
            <a:r>
              <a:rPr lang="cs-CZ" sz="1600" dirty="0" smtClean="0"/>
              <a:t>V</a:t>
            </a:r>
            <a:r>
              <a:rPr lang="cs-CZ" sz="1600" dirty="0"/>
              <a:t> dotačním titulu </a:t>
            </a:r>
            <a:r>
              <a:rPr lang="cs-CZ" sz="1600" b="1" dirty="0" smtClean="0"/>
              <a:t>ZP1/21 </a:t>
            </a:r>
            <a:r>
              <a:rPr lang="cs-CZ" sz="1600" b="1" dirty="0"/>
              <a:t>Podpora akcí a aktivit EVVO</a:t>
            </a:r>
            <a:r>
              <a:rPr lang="cs-CZ" sz="1600" dirty="0"/>
              <a:t> může ve výjimečných případech dojít k přesahu na území vymezeném rozsahem působnosti obce s rozšířenou </a:t>
            </a:r>
            <a:r>
              <a:rPr lang="cs-CZ" sz="1600" dirty="0" smtClean="0"/>
              <a:t>působností </a:t>
            </a:r>
            <a:r>
              <a:rPr lang="cs-CZ" sz="1600" dirty="0"/>
              <a:t>Opava. Přesahem se rozumí </a:t>
            </a:r>
            <a:r>
              <a:rPr lang="cs-CZ" sz="1600" dirty="0" smtClean="0"/>
              <a:t>např</a:t>
            </a:r>
            <a:r>
              <a:rPr lang="cs-CZ" sz="1600" dirty="0"/>
              <a:t>. partnerská spolupráce opavské školy s </a:t>
            </a:r>
            <a:r>
              <a:rPr lang="cs-CZ" sz="1600" dirty="0" err="1"/>
              <a:t>mimoopavskou</a:t>
            </a:r>
            <a:r>
              <a:rPr lang="cs-CZ" sz="1600" dirty="0"/>
              <a:t> školou či realizace dílčí aktivity projektu mimo vymezené </a:t>
            </a:r>
            <a:r>
              <a:rPr lang="cs-CZ" sz="1600" dirty="0" smtClean="0"/>
              <a:t>území.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sz="1600" dirty="0" smtClean="0"/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r>
              <a:rPr lang="cs-CZ" sz="1600" dirty="0"/>
              <a:t>Žadatel </a:t>
            </a:r>
            <a:r>
              <a:rPr lang="cs-CZ" sz="1600" b="1" dirty="0"/>
              <a:t>nemusí</a:t>
            </a:r>
            <a:r>
              <a:rPr lang="cs-CZ" sz="1600" dirty="0"/>
              <a:t> mít trvalé bydliště resp. sídlo organizace či firmy na území statutárního města Opavy.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101091869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496795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ZP1/21 – Podpora akcí a aktivit EVVO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Náklady na materiál </a:t>
            </a:r>
            <a:r>
              <a:rPr lang="cs-CZ" altLang="cs-CZ" sz="1600" dirty="0" smtClean="0"/>
              <a:t>včetně věcných odměn </a:t>
            </a:r>
            <a:r>
              <a:rPr lang="cs-CZ" sz="1600" dirty="0"/>
              <a:t>(finanční odměnu nelze uplatnit</a:t>
            </a:r>
            <a:r>
              <a:rPr lang="cs-CZ" sz="1600" dirty="0" smtClean="0"/>
              <a:t>).</a:t>
            </a: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b="1" dirty="0" smtClean="0"/>
              <a:t>Náklady </a:t>
            </a:r>
            <a:r>
              <a:rPr lang="cs-CZ" sz="1600" b="1" dirty="0"/>
              <a:t>na spotřební materiál</a:t>
            </a:r>
            <a:r>
              <a:rPr lang="cs-CZ" sz="1600" dirty="0"/>
              <a:t> včetně drobných odměn (finanční odměnu nelze </a:t>
            </a:r>
            <a:r>
              <a:rPr lang="cs-CZ" sz="1600" dirty="0" smtClean="0"/>
              <a:t>uplatnit).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b="1" dirty="0" smtClean="0"/>
              <a:t>Náklady </a:t>
            </a:r>
            <a:r>
              <a:rPr lang="cs-CZ" sz="1600" b="1" dirty="0"/>
              <a:t>na drobný dlouhodobý hmotný majetek </a:t>
            </a:r>
            <a:r>
              <a:rPr lang="cs-CZ" sz="1600" dirty="0"/>
              <a:t>za podmínky, že tento majetek je v období realizace projektu pořízen, prokazatelně uveden do užívání a zůstane v </a:t>
            </a:r>
            <a:r>
              <a:rPr lang="cs-CZ" sz="1600" dirty="0" smtClean="0"/>
              <a:t>majetku příjemce po </a:t>
            </a:r>
            <a:r>
              <a:rPr lang="cs-CZ" sz="1600" dirty="0"/>
              <a:t>dobu minimálně 2 let od jeho pořízení (doba použitelnosti delší než jeden rok </a:t>
            </a:r>
            <a:r>
              <a:rPr lang="cs-CZ" sz="1600" dirty="0" smtClean="0"/>
              <a:t>a ocenění je </a:t>
            </a:r>
            <a:r>
              <a:rPr lang="cs-CZ" sz="1600" dirty="0"/>
              <a:t>v částce od Kč 3.000,-- včetně do Kč 40.000,-- včetně - např. movité věci). </a:t>
            </a:r>
            <a:endParaRPr lang="cs-CZ" sz="1600" dirty="0" smtClean="0"/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b="1" dirty="0" smtClean="0"/>
              <a:t>Náklady </a:t>
            </a:r>
            <a:r>
              <a:rPr lang="cs-CZ" sz="1600" b="1" dirty="0"/>
              <a:t>na drobný dlouhodobý nehmotný majetek</a:t>
            </a:r>
            <a:r>
              <a:rPr lang="cs-CZ" sz="1600" dirty="0"/>
              <a:t> za podmínky, že tento pořízený majetek </a:t>
            </a:r>
            <a:r>
              <a:rPr lang="cs-CZ" sz="1600" dirty="0" smtClean="0"/>
              <a:t>v </a:t>
            </a:r>
            <a:r>
              <a:rPr lang="cs-CZ" sz="1600" dirty="0"/>
              <a:t>období realizace projektu je prokazatelně uveden do užívání a zůstane v majetku příjemce </a:t>
            </a:r>
            <a:r>
              <a:rPr lang="cs-CZ" sz="1600" dirty="0" smtClean="0"/>
              <a:t>po </a:t>
            </a:r>
            <a:r>
              <a:rPr lang="cs-CZ" sz="1600" dirty="0"/>
              <a:t>dobu minimálně 2 let (doba použitelnosti delší než jeden rok a ocenění je v částce </a:t>
            </a:r>
            <a:r>
              <a:rPr lang="cs-CZ" sz="1600" dirty="0" smtClean="0"/>
              <a:t>od </a:t>
            </a:r>
            <a:r>
              <a:rPr lang="cs-CZ" sz="1600" dirty="0"/>
              <a:t>Kč 7.000,-- včetně do Kč 60.000,-- včetně - např. software). </a:t>
            </a:r>
            <a:endParaRPr lang="cs-CZ" sz="1600" dirty="0" smtClean="0"/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b="1" dirty="0" smtClean="0"/>
              <a:t>Cestovné </a:t>
            </a:r>
            <a:r>
              <a:rPr lang="cs-CZ" sz="1600" dirty="0"/>
              <a:t>na základě cestovních příkazů.  Za uznatelný náklad se nepovažuje základní náhrada při použití vozidla příjemce nebo soukromého vozidla zaměstnance příjemce, kapesné, úhrada </a:t>
            </a:r>
            <a:r>
              <a:rPr lang="cs-CZ" sz="1600" dirty="0" smtClean="0"/>
              <a:t>taxi.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b="1" dirty="0" smtClean="0"/>
              <a:t>Náklady </a:t>
            </a:r>
            <a:r>
              <a:rPr lang="cs-CZ" sz="1600" b="1" dirty="0"/>
              <a:t>na služby</a:t>
            </a:r>
            <a:r>
              <a:rPr lang="cs-CZ" sz="1600" dirty="0"/>
              <a:t> s výjimkou externě zajišťovaných účetních služeb, právních služeb, konzultací, auditorských služeb a bankovních služeb. </a:t>
            </a:r>
            <a:endParaRPr lang="cs-CZ" sz="1600" dirty="0" smtClean="0"/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b="1" dirty="0" smtClean="0"/>
              <a:t>Osobní </a:t>
            </a:r>
            <a:r>
              <a:rPr lang="cs-CZ" sz="1600" b="1" dirty="0"/>
              <a:t>náklady </a:t>
            </a:r>
            <a:r>
              <a:rPr lang="cs-CZ" sz="1600" dirty="0"/>
              <a:t>ve formě dohod o provedení </a:t>
            </a:r>
            <a:r>
              <a:rPr lang="cs-CZ" sz="1600" dirty="0" smtClean="0"/>
              <a:t>práce.</a:t>
            </a:r>
            <a:endParaRPr 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819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FB4E2D-3607-4981-9072-7A788191D2A3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smtClean="0"/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UZNATELNÉ NÁKLADY –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ZP1/21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686018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120775"/>
            <a:ext cx="8003232" cy="5476875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ZP2/21 Podpora činnosti neziskových organizací zaměřených na EVVO a ochranu životního prostředí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Náklady </a:t>
            </a:r>
            <a:r>
              <a:rPr lang="cs-CZ" sz="1600" b="1" dirty="0"/>
              <a:t>na spotřební materiál</a:t>
            </a:r>
            <a:r>
              <a:rPr lang="cs-CZ" sz="1600" dirty="0"/>
              <a:t> včetně drobných odměn (finanční odměnu nelze </a:t>
            </a:r>
            <a:r>
              <a:rPr lang="cs-CZ" sz="1600" dirty="0" smtClean="0"/>
              <a:t>uplatnit).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Náklady </a:t>
            </a:r>
            <a:r>
              <a:rPr lang="cs-CZ" sz="1600" b="1" dirty="0"/>
              <a:t>na drobný dlouhodobý hmotný majetek</a:t>
            </a:r>
            <a:r>
              <a:rPr lang="cs-CZ" sz="1600" dirty="0"/>
              <a:t> za podmínky, že tento majetek je v období realizace projektu pořízen, prokazatelně uveden do užívání a zůstane v majetku příjemce </a:t>
            </a:r>
            <a:r>
              <a:rPr lang="cs-CZ" sz="1600" dirty="0" smtClean="0"/>
              <a:t>po </a:t>
            </a:r>
            <a:r>
              <a:rPr lang="cs-CZ" sz="1600" dirty="0"/>
              <a:t>dobu minimálně 2 let od jeho pořízení (doba použitelnosti delší než jeden rok a ocenění je </a:t>
            </a:r>
            <a:r>
              <a:rPr lang="cs-CZ" sz="1600" dirty="0" smtClean="0"/>
              <a:t>v </a:t>
            </a:r>
            <a:r>
              <a:rPr lang="cs-CZ" sz="1600" dirty="0"/>
              <a:t>částce od Kč 3.000,-- včetně do Kč 40.000,-- včetně - např. movité věci</a:t>
            </a:r>
            <a:r>
              <a:rPr lang="cs-CZ" sz="1600" dirty="0" smtClean="0"/>
              <a:t>).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Náklady </a:t>
            </a:r>
            <a:r>
              <a:rPr lang="cs-CZ" sz="1600" b="1" dirty="0"/>
              <a:t>na drobný dlouhodobý nehmotný majetek</a:t>
            </a:r>
            <a:r>
              <a:rPr lang="cs-CZ" sz="1600" dirty="0"/>
              <a:t> za podmínky, že tento pořízený majetek </a:t>
            </a:r>
            <a:r>
              <a:rPr lang="cs-CZ" sz="1600" dirty="0" smtClean="0"/>
              <a:t>v </a:t>
            </a:r>
            <a:r>
              <a:rPr lang="cs-CZ" sz="1600" dirty="0"/>
              <a:t>období realizace projektu je prokazatelně uveden do užívání a zůstane v majetku příjemce </a:t>
            </a:r>
            <a:r>
              <a:rPr lang="cs-CZ" sz="1600" dirty="0" smtClean="0"/>
              <a:t>po </a:t>
            </a:r>
            <a:r>
              <a:rPr lang="cs-CZ" sz="1600" dirty="0"/>
              <a:t>dobu minimálně 2 let (doba použitelnosti delší než jeden rok a ocenění je v částce od Kč 7.000,-- včetně do Kč 60.000,-- včetně - např. software</a:t>
            </a:r>
            <a:r>
              <a:rPr lang="cs-CZ" sz="1600" dirty="0" smtClean="0"/>
              <a:t>).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Provozní </a:t>
            </a:r>
            <a:r>
              <a:rPr lang="cs-CZ" sz="1600" b="1" dirty="0"/>
              <a:t>náklady (spotřeba energie)</a:t>
            </a:r>
            <a:r>
              <a:rPr lang="cs-CZ" sz="1600" dirty="0"/>
              <a:t> - el. energie, vodné, stočné, </a:t>
            </a:r>
            <a:r>
              <a:rPr lang="cs-CZ" sz="1600" dirty="0" smtClean="0"/>
              <a:t>plyn.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Nájemné </a:t>
            </a:r>
            <a:r>
              <a:rPr lang="cs-CZ" sz="1600" b="1" dirty="0"/>
              <a:t>nebytových prostor</a:t>
            </a:r>
            <a:r>
              <a:rPr lang="cs-CZ" sz="1600" dirty="0"/>
              <a:t> pro zabezpečení výukové/vzdělávací </a:t>
            </a:r>
            <a:r>
              <a:rPr lang="cs-CZ" sz="1600" dirty="0" smtClean="0"/>
              <a:t>činnosti.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Cestovné </a:t>
            </a:r>
            <a:r>
              <a:rPr lang="cs-CZ" sz="1600" dirty="0"/>
              <a:t>na základě cestovních </a:t>
            </a:r>
            <a:r>
              <a:rPr lang="cs-CZ" sz="1600" dirty="0" smtClean="0"/>
              <a:t>příkazů. Za </a:t>
            </a:r>
            <a:r>
              <a:rPr lang="cs-CZ" sz="1600" dirty="0"/>
              <a:t>uznatelný náklad se nepovažuje základní náhrada při použití vozidla příjemce nebo soukromého vozidla zaměstnance příjemce, kapesné, úhrada </a:t>
            </a:r>
            <a:r>
              <a:rPr lang="cs-CZ" sz="1600" dirty="0" smtClean="0"/>
              <a:t>taxi.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 smtClean="0"/>
              <a:t>Náklady </a:t>
            </a:r>
            <a:r>
              <a:rPr lang="cs-CZ" sz="1600" b="1" dirty="0"/>
              <a:t>na služby</a:t>
            </a:r>
            <a:r>
              <a:rPr lang="cs-CZ" sz="1600" dirty="0"/>
              <a:t> s výjimkou externě zajišťovaných účetních služeb, právních služeb, konzultací, auditorských služeb a bankovních služeb.</a:t>
            </a:r>
          </a:p>
          <a:p>
            <a:pPr algn="just"/>
            <a:r>
              <a:rPr lang="cs-CZ" sz="1600" b="1" dirty="0"/>
              <a:t>Osobní náklady</a:t>
            </a:r>
            <a:r>
              <a:rPr lang="cs-CZ" sz="1600" dirty="0"/>
              <a:t>, a to pouze ve formě dohod o provedení práce/dohod o </a:t>
            </a:r>
            <a:r>
              <a:rPr lang="cs-CZ" sz="1600" dirty="0" smtClean="0"/>
              <a:t>pracovní </a:t>
            </a:r>
            <a:r>
              <a:rPr lang="cs-CZ" sz="1600" dirty="0"/>
              <a:t>činnosti.</a:t>
            </a:r>
            <a:endParaRPr lang="cs-CZ" altLang="cs-CZ" sz="1600" b="1" u="sng" dirty="0" smtClean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B6EAD18-E2D2-458A-8265-95B7E24A332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dirty="0" smtClean="0"/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UZNATELNÉ NÁKLADY –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ZP2/21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21989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525688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ZP3/21 Podpora opatření ve prospěch životního prostředí</a:t>
            </a:r>
          </a:p>
          <a:p>
            <a:pPr algn="just"/>
            <a:r>
              <a:rPr lang="cs-CZ" sz="1600" b="1" dirty="0"/>
              <a:t>Náklady na spotřební materiál</a:t>
            </a:r>
            <a:r>
              <a:rPr lang="cs-CZ" sz="1600" dirty="0"/>
              <a:t> včetně drobných odměn (finanční odměnu nelze uplatnit</a:t>
            </a:r>
            <a:r>
              <a:rPr lang="cs-CZ" sz="1600" dirty="0" smtClean="0"/>
              <a:t>).</a:t>
            </a:r>
            <a:endParaRPr lang="cs-CZ" sz="1600" dirty="0"/>
          </a:p>
          <a:p>
            <a:pPr algn="just"/>
            <a:r>
              <a:rPr lang="cs-CZ" sz="1600" b="1" dirty="0"/>
              <a:t>Náklady na drobný dlouhodobý hmotný majetek</a:t>
            </a:r>
            <a:r>
              <a:rPr lang="cs-CZ" sz="1600" dirty="0"/>
              <a:t> za podmínky, že tento majetek je v období realizace projektu pořízen, prokazatelně uveden do užívání a zůstane v majetku příjemce </a:t>
            </a:r>
            <a:r>
              <a:rPr lang="cs-CZ" sz="1600" dirty="0" smtClean="0"/>
              <a:t>po </a:t>
            </a:r>
            <a:r>
              <a:rPr lang="cs-CZ" sz="1600" dirty="0"/>
              <a:t>dobu minimálně 2 let od jeho pořízení (doba použitelnosti delší než jeden rok a ocenění </a:t>
            </a:r>
            <a:r>
              <a:rPr lang="cs-CZ" sz="1600" dirty="0" smtClean="0"/>
              <a:t>je </a:t>
            </a:r>
            <a:r>
              <a:rPr lang="cs-CZ" sz="1600" dirty="0"/>
              <a:t>v částce od Kč 3.000,-- včetně do Kč 40.000,-- včetně - např. movité věci).</a:t>
            </a:r>
          </a:p>
          <a:p>
            <a:pPr algn="just"/>
            <a:r>
              <a:rPr lang="cs-CZ" sz="1600" b="1" dirty="0"/>
              <a:t>Náklady na drobný dlouhodobý nehmotný majetek</a:t>
            </a:r>
            <a:r>
              <a:rPr lang="cs-CZ" sz="1600" dirty="0"/>
              <a:t> za podmínky, že tento pořízený majetek </a:t>
            </a:r>
            <a:r>
              <a:rPr lang="cs-CZ" sz="1600" dirty="0" smtClean="0"/>
              <a:t>v </a:t>
            </a:r>
            <a:r>
              <a:rPr lang="cs-CZ" sz="1600" dirty="0"/>
              <a:t>období realizace projektu je prokazatelně uveden do užívání a zůstane v majetku příjemce po dobu minimálně 2 let (doba použitelnosti delší než jeden rok a ocenění je v částce od Kč 7.000,-- včetně do Kč 60.000,-- včetně - např. software).</a:t>
            </a:r>
          </a:p>
          <a:p>
            <a:pPr algn="just"/>
            <a:r>
              <a:rPr lang="cs-CZ" sz="1600" b="1" dirty="0"/>
              <a:t>Náklady na služby</a:t>
            </a:r>
            <a:r>
              <a:rPr lang="cs-CZ" sz="1600" dirty="0"/>
              <a:t> s výjimkou externě zajišťovaných účetních služeb, právních služeb, konzultací, auditorských služeb a bankovních služeb.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dirty="0" smtClean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4247054-24D7-40C2-A8EB-379494C631C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UZNATELNÉ NÁKLADY – ZP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3/21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648498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10396</TotalTime>
  <Words>2821</Words>
  <Application>Microsoft Office PowerPoint</Application>
  <PresentationFormat>Předvádění na obrazovce (4:3)</PresentationFormat>
  <Paragraphs>293</Paragraphs>
  <Slides>26</Slides>
  <Notes>15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29" baseType="lpstr">
      <vt:lpstr>Arial</vt:lpstr>
      <vt:lpstr>Calibri</vt:lpstr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ŽÁDOST O DOTACI A JEJÍ PŘEDLOŽENÍ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Jiskrová Lenka</cp:lastModifiedBy>
  <cp:revision>607</cp:revision>
  <cp:lastPrinted>2019-09-12T10:07:37Z</cp:lastPrinted>
  <dcterms:created xsi:type="dcterms:W3CDTF">2007-01-16T13:45:29Z</dcterms:created>
  <dcterms:modified xsi:type="dcterms:W3CDTF">2020-07-14T08:20:05Z</dcterms:modified>
</cp:coreProperties>
</file>