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4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5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11"/>
  </p:notesMasterIdLst>
  <p:sldIdLst>
    <p:sldId id="256" r:id="rId3"/>
    <p:sldId id="258" r:id="rId4"/>
    <p:sldId id="294" r:id="rId5"/>
    <p:sldId id="311" r:id="rId6"/>
    <p:sldId id="312" r:id="rId7"/>
    <p:sldId id="313" r:id="rId8"/>
    <p:sldId id="314" r:id="rId9"/>
    <p:sldId id="310" r:id="rId10"/>
  </p:sldIdLst>
  <p:sldSz cx="9144000" cy="6858000" type="screen4x3"/>
  <p:notesSz cx="6864350" cy="9701213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653"/>
    <a:srgbClr val="76ABDC"/>
    <a:srgbClr val="98C0E4"/>
    <a:srgbClr val="EF904F"/>
    <a:srgbClr val="F5B88F"/>
    <a:srgbClr val="FF9999"/>
    <a:srgbClr val="A9D18E"/>
    <a:srgbClr val="000000"/>
    <a:srgbClr val="FF7C80"/>
    <a:srgbClr val="9D17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21" autoAdjust="0"/>
    <p:restoredTop sz="94660"/>
  </p:normalViewPr>
  <p:slideViewPr>
    <p:cSldViewPr>
      <p:cViewPr varScale="1">
        <p:scale>
          <a:sx n="68" d="100"/>
          <a:sy n="68" d="100"/>
        </p:scale>
        <p:origin x="59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05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137315076994686"/>
          <c:y val="0.28167223851905154"/>
          <c:w val="0.75677343780303319"/>
          <c:h val="0.69870953872865726"/>
        </c:manualLayout>
      </c:layout>
      <c:pie3D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Sloupec1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7.7874356071824897E-3"/>
                  <c:y val="2.024962849106784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22444637523757807"/>
                  <c:y val="-9.78622620082454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List1!$A$2:$A$4</c:f>
              <c:strCache>
                <c:ptCount val="3"/>
                <c:pt idx="0">
                  <c:v>Zůstal v současné podobě</c:v>
                </c:pt>
                <c:pt idx="1">
                  <c:v>Byl zrekonstruován</c:v>
                </c:pt>
                <c:pt idx="2">
                  <c:v>Jiné</c:v>
                </c:pt>
              </c:strCache>
            </c:strRef>
          </c:cat>
          <c:val>
            <c:numRef>
              <c:f>List1!$B$2:$B$4</c:f>
              <c:numCache>
                <c:formatCode>General</c:formatCode>
                <c:ptCount val="3"/>
                <c:pt idx="0">
                  <c:v>6.6666666666666666E-2</c:v>
                </c:pt>
                <c:pt idx="1">
                  <c:v>0.76296296296296295</c:v>
                </c:pt>
                <c:pt idx="2">
                  <c:v>0.17037037037037037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05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3997000402851637E-2"/>
          <c:y val="9.3796001833129652E-2"/>
          <c:w val="0.89634861572707036"/>
          <c:h val="0.82595899966762465"/>
        </c:manualLayout>
      </c:layout>
      <c:pie3D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Sloupec1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dPt>
            <c:idx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5.8982840290472772E-2"/>
                  <c:y val="-0.35883441734223126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412976928639648E-2"/>
                  <c:y val="0.17209387779832935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5351280400850581"/>
                  <c:y val="0.1025653531201310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List1!$A$2:$A$3</c:f>
              <c:strCache>
                <c:ptCount val="2"/>
                <c:pt idx="0">
                  <c:v>Centrum Opavy</c:v>
                </c:pt>
                <c:pt idx="1">
                  <c:v>Mimo centrum Opavy</c:v>
                </c:pt>
              </c:strCache>
            </c:strRef>
          </c:cat>
          <c:val>
            <c:numRef>
              <c:f>List1!$B$2:$B$3</c:f>
              <c:numCache>
                <c:formatCode>0%</c:formatCode>
                <c:ptCount val="2"/>
                <c:pt idx="0">
                  <c:v>0.454320987654321</c:v>
                </c:pt>
                <c:pt idx="1">
                  <c:v>0.54567901234567895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05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3997000402851637E-2"/>
          <c:y val="9.3796001833129652E-2"/>
          <c:w val="0.89634861572707036"/>
          <c:h val="0.82595899966762465"/>
        </c:manualLayout>
      </c:layout>
      <c:pie3D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Sloupec1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0.14384165648261305"/>
                  <c:y val="-0.32546974087434316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5702737574612921"/>
                  <c:y val="7.123853546529075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23390539968143378"/>
                  <c:y val="7.95403042640361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List1!$A$2:$A$4</c:f>
              <c:strCache>
                <c:ptCount val="3"/>
                <c:pt idx="0">
                  <c:v>18-35 let</c:v>
                </c:pt>
                <c:pt idx="1">
                  <c:v>36-55 let</c:v>
                </c:pt>
                <c:pt idx="2">
                  <c:v>56 let a více</c:v>
                </c:pt>
              </c:strCache>
            </c:strRef>
          </c:cat>
          <c:val>
            <c:numRef>
              <c:f>List1!$B$2:$B$4</c:f>
              <c:numCache>
                <c:formatCode>0%</c:formatCode>
                <c:ptCount val="3"/>
                <c:pt idx="0">
                  <c:v>0.32345679012345679</c:v>
                </c:pt>
                <c:pt idx="1">
                  <c:v>0.37530864197530867</c:v>
                </c:pt>
                <c:pt idx="2">
                  <c:v>0.3012345679012346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05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0751765015527377"/>
          <c:y val="0.26285487991494288"/>
          <c:w val="0.54772773135074315"/>
          <c:h val="0.49797566929089376"/>
        </c:manualLayout>
      </c:layout>
      <c:pie3D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Sloupec1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rgbClr val="F5B88F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rgbClr val="EF904F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0.12619904259722059"/>
                  <c:y val="-0.15688637476494388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8222303748911903"/>
                  <c:y val="-0.1541222785945595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6.9264587207038042E-2"/>
                  <c:y val="0.1234096417270509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17946159217962351"/>
                  <c:y val="-1.432454007167928E-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List1!$A$2:$A$5</c:f>
              <c:strCache>
                <c:ptCount val="4"/>
                <c:pt idx="0">
                  <c:v>základní</c:v>
                </c:pt>
                <c:pt idx="1">
                  <c:v>SŠ bez maturity</c:v>
                </c:pt>
                <c:pt idx="2">
                  <c:v>SŠ s maturitou</c:v>
                </c:pt>
                <c:pt idx="3">
                  <c:v>vysokoškolské</c:v>
                </c:pt>
              </c:strCache>
            </c:strRef>
          </c:cat>
          <c:val>
            <c:numRef>
              <c:f>List1!$B$2:$B$5</c:f>
              <c:numCache>
                <c:formatCode>0%</c:formatCode>
                <c:ptCount val="4"/>
                <c:pt idx="0">
                  <c:v>0.1728395061728395</c:v>
                </c:pt>
                <c:pt idx="1">
                  <c:v>0.39012345679012345</c:v>
                </c:pt>
                <c:pt idx="2">
                  <c:v>0.31358024691358027</c:v>
                </c:pt>
                <c:pt idx="3">
                  <c:v>0.12345679012345678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8931367507838366E-2"/>
          <c:y val="0.24882856119455421"/>
          <c:w val="0.88780880295503051"/>
          <c:h val="0.751171438805445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1 - velice spokojen/a</c:v>
                </c:pt>
              </c:strCache>
            </c:strRef>
          </c:tx>
          <c:spPr>
            <a:solidFill>
              <a:srgbClr val="00B050">
                <a:alpha val="98000"/>
              </a:srgb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0"/>
              <c:layout>
                <c:manualLayout>
                  <c:x val="9.943181818181818E-3"/>
                  <c:y val="-5.80973262878508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List1!$B$2</c:f>
              <c:numCache>
                <c:formatCode>General</c:formatCode>
                <c:ptCount val="1"/>
                <c:pt idx="0">
                  <c:v>1.7283950617283949E-2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9CCA7C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List1!$C$2</c:f>
              <c:numCache>
                <c:formatCode>General</c:formatCode>
                <c:ptCount val="1"/>
                <c:pt idx="0">
                  <c:v>6.4197530864197536E-2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List1!$D$2</c:f>
              <c:numCache>
                <c:formatCode>General</c:formatCode>
                <c:ptCount val="1"/>
                <c:pt idx="0">
                  <c:v>0.24444444444444444</c:v>
                </c:pt>
              </c:numCache>
            </c:numRef>
          </c:val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rgbClr val="FF7D7D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List1!$E$2</c:f>
              <c:numCache>
                <c:formatCode>General</c:formatCode>
                <c:ptCount val="1"/>
                <c:pt idx="0">
                  <c:v>0.26666666666666666</c:v>
                </c:pt>
              </c:numCache>
            </c:numRef>
          </c:val>
        </c:ser>
        <c:ser>
          <c:idx val="4"/>
          <c:order val="4"/>
          <c:tx>
            <c:strRef>
              <c:f>List1!$F$1</c:f>
              <c:strCache>
                <c:ptCount val="1"/>
                <c:pt idx="0">
                  <c:v>5 - velice nespokojen/a</c:v>
                </c:pt>
              </c:strCache>
            </c:strRef>
          </c:tx>
          <c:spPr>
            <a:solidFill>
              <a:srgbClr val="D000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List1!$F$2</c:f>
              <c:numCache>
                <c:formatCode>General</c:formatCode>
                <c:ptCount val="1"/>
                <c:pt idx="0">
                  <c:v>0.40740740740740738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573056"/>
        <c:axId val="4572272"/>
      </c:barChart>
      <c:catAx>
        <c:axId val="45730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572272"/>
        <c:crosses val="autoZero"/>
        <c:auto val="1"/>
        <c:lblAlgn val="ctr"/>
        <c:lblOffset val="100"/>
        <c:noMultiLvlLbl val="0"/>
      </c:catAx>
      <c:valAx>
        <c:axId val="4572272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4573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351713493199714"/>
          <c:y val="0.30516269038123212"/>
          <c:w val="0.77465014316392256"/>
          <c:h val="5.37163475814254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2916666666666665E-2"/>
          <c:y val="0.23773026045441301"/>
          <c:w val="0.95416666666666672"/>
          <c:h val="0.4687481321398951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Sloupec1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4"/>
              <c:layout>
                <c:manualLayout>
                  <c:x val="2.9151949140637265E-3"/>
                  <c:y val="-4.3988105466852956E-4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2.9151949140638336E-3"/>
                  <c:y val="-8.2405318171291323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4.3727923710955895E-3"/>
                  <c:y val="-1.604094909707642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0"/>
                  <c:y val="-2.0922134515813304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List1!$A$2:$A$9</c:f>
              <c:strCache>
                <c:ptCount val="8"/>
                <c:pt idx="0">
                  <c:v>Park s možností posezení</c:v>
                </c:pt>
                <c:pt idx="1">
                  <c:v>Dětské hřiště</c:v>
                </c:pt>
                <c:pt idx="2">
                  <c:v>Okrasný park</c:v>
                </c:pt>
                <c:pt idx="3">
                  <c:v>Trhy</c:v>
                </c:pt>
                <c:pt idx="4">
                  <c:v>Sportoviště</c:v>
                </c:pt>
                <c:pt idx="5">
                  <c:v>Náměstíčko</c:v>
                </c:pt>
                <c:pt idx="6">
                  <c:v>Parkoviště</c:v>
                </c:pt>
                <c:pt idx="7">
                  <c:v>Jiné</c:v>
                </c:pt>
              </c:strCache>
            </c:strRef>
          </c:cat>
          <c:val>
            <c:numRef>
              <c:f>List1!$B$2:$B$9</c:f>
              <c:numCache>
                <c:formatCode>General</c:formatCode>
                <c:ptCount val="8"/>
                <c:pt idx="0">
                  <c:v>0.44691358024691358</c:v>
                </c:pt>
                <c:pt idx="1">
                  <c:v>0.18024691358024691</c:v>
                </c:pt>
                <c:pt idx="2">
                  <c:v>0.16296296296296298</c:v>
                </c:pt>
                <c:pt idx="3">
                  <c:v>6.9135802469135796E-2</c:v>
                </c:pt>
                <c:pt idx="4">
                  <c:v>5.9259259259259262E-2</c:v>
                </c:pt>
                <c:pt idx="5">
                  <c:v>4.1975308641975309E-2</c:v>
                </c:pt>
                <c:pt idx="6">
                  <c:v>2.4691358024691357E-2</c:v>
                </c:pt>
                <c:pt idx="7">
                  <c:v>1.4814814814814815E-2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574624"/>
        <c:axId val="4575016"/>
      </c:barChart>
      <c:catAx>
        <c:axId val="4574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cs-CZ"/>
          </a:p>
        </c:txPr>
        <c:crossAx val="4575016"/>
        <c:crosses val="autoZero"/>
        <c:auto val="1"/>
        <c:lblAlgn val="ctr"/>
        <c:lblOffset val="100"/>
        <c:noMultiLvlLbl val="0"/>
      </c:catAx>
      <c:valAx>
        <c:axId val="457501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574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05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137315076994686"/>
          <c:y val="0.28167223851905154"/>
          <c:w val="0.75677343780303319"/>
          <c:h val="0.69870953872865726"/>
        </c:manualLayout>
      </c:layout>
      <c:pie3D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Sloupec1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7.7874356071823518E-3"/>
                  <c:y val="2.977886542804094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22444637523757807"/>
                  <c:y val="-9.78622620082454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5351280400850581"/>
                  <c:y val="0.1025653531201310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List1!$A$2:$A$4</c:f>
              <c:strCache>
                <c:ptCount val="3"/>
                <c:pt idx="0">
                  <c:v>Celá plocha</c:v>
                </c:pt>
                <c:pt idx="1">
                  <c:v>Část plochy</c:v>
                </c:pt>
                <c:pt idx="2">
                  <c:v>Jiná odpověď</c:v>
                </c:pt>
              </c:strCache>
            </c:strRef>
          </c:cat>
          <c:val>
            <c:numRef>
              <c:f>List1!$B$2:$B$4</c:f>
              <c:numCache>
                <c:formatCode>0%</c:formatCode>
                <c:ptCount val="3"/>
                <c:pt idx="0">
                  <c:v>7.9012345679012344E-2</c:v>
                </c:pt>
                <c:pt idx="1">
                  <c:v>0.59506172839506177</c:v>
                </c:pt>
                <c:pt idx="2">
                  <c:v>0.32592592592592595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2963765455985478E-2"/>
          <c:y val="8.2620288881049914E-2"/>
          <c:w val="0.95416666666666672"/>
          <c:h val="0.625421600971423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Sloupec1</c:v>
                </c:pt>
              </c:strCache>
            </c:strRef>
          </c:tx>
          <c:spPr>
            <a:solidFill>
              <a:srgbClr val="5B9BD5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List1!$A$2:$A$10</c:f>
              <c:strCache>
                <c:ptCount val="9"/>
                <c:pt idx="0">
                  <c:v>Obchody s potravinami</c:v>
                </c:pt>
                <c:pt idx="1">
                  <c:v>Služby</c:v>
                </c:pt>
                <c:pt idx="2">
                  <c:v>Restaurace</c:v>
                </c:pt>
                <c:pt idx="3">
                  <c:v>Kavárny, cukrárny</c:v>
                </c:pt>
                <c:pt idx="4">
                  <c:v>Obchody s módou</c:v>
                </c:pt>
                <c:pt idx="5">
                  <c:v>Fitness centrum</c:v>
                </c:pt>
                <c:pt idx="6">
                  <c:v>Wellness</c:v>
                </c:pt>
                <c:pt idx="7">
                  <c:v>Kanceláře</c:v>
                </c:pt>
                <c:pt idx="8">
                  <c:v>Konferenční sál</c:v>
                </c:pt>
              </c:strCache>
            </c:strRef>
          </c:cat>
          <c:val>
            <c:numRef>
              <c:f>List1!$B$2:$B$10</c:f>
              <c:numCache>
                <c:formatCode>General</c:formatCode>
                <c:ptCount val="9"/>
                <c:pt idx="0">
                  <c:v>2.1961722488038276</c:v>
                </c:pt>
                <c:pt idx="1">
                  <c:v>2.3714285714285714</c:v>
                </c:pt>
                <c:pt idx="2">
                  <c:v>2.5182186234817814</c:v>
                </c:pt>
                <c:pt idx="3">
                  <c:v>2.524904214559387</c:v>
                </c:pt>
                <c:pt idx="4">
                  <c:v>2.6044776119402986</c:v>
                </c:pt>
                <c:pt idx="5">
                  <c:v>2.7422680412371134</c:v>
                </c:pt>
                <c:pt idx="6">
                  <c:v>2.7746478873239435</c:v>
                </c:pt>
                <c:pt idx="7">
                  <c:v>2.8309859154929575</c:v>
                </c:pt>
                <c:pt idx="8">
                  <c:v>2.842857142857143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5557504"/>
        <c:axId val="185559072"/>
      </c:barChart>
      <c:catAx>
        <c:axId val="1855575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cs-CZ"/>
          </a:p>
        </c:txPr>
        <c:crossAx val="185559072"/>
        <c:crosses val="max"/>
        <c:auto val="1"/>
        <c:lblAlgn val="ctr"/>
        <c:lblOffset val="100"/>
        <c:noMultiLvlLbl val="0"/>
      </c:catAx>
      <c:valAx>
        <c:axId val="185559072"/>
        <c:scaling>
          <c:orientation val="maxMin"/>
        </c:scaling>
        <c:delete val="1"/>
        <c:axPos val="r"/>
        <c:numFmt formatCode="General" sourceLinked="1"/>
        <c:majorTickMark val="out"/>
        <c:minorTickMark val="none"/>
        <c:tickLblPos val="nextTo"/>
        <c:crossAx val="185557504"/>
        <c:crosses val="max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8931367507838366E-2"/>
          <c:y val="0.24882856119455421"/>
          <c:w val="0.88780880295503051"/>
          <c:h val="0.751171438805445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1 - velice spokojen/a</c:v>
                </c:pt>
              </c:strCache>
            </c:strRef>
          </c:tx>
          <c:spPr>
            <a:solidFill>
              <a:srgbClr val="00B050">
                <a:alpha val="98000"/>
              </a:srgb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List1!$B$2</c:f>
              <c:numCache>
                <c:formatCode>0%</c:formatCode>
                <c:ptCount val="1"/>
                <c:pt idx="0">
                  <c:v>0.11851851851851852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9CCA7C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List1!$C$2</c:f>
              <c:numCache>
                <c:formatCode>0%</c:formatCode>
                <c:ptCount val="1"/>
                <c:pt idx="0">
                  <c:v>0.27654320987654318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List1!$D$2</c:f>
              <c:numCache>
                <c:formatCode>0%</c:formatCode>
                <c:ptCount val="1"/>
                <c:pt idx="0">
                  <c:v>0.35</c:v>
                </c:pt>
              </c:numCache>
            </c:numRef>
          </c:val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rgbClr val="FF7D7D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List1!$E$2</c:f>
              <c:numCache>
                <c:formatCode>0%</c:formatCode>
                <c:ptCount val="1"/>
                <c:pt idx="0">
                  <c:v>0.18024691358024691</c:v>
                </c:pt>
              </c:numCache>
            </c:numRef>
          </c:val>
        </c:ser>
        <c:ser>
          <c:idx val="4"/>
          <c:order val="4"/>
          <c:tx>
            <c:strRef>
              <c:f>List1!$F$1</c:f>
              <c:strCache>
                <c:ptCount val="1"/>
                <c:pt idx="0">
                  <c:v>5 - velice nespokojen/a</c:v>
                </c:pt>
              </c:strCache>
            </c:strRef>
          </c:tx>
          <c:spPr>
            <a:solidFill>
              <a:srgbClr val="D000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List1!$F$2</c:f>
              <c:numCache>
                <c:formatCode>0%</c:formatCode>
                <c:ptCount val="1"/>
                <c:pt idx="0">
                  <c:v>6.6666666666666666E-2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5558288"/>
        <c:axId val="185558680"/>
      </c:barChart>
      <c:catAx>
        <c:axId val="1855582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85558680"/>
        <c:crosses val="autoZero"/>
        <c:auto val="1"/>
        <c:lblAlgn val="ctr"/>
        <c:lblOffset val="100"/>
        <c:noMultiLvlLbl val="0"/>
      </c:catAx>
      <c:valAx>
        <c:axId val="185558680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85558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351713493199714"/>
          <c:y val="0.30516269038123212"/>
          <c:w val="0.77465014316392256"/>
          <c:h val="5.37163475814254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05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137315076994686"/>
          <c:y val="0.28167223851905154"/>
          <c:w val="0.75677343780303319"/>
          <c:h val="0.69870953872865726"/>
        </c:manualLayout>
      </c:layout>
      <c:pie3D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Sloupec1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explosion val="6"/>
          <c:dPt>
            <c:idx val="0"/>
            <c:bubble3D val="0"/>
            <c:spPr>
              <a:solidFill>
                <a:srgbClr val="A9D18E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rgbClr val="FF9999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3.4193577515392939E-2"/>
                  <c:y val="-0.2225236113237568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2070393011907124E-2"/>
                  <c:y val="0.1986859676210206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7.4294378283874182E-2"/>
                  <c:y val="-0.2931225018762653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List1!$A$2:$A$4</c:f>
              <c:strCache>
                <c:ptCount val="3"/>
                <c:pt idx="0">
                  <c:v>Ano</c:v>
                </c:pt>
                <c:pt idx="1">
                  <c:v>Ne</c:v>
                </c:pt>
                <c:pt idx="2">
                  <c:v>Nemám na to názor</c:v>
                </c:pt>
              </c:strCache>
            </c:strRef>
          </c:cat>
          <c:val>
            <c:numRef>
              <c:f>List1!$B$2:$B$4</c:f>
              <c:numCache>
                <c:formatCode>0%</c:formatCode>
                <c:ptCount val="3"/>
                <c:pt idx="0">
                  <c:v>0.44938271604938274</c:v>
                </c:pt>
                <c:pt idx="1">
                  <c:v>0.50617283950617287</c:v>
                </c:pt>
                <c:pt idx="2">
                  <c:v>4.4444444444444446E-2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05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137315076994686"/>
          <c:y val="0.28167223851905154"/>
          <c:w val="0.75677343780303319"/>
          <c:h val="0.69870953872865726"/>
        </c:manualLayout>
      </c:layout>
      <c:pie3D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Sloupec1</c:v>
                </c:pt>
              </c:strCache>
            </c:strRef>
          </c:tx>
          <c:spPr>
            <a:solidFill>
              <a:srgbClr val="000000"/>
            </a:solidFill>
          </c:spPr>
          <c:explosion val="18"/>
          <c:dPt>
            <c:idx val="0"/>
            <c:bubble3D val="0"/>
            <c:spPr>
              <a:solidFill>
                <a:srgbClr val="A9D18E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rgbClr val="FF9999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0.12612942692731419"/>
                  <c:y val="-0.18214855015479439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7.5451911861110291E-2"/>
                  <c:y val="5.033689340518279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3.6571318415001774E-2"/>
                  <c:y val="-2.821344077655488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List1!$A$2:$A$4</c:f>
              <c:strCache>
                <c:ptCount val="3"/>
                <c:pt idx="0">
                  <c:v>Ano</c:v>
                </c:pt>
                <c:pt idx="1">
                  <c:v>Ne</c:v>
                </c:pt>
                <c:pt idx="2">
                  <c:v>Nemám na to názor</c:v>
                </c:pt>
              </c:strCache>
            </c:strRef>
          </c:cat>
          <c:val>
            <c:numRef>
              <c:f>List1!$B$2:$B$4</c:f>
              <c:numCache>
                <c:formatCode>0%</c:formatCode>
                <c:ptCount val="3"/>
                <c:pt idx="0">
                  <c:v>0.75061728395061733</c:v>
                </c:pt>
                <c:pt idx="1">
                  <c:v>0.1111111111111111</c:v>
                </c:pt>
                <c:pt idx="2">
                  <c:v>0.13827160493827159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05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3997000402851637E-2"/>
          <c:y val="9.3796001833129652E-2"/>
          <c:w val="0.89634861572707036"/>
          <c:h val="0.82595899966762465"/>
        </c:manualLayout>
      </c:layout>
      <c:pie3D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Sloupec1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0.1126954959549949"/>
                  <c:y val="-0.3124474923114046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0741890804514055E-2"/>
                  <c:y val="0.19277946456943415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5351280400850581"/>
                  <c:y val="0.1025653531201310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List1!$A$2:$A$3</c:f>
              <c:strCache>
                <c:ptCount val="2"/>
                <c:pt idx="0">
                  <c:v>Muž</c:v>
                </c:pt>
                <c:pt idx="1">
                  <c:v>Žena</c:v>
                </c:pt>
              </c:strCache>
            </c:strRef>
          </c:cat>
          <c:val>
            <c:numRef>
              <c:f>List1!$B$2:$B$3</c:f>
              <c:numCache>
                <c:formatCode>0%</c:formatCode>
                <c:ptCount val="2"/>
                <c:pt idx="0">
                  <c:v>0.49382716049382713</c:v>
                </c:pt>
                <c:pt idx="1">
                  <c:v>0.50617283950617287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7788" y="0"/>
            <a:ext cx="2974975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9BADAB-0113-4D4C-AEF5-8DA920AC9889}" type="datetimeFigureOut">
              <a:rPr lang="en-GB" smtClean="0"/>
              <a:t>08/09/2015</a:t>
            </a:fld>
            <a:endParaRPr lang="en-GB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12850"/>
            <a:ext cx="4365625" cy="32734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668838"/>
            <a:ext cx="5492750" cy="3819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215438"/>
            <a:ext cx="2974975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7788" y="9215438"/>
            <a:ext cx="2974975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E5DAE-6273-432E-B321-36EBE20539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579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E5DAE-6273-432E-B321-36EBE20539D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129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E5DAE-6273-432E-B321-36EBE20539D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040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E5DAE-6273-432E-B321-36EBE20539DE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522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E5DAE-6273-432E-B321-36EBE20539DE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088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E5DAE-6273-432E-B321-36EBE20539DE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594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8AD18-CD63-4232-BCF7-E4CEBE9BD947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10CDC-AE6B-48BE-947F-E30693158768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AEDC9-DCDF-4E3B-B5FD-43DCB6A86AC9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 smtClean="0"/>
              <a:t>Kliknutím lze upravit styl předlohy.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58AD18-CD63-4232-BCF7-E4CEBE9BD947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88019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0453CB-A7C6-43BB-ABF5-8A5D46125581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626280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1278A7-8652-4566-AD4A-56B02B94EE3D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15972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34621B-3AF9-41ED-89BD-216E845881AB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755675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C438BB-407E-48E3-A7DF-0E5B955F6CD9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804241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C418C8-6267-4266-9D39-EC34835E4EB7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101133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69C934-1A38-4452-A53D-18F67D6B9ECC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476693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5FE56B-5224-4434-927E-7602941C0056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12278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453CB-A7C6-43BB-ABF5-8A5D4612558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D38450-5685-4B75-903C-103DEEEF16DA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817369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C10CDC-AE6B-48BE-947F-E30693158768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2180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BAEDC9-DCDF-4E3B-B5FD-43DCB6A86AC9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25575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278A7-8652-4566-AD4A-56B02B94EE3D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34621B-3AF9-41ED-89BD-216E845881A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C438BB-407E-48E3-A7DF-0E5B955F6CD9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418C8-6267-4266-9D39-EC34835E4EB7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9C934-1A38-4452-A53D-18F67D6B9ECC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FE56B-5224-4434-927E-7602941C0056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  <a:endParaRPr lang="cs-CZ" noProof="0" dirty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38450-5685-4B75-903C-103DEEEF16D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94C5933-B967-4CBA-B407-A646400AFFC6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94C5933-B967-4CBA-B407-A646400AFFC6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03058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1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11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914400"/>
            <a:ext cx="7162800" cy="1219200"/>
          </a:xfrm>
        </p:spPr>
        <p:txBody>
          <a:bodyPr/>
          <a:lstStyle/>
          <a:p>
            <a:pPr algn="l"/>
            <a:r>
              <a:rPr lang="cs-CZ" sz="1400" smtClean="0">
                <a:solidFill>
                  <a:schemeClr val="bg1"/>
                </a:solidFill>
              </a:rPr>
              <a:t>motto:</a:t>
            </a:r>
            <a:r>
              <a:rPr lang="cs-CZ" sz="1600" smtClean="0">
                <a:solidFill>
                  <a:schemeClr val="bg1"/>
                </a:solidFill>
              </a:rPr>
              <a:t/>
            </a:r>
            <a:br>
              <a:rPr lang="cs-CZ" sz="1600" smtClean="0">
                <a:solidFill>
                  <a:schemeClr val="bg1"/>
                </a:solidFill>
              </a:rPr>
            </a:br>
            <a:r>
              <a:rPr lang="cs-CZ" sz="2400" smtClean="0">
                <a:solidFill>
                  <a:schemeClr val="bg1"/>
                </a:solidFill>
              </a:rPr>
              <a:t>Je zbytečné plánovat, </a:t>
            </a:r>
            <a:r>
              <a:rPr lang="cs-CZ" sz="2400" b="1" smtClean="0">
                <a:solidFill>
                  <a:schemeClr val="bg1"/>
                </a:solidFill>
              </a:rPr>
              <a:t>kam jít</a:t>
            </a:r>
            <a:r>
              <a:rPr lang="cs-CZ" sz="2400" smtClean="0">
                <a:solidFill>
                  <a:schemeClr val="bg1"/>
                </a:solidFill>
              </a:rPr>
              <a:t>,</a:t>
            </a:r>
            <a:br>
              <a:rPr lang="cs-CZ" sz="2400" smtClean="0">
                <a:solidFill>
                  <a:schemeClr val="bg1"/>
                </a:solidFill>
              </a:rPr>
            </a:br>
            <a:r>
              <a:rPr lang="cs-CZ" sz="2400" smtClean="0">
                <a:solidFill>
                  <a:schemeClr val="bg1"/>
                </a:solidFill>
              </a:rPr>
              <a:t>				když nevíte, kde jste!</a:t>
            </a:r>
            <a:endParaRPr lang="en-GB" sz="2400" smtClean="0">
              <a:solidFill>
                <a:schemeClr val="bg1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76800" y="3962400"/>
            <a:ext cx="4038600" cy="1752600"/>
          </a:xfrm>
        </p:spPr>
        <p:txBody>
          <a:bodyPr>
            <a:normAutofit/>
          </a:bodyPr>
          <a:lstStyle/>
          <a:p>
            <a:r>
              <a:rPr lang="cs-CZ" sz="4000" dirty="0" smtClean="0">
                <a:solidFill>
                  <a:schemeClr val="bg1"/>
                </a:solidFill>
              </a:rPr>
              <a:t>Názory a postoje občanů ke Slezance</a:t>
            </a:r>
            <a:endParaRPr lang="cs-CZ" sz="4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9"/>
          <p:cNvSpPr>
            <a:spLocks noChangeArrowheads="1"/>
          </p:cNvSpPr>
          <p:nvPr/>
        </p:nvSpPr>
        <p:spPr bwMode="auto">
          <a:xfrm>
            <a:off x="4038600" y="304800"/>
            <a:ext cx="4800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cs-CZ" sz="1600" b="1" dirty="0">
                <a:solidFill>
                  <a:schemeClr val="bg1"/>
                </a:solidFill>
              </a:rPr>
              <a:t>Datum</a:t>
            </a:r>
            <a:r>
              <a:rPr lang="cs-CZ" sz="1600" b="1" dirty="0" smtClean="0">
                <a:solidFill>
                  <a:schemeClr val="bg1"/>
                </a:solidFill>
              </a:rPr>
              <a:t>: 22. 9. 2015 </a:t>
            </a:r>
            <a:endParaRPr lang="cs-CZ" sz="1600" b="1" dirty="0">
              <a:solidFill>
                <a:schemeClr val="bg1"/>
              </a:solidFill>
            </a:endParaRPr>
          </a:p>
          <a:p>
            <a:pPr>
              <a:spcBef>
                <a:spcPct val="20000"/>
              </a:spcBef>
            </a:pPr>
            <a:r>
              <a:rPr lang="cs-CZ" sz="1600" b="1" dirty="0">
                <a:solidFill>
                  <a:schemeClr val="bg1"/>
                </a:solidFill>
              </a:rPr>
              <a:t>Zadavatel</a:t>
            </a:r>
            <a:r>
              <a:rPr lang="cs-CZ" sz="1600" b="1" dirty="0" smtClean="0">
                <a:solidFill>
                  <a:schemeClr val="bg1"/>
                </a:solidFill>
              </a:rPr>
              <a:t>: </a:t>
            </a:r>
            <a:r>
              <a:rPr lang="cs-CZ" sz="1600" b="1" dirty="0" smtClean="0">
                <a:solidFill>
                  <a:schemeClr val="bg1"/>
                </a:solidFill>
              </a:rPr>
              <a:t>Statutární město </a:t>
            </a:r>
            <a:r>
              <a:rPr lang="cs-CZ" sz="1600" b="1" dirty="0" smtClean="0">
                <a:solidFill>
                  <a:schemeClr val="bg1"/>
                </a:solidFill>
              </a:rPr>
              <a:t>Opava</a:t>
            </a:r>
            <a:endParaRPr lang="cs-CZ" sz="1600" b="1" dirty="0">
              <a:solidFill>
                <a:schemeClr val="bg1"/>
              </a:solidFill>
            </a:endParaRPr>
          </a:p>
          <a:p>
            <a:pPr>
              <a:spcBef>
                <a:spcPct val="20000"/>
              </a:spcBef>
            </a:pPr>
            <a:r>
              <a:rPr lang="cs-CZ" sz="1600" b="1" dirty="0">
                <a:solidFill>
                  <a:schemeClr val="bg1"/>
                </a:solidFill>
              </a:rPr>
              <a:t>Zodpovědná osoba: PhDr. Lenka Mynářová</a:t>
            </a:r>
          </a:p>
          <a:p>
            <a:pPr>
              <a:spcBef>
                <a:spcPct val="20000"/>
              </a:spcBef>
            </a:pPr>
            <a:r>
              <a:rPr lang="cs-CZ" sz="1600" b="1" dirty="0">
                <a:solidFill>
                  <a:schemeClr val="bg1"/>
                </a:solidFill>
              </a:rPr>
              <a:t>E-mail: </a:t>
            </a:r>
            <a:r>
              <a:rPr lang="cs-CZ" sz="1600" b="1" dirty="0" smtClean="0">
                <a:solidFill>
                  <a:schemeClr val="bg1"/>
                </a:solidFill>
              </a:rPr>
              <a:t>mynarova@datamar.cz</a:t>
            </a:r>
            <a:endParaRPr lang="cs-CZ" sz="1600" b="1" dirty="0">
              <a:solidFill>
                <a:schemeClr val="bg1"/>
              </a:solidFill>
            </a:endParaRPr>
          </a:p>
          <a:p>
            <a:pPr>
              <a:spcBef>
                <a:spcPct val="20000"/>
              </a:spcBef>
            </a:pPr>
            <a:r>
              <a:rPr lang="cs-CZ" sz="1600" b="1" dirty="0">
                <a:solidFill>
                  <a:schemeClr val="bg1"/>
                </a:solidFill>
              </a:rPr>
              <a:t>Tel. </a:t>
            </a:r>
            <a:r>
              <a:rPr lang="cs-CZ" sz="1600" b="1" dirty="0" smtClean="0">
                <a:solidFill>
                  <a:schemeClr val="bg1"/>
                </a:solidFill>
              </a:rPr>
              <a:t>č.: </a:t>
            </a:r>
            <a:r>
              <a:rPr lang="cs-CZ" sz="1600" b="1" dirty="0">
                <a:solidFill>
                  <a:schemeClr val="bg1"/>
                </a:solidFill>
              </a:rPr>
              <a:t>+420 603 412 555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af 10"/>
          <p:cNvGraphicFramePr/>
          <p:nvPr>
            <p:extLst>
              <p:ext uri="{D42A27DB-BD31-4B8C-83A1-F6EECF244321}">
                <p14:modId xmlns:p14="http://schemas.microsoft.com/office/powerpoint/2010/main" val="1925504127"/>
              </p:ext>
            </p:extLst>
          </p:nvPr>
        </p:nvGraphicFramePr>
        <p:xfrm>
          <a:off x="-1044624" y="3554815"/>
          <a:ext cx="6733282" cy="26654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Graf 8"/>
          <p:cNvGraphicFramePr/>
          <p:nvPr>
            <p:extLst>
              <p:ext uri="{D42A27DB-BD31-4B8C-83A1-F6EECF244321}">
                <p14:modId xmlns:p14="http://schemas.microsoft.com/office/powerpoint/2010/main" val="2542531112"/>
              </p:ext>
            </p:extLst>
          </p:nvPr>
        </p:nvGraphicFramePr>
        <p:xfrm>
          <a:off x="251520" y="791172"/>
          <a:ext cx="8136904" cy="2185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Obdélník 9"/>
          <p:cNvSpPr/>
          <p:nvPr/>
        </p:nvSpPr>
        <p:spPr>
          <a:xfrm>
            <a:off x="251520" y="3427567"/>
            <a:ext cx="8640960" cy="1231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tabLst>
                <a:tab pos="457200" algn="l"/>
                <a:tab pos="180340" algn="l"/>
              </a:tabLst>
            </a:pPr>
            <a:r>
              <a:rPr lang="cs-CZ" sz="1600" b="1" kern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 chcete, aby se s objektem Slezanky – jehož část před lety město koupilo </a:t>
            </a:r>
            <a:br>
              <a:rPr lang="cs-CZ" sz="1600" b="1" kern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cs-CZ" sz="1600" b="1" kern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za 270 milionů korun – stalo?</a:t>
            </a:r>
            <a:br>
              <a:rPr lang="cs-CZ" sz="1600" b="1" kern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cs-CZ" sz="1300" i="1" kern="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Base – všichni respondenti, N = 405 </a:t>
            </a:r>
          </a:p>
          <a:p>
            <a:pPr lvl="0"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tabLst>
                <a:tab pos="457200" algn="l"/>
                <a:tab pos="180340" algn="l"/>
              </a:tabLst>
            </a:pPr>
            <a:endParaRPr lang="cs-CZ" sz="1600" b="1" kern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Zaoblený obdélníkový bublinový popisek 11"/>
          <p:cNvSpPr/>
          <p:nvPr/>
        </p:nvSpPr>
        <p:spPr>
          <a:xfrm>
            <a:off x="4716016" y="4304966"/>
            <a:ext cx="4320480" cy="1228611"/>
          </a:xfrm>
          <a:prstGeom prst="wedgeRoundRectCallout">
            <a:avLst>
              <a:gd name="adj1" fmla="val -69187"/>
              <a:gd name="adj2" fmla="val -2885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cs-CZ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Jiné - nejčetnější odpovědi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1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Byl zbourán			7 %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1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Byl zbourán a na jeho místě vznikl park	4 %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1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Byl zbourán a na jeho místě byla zeleň	1 %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" name="Pravá složená závorka 1"/>
          <p:cNvSpPr/>
          <p:nvPr/>
        </p:nvSpPr>
        <p:spPr>
          <a:xfrm rot="5400000">
            <a:off x="5659399" y="214912"/>
            <a:ext cx="201466" cy="4824538"/>
          </a:xfrm>
          <a:prstGeom prst="rightBrac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ovéPole 12"/>
          <p:cNvSpPr txBox="1"/>
          <p:nvPr/>
        </p:nvSpPr>
        <p:spPr>
          <a:xfrm>
            <a:off x="5359896" y="2842462"/>
            <a:ext cx="864096" cy="29238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1300" b="1" dirty="0" smtClean="0">
                <a:solidFill>
                  <a:srgbClr val="C00000"/>
                </a:solidFill>
              </a:rPr>
              <a:t>68 %</a:t>
            </a:r>
            <a:endParaRPr lang="en-GB" sz="1300" b="1" dirty="0">
              <a:solidFill>
                <a:srgbClr val="C00000"/>
              </a:solidFill>
            </a:endParaRPr>
          </a:p>
        </p:txBody>
      </p:sp>
      <p:sp>
        <p:nvSpPr>
          <p:cNvPr id="15" name="Pravá složená závorka 14"/>
          <p:cNvSpPr/>
          <p:nvPr/>
        </p:nvSpPr>
        <p:spPr>
          <a:xfrm rot="5400000">
            <a:off x="1184418" y="2313630"/>
            <a:ext cx="150428" cy="576064"/>
          </a:xfrm>
          <a:prstGeom prst="righ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899592" y="2843210"/>
            <a:ext cx="864096" cy="292388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1300" b="1" dirty="0" smtClean="0">
                <a:solidFill>
                  <a:srgbClr val="00B050"/>
                </a:solidFill>
              </a:rPr>
              <a:t>8 %</a:t>
            </a:r>
            <a:endParaRPr lang="en-GB" sz="1300" b="1" dirty="0">
              <a:solidFill>
                <a:srgbClr val="00B050"/>
              </a:solidFill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251520" y="423055"/>
            <a:ext cx="8640960" cy="817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tabLst>
                <a:tab pos="457200" algn="l"/>
                <a:tab pos="180340" algn="l"/>
              </a:tabLst>
            </a:pPr>
            <a:r>
              <a:rPr lang="cs-CZ" sz="1600" b="1" kern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Jak jste spokojen/a se současnou podobou Slezanky? Svůj názor vyjádřete na škále</a:t>
            </a:r>
            <a:br>
              <a:rPr lang="cs-CZ" sz="1600" b="1" kern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cs-CZ" sz="1600" b="1" kern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 až 5, kde 1 znamená „velice spokojen/a“, 5 – „velice nespokojen/a</a:t>
            </a:r>
            <a:r>
              <a:rPr lang="cs-CZ" sz="1600" b="1" kern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“.</a:t>
            </a:r>
            <a:br>
              <a:rPr lang="cs-CZ" sz="1600" b="1" kern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cs-CZ" sz="1300" i="1" kern="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Base – všichni respondenti, N = 405 </a:t>
            </a:r>
            <a:endParaRPr lang="cs-CZ" sz="1300" i="1" kern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af 5"/>
          <p:cNvGraphicFramePr/>
          <p:nvPr>
            <p:extLst>
              <p:ext uri="{D42A27DB-BD31-4B8C-83A1-F6EECF244321}">
                <p14:modId xmlns:p14="http://schemas.microsoft.com/office/powerpoint/2010/main" val="2967746523"/>
              </p:ext>
            </p:extLst>
          </p:nvPr>
        </p:nvGraphicFramePr>
        <p:xfrm>
          <a:off x="215516" y="2415828"/>
          <a:ext cx="8712968" cy="4282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Graf 10"/>
          <p:cNvGraphicFramePr/>
          <p:nvPr>
            <p:extLst>
              <p:ext uri="{D42A27DB-BD31-4B8C-83A1-F6EECF244321}">
                <p14:modId xmlns:p14="http://schemas.microsoft.com/office/powerpoint/2010/main" val="3530183962"/>
              </p:ext>
            </p:extLst>
          </p:nvPr>
        </p:nvGraphicFramePr>
        <p:xfrm>
          <a:off x="-1044624" y="326085"/>
          <a:ext cx="6733282" cy="26654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Obdélník 7"/>
          <p:cNvSpPr/>
          <p:nvPr/>
        </p:nvSpPr>
        <p:spPr>
          <a:xfrm>
            <a:off x="251520" y="462604"/>
            <a:ext cx="8640960" cy="554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tabLst>
                <a:tab pos="457200" algn="l"/>
                <a:tab pos="180340" algn="l"/>
              </a:tabLst>
            </a:pPr>
            <a:r>
              <a:rPr lang="cs-CZ" sz="16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Chcete, aby byla plocha za Slezankou zastavěná celá, nebo pouze její část?</a:t>
            </a:r>
            <a:br>
              <a:rPr lang="cs-CZ" sz="16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cs-CZ" sz="1300" i="1" kern="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Base – všichni respondenti, N = </a:t>
            </a:r>
            <a:r>
              <a:rPr lang="cs-CZ" sz="1300" i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405</a:t>
            </a:r>
            <a:endParaRPr lang="cs-CZ" sz="1600" b="1" kern="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251520" y="3242644"/>
            <a:ext cx="8640960" cy="817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tabLst>
                <a:tab pos="457200" algn="l"/>
                <a:tab pos="180340" algn="l"/>
              </a:tabLst>
            </a:pPr>
            <a:r>
              <a:rPr lang="cs-CZ" sz="16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Pokud by zůstala část plochy za Slezankou volná, k čemu by měla být </a:t>
            </a:r>
            <a:br>
              <a:rPr lang="cs-CZ" sz="16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cs-CZ" sz="16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podle Vás využita?</a:t>
            </a:r>
            <a:br>
              <a:rPr lang="cs-CZ" sz="16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cs-CZ" sz="1300" i="1" kern="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Base – všichni respondenti, N = </a:t>
            </a:r>
            <a:r>
              <a:rPr lang="cs-CZ" sz="1300" i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405</a:t>
            </a:r>
            <a:endParaRPr lang="cs-CZ" sz="1600" b="1" kern="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Zaoblený obdélníkový bublinový popisek 11"/>
          <p:cNvSpPr/>
          <p:nvPr/>
        </p:nvSpPr>
        <p:spPr>
          <a:xfrm>
            <a:off x="4508500" y="1166220"/>
            <a:ext cx="4320480" cy="1127932"/>
          </a:xfrm>
          <a:prstGeom prst="wedgeRoundRectCallout">
            <a:avLst>
              <a:gd name="adj1" fmla="val -64484"/>
              <a:gd name="adj2" fmla="val -13141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cs-CZ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Jiné - nejčetnější odpovědi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13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Nezastavovat vůbec		                   26 %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13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Nezastavovat a </a:t>
            </a:r>
            <a:r>
              <a:rPr lang="cs-CZ" sz="13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vytvořit </a:t>
            </a:r>
            <a:r>
              <a:rPr lang="cs-CZ" sz="13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park	</a:t>
            </a:r>
            <a:r>
              <a:rPr lang="cs-CZ" sz="13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5 %</a:t>
            </a:r>
          </a:p>
        </p:txBody>
      </p:sp>
    </p:spTree>
    <p:extLst>
      <p:ext uri="{BB962C8B-B14F-4D97-AF65-F5344CB8AC3E}">
        <p14:creationId xmlns:p14="http://schemas.microsoft.com/office/powerpoint/2010/main" val="60265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Graf 16"/>
          <p:cNvGraphicFramePr/>
          <p:nvPr>
            <p:extLst>
              <p:ext uri="{D42A27DB-BD31-4B8C-83A1-F6EECF244321}">
                <p14:modId xmlns:p14="http://schemas.microsoft.com/office/powerpoint/2010/main" val="1587755560"/>
              </p:ext>
            </p:extLst>
          </p:nvPr>
        </p:nvGraphicFramePr>
        <p:xfrm>
          <a:off x="147824" y="-747464"/>
          <a:ext cx="8848352" cy="4313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Graf 8"/>
          <p:cNvGraphicFramePr/>
          <p:nvPr>
            <p:extLst>
              <p:ext uri="{D42A27DB-BD31-4B8C-83A1-F6EECF244321}">
                <p14:modId xmlns:p14="http://schemas.microsoft.com/office/powerpoint/2010/main" val="2902666631"/>
              </p:ext>
            </p:extLst>
          </p:nvPr>
        </p:nvGraphicFramePr>
        <p:xfrm>
          <a:off x="251520" y="3453224"/>
          <a:ext cx="8136904" cy="1885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Pravá složená závorka 1"/>
          <p:cNvSpPr/>
          <p:nvPr/>
        </p:nvSpPr>
        <p:spPr>
          <a:xfrm rot="5400000">
            <a:off x="7184267" y="4167296"/>
            <a:ext cx="201464" cy="1728193"/>
          </a:xfrm>
          <a:prstGeom prst="rightBrac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6852951" y="5287983"/>
            <a:ext cx="864096" cy="29238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1300" b="1" dirty="0" smtClean="0">
                <a:solidFill>
                  <a:srgbClr val="C00000"/>
                </a:solidFill>
              </a:rPr>
              <a:t>25 %</a:t>
            </a:r>
            <a:endParaRPr lang="en-GB" sz="1300" b="1" dirty="0">
              <a:solidFill>
                <a:srgbClr val="C00000"/>
              </a:solidFill>
            </a:endParaRPr>
          </a:p>
        </p:txBody>
      </p:sp>
      <p:sp>
        <p:nvSpPr>
          <p:cNvPr id="15" name="Pravá složená závorka 14"/>
          <p:cNvSpPr/>
          <p:nvPr/>
        </p:nvSpPr>
        <p:spPr>
          <a:xfrm rot="5400000">
            <a:off x="2264538" y="3648703"/>
            <a:ext cx="150427" cy="2808312"/>
          </a:xfrm>
          <a:prstGeom prst="righ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1893635" y="5287481"/>
            <a:ext cx="864096" cy="292388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1300" b="1" dirty="0" smtClean="0">
                <a:solidFill>
                  <a:srgbClr val="00B050"/>
                </a:solidFill>
              </a:rPr>
              <a:t>40 %</a:t>
            </a:r>
            <a:endParaRPr lang="en-GB" sz="1300" b="1" dirty="0">
              <a:solidFill>
                <a:srgbClr val="00B050"/>
              </a:solidFill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251520" y="3072299"/>
            <a:ext cx="8640960" cy="833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tabLst>
                <a:tab pos="457200" algn="l"/>
                <a:tab pos="180340" algn="l"/>
              </a:tabLst>
            </a:pPr>
            <a:r>
              <a:rPr lang="cs-CZ" sz="16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 </a:t>
            </a:r>
            <a:r>
              <a:rPr lang="cs-CZ" sz="1600" b="1" kern="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jaké míry jste spokojen/a se skladbou a množstvím obchodů/služeb v centru? </a:t>
            </a:r>
            <a:r>
              <a:rPr lang="cs-CZ" sz="16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cs-CZ" sz="16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cs-CZ" sz="16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Svůj názor vyjádřete na škále 1 až </a:t>
            </a:r>
            <a:r>
              <a:rPr lang="cs-CZ" sz="16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5.</a:t>
            </a:r>
            <a:br>
              <a:rPr lang="cs-CZ" sz="16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cs-CZ" sz="1300" i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Base </a:t>
            </a:r>
            <a:r>
              <a:rPr lang="cs-CZ" sz="1300" i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– všichni respondenti, N = 405 </a:t>
            </a:r>
            <a:endParaRPr lang="cs-CZ" sz="1300" i="1" kern="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251520" y="465904"/>
            <a:ext cx="8640960" cy="569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tabLst>
                <a:tab pos="457200" algn="l"/>
                <a:tab pos="180340" algn="l"/>
              </a:tabLst>
            </a:pPr>
            <a:r>
              <a:rPr lang="cs-CZ" sz="16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Jaké </a:t>
            </a:r>
            <a:r>
              <a:rPr lang="cs-CZ" sz="1600" b="1" kern="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obchody nebo služby byste ve Slezance chtěl/a? </a:t>
            </a:r>
            <a:r>
              <a:rPr lang="cs-CZ" sz="16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cs-CZ" sz="16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cs-CZ" sz="1300" i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Base – všichni respondenti, N = 405 </a:t>
            </a:r>
            <a:endParaRPr lang="cs-CZ" sz="1300" i="1" kern="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619672" y="1104709"/>
            <a:ext cx="5904656" cy="3385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1600" b="1" i="1" dirty="0" smtClean="0"/>
              <a:t>Průměrná známka na škále 1 až 4, 1 = nejlepší hodnocení </a:t>
            </a:r>
            <a:endParaRPr lang="en-GB" sz="1600" b="1" i="1" dirty="0"/>
          </a:p>
        </p:txBody>
      </p:sp>
    </p:spTree>
    <p:extLst>
      <p:ext uri="{BB962C8B-B14F-4D97-AF65-F5344CB8AC3E}">
        <p14:creationId xmlns:p14="http://schemas.microsoft.com/office/powerpoint/2010/main" val="274826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af 8"/>
          <p:cNvGraphicFramePr/>
          <p:nvPr>
            <p:extLst>
              <p:ext uri="{D42A27DB-BD31-4B8C-83A1-F6EECF244321}">
                <p14:modId xmlns:p14="http://schemas.microsoft.com/office/powerpoint/2010/main" val="1672650602"/>
              </p:ext>
            </p:extLst>
          </p:nvPr>
        </p:nvGraphicFramePr>
        <p:xfrm>
          <a:off x="3601088" y="752687"/>
          <a:ext cx="6733282" cy="2397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Obdélník 7"/>
          <p:cNvSpPr/>
          <p:nvPr/>
        </p:nvSpPr>
        <p:spPr>
          <a:xfrm>
            <a:off x="251520" y="425705"/>
            <a:ext cx="4320480" cy="1231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tabLst>
                <a:tab pos="457200" algn="l"/>
                <a:tab pos="180340" algn="l"/>
              </a:tabLst>
            </a:pPr>
            <a:r>
              <a:rPr lang="cs-CZ" sz="16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Jste spokojen/a, že byla zbourána budova Ministerstva zemědělství</a:t>
            </a:r>
            <a:r>
              <a:rPr lang="cs-CZ" sz="16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  <a:br>
              <a:rPr lang="cs-CZ" sz="16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cs-CZ" sz="1300" i="1" kern="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Base – všichni respondenti, N = 405 </a:t>
            </a:r>
          </a:p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tabLst>
                <a:tab pos="457200" algn="l"/>
                <a:tab pos="180340" algn="l"/>
              </a:tabLst>
            </a:pPr>
            <a:endParaRPr lang="cs-CZ" sz="1600" b="1" kern="0" dirty="0" smtClean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" name="Zaoblený obdélník 6"/>
          <p:cNvSpPr/>
          <p:nvPr/>
        </p:nvSpPr>
        <p:spPr>
          <a:xfrm>
            <a:off x="899592" y="3996164"/>
            <a:ext cx="6048672" cy="26011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Nejčetnější </a:t>
            </a:r>
            <a:r>
              <a:rPr lang="cs-CZ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odpovědi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Nákupní centra na okrajích </a:t>
            </a:r>
            <a:r>
              <a:rPr lang="cs-CZ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města		17 %</a:t>
            </a:r>
            <a:endParaRPr lang="cs-CZ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Vysoké </a:t>
            </a:r>
            <a:r>
              <a:rPr lang="cs-CZ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nájmy v centru</a:t>
            </a:r>
            <a:r>
              <a:rPr lang="cs-CZ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16 %</a:t>
            </a:r>
            <a:endParaRPr lang="cs-CZ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 </a:t>
            </a:r>
            <a:r>
              <a:rPr lang="cs-CZ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Breda</a:t>
            </a:r>
            <a:r>
              <a:rPr lang="cs-CZ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&amp; </a:t>
            </a:r>
            <a:r>
              <a:rPr lang="cs-CZ" sz="14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Weinstein</a:t>
            </a:r>
            <a:r>
              <a:rPr lang="cs-CZ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12 %</a:t>
            </a:r>
            <a:endParaRPr lang="cs-CZ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Málo </a:t>
            </a:r>
            <a:r>
              <a:rPr lang="cs-CZ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volnočasového </a:t>
            </a:r>
            <a:r>
              <a:rPr lang="cs-CZ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vyžití			10 %</a:t>
            </a:r>
            <a:endParaRPr lang="cs-CZ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Málo pracovních </a:t>
            </a:r>
            <a:r>
              <a:rPr lang="cs-CZ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příležitostí			</a:t>
            </a:r>
            <a:r>
              <a:rPr lang="cs-CZ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8 </a:t>
            </a:r>
            <a:r>
              <a:rPr lang="cs-CZ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cs-CZ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Nemyslím si, že se centrum </a:t>
            </a:r>
            <a:r>
              <a:rPr lang="cs-CZ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vylidňuje		</a:t>
            </a:r>
            <a:r>
              <a:rPr lang="cs-CZ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 </a:t>
            </a:r>
            <a:r>
              <a:rPr lang="cs-CZ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cs-CZ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Málo </a:t>
            </a:r>
            <a:r>
              <a:rPr lang="cs-CZ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obchodů				</a:t>
            </a:r>
            <a:r>
              <a:rPr lang="cs-CZ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 </a:t>
            </a:r>
            <a:r>
              <a:rPr lang="cs-CZ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cs-CZ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Nedostatek parkovacích </a:t>
            </a:r>
            <a:r>
              <a:rPr lang="cs-CZ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míst			</a:t>
            </a:r>
            <a:r>
              <a:rPr lang="cs-CZ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 </a:t>
            </a:r>
            <a:r>
              <a:rPr lang="cs-CZ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cs-CZ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Drahé </a:t>
            </a:r>
            <a:r>
              <a:rPr lang="cs-CZ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obchody				</a:t>
            </a:r>
            <a:r>
              <a:rPr lang="cs-CZ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 </a:t>
            </a:r>
            <a:r>
              <a:rPr lang="cs-CZ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GB" dirty="0">
              <a:solidFill>
                <a:schemeClr val="tx1"/>
              </a:solidFill>
            </a:endParaRPr>
          </a:p>
        </p:txBody>
      </p:sp>
      <p:graphicFrame>
        <p:nvGraphicFramePr>
          <p:cNvPr id="11" name="Graf 10"/>
          <p:cNvGraphicFramePr/>
          <p:nvPr>
            <p:extLst>
              <p:ext uri="{D42A27DB-BD31-4B8C-83A1-F6EECF244321}">
                <p14:modId xmlns:p14="http://schemas.microsoft.com/office/powerpoint/2010/main" val="2305334106"/>
              </p:ext>
            </p:extLst>
          </p:nvPr>
        </p:nvGraphicFramePr>
        <p:xfrm>
          <a:off x="-1044624" y="721129"/>
          <a:ext cx="6733282" cy="2397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Obdélník 9"/>
          <p:cNvSpPr/>
          <p:nvPr/>
        </p:nvSpPr>
        <p:spPr>
          <a:xfrm>
            <a:off x="251520" y="3336680"/>
            <a:ext cx="8640960" cy="814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tabLst>
                <a:tab pos="457200" algn="l"/>
                <a:tab pos="180340" algn="l"/>
              </a:tabLst>
            </a:pPr>
            <a:r>
              <a:rPr lang="cs-CZ" sz="16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 </a:t>
            </a:r>
            <a:r>
              <a:rPr lang="cs-CZ" sz="1600" b="1" kern="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je podle vás příčinou toho, že se centrum Opavy v posledních letech vylidňuje</a:t>
            </a:r>
            <a:r>
              <a:rPr lang="cs-CZ" sz="16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  <a:br>
              <a:rPr lang="cs-CZ" sz="16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cs-CZ" sz="1300" i="1" kern="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Base – všichni respondenti, N = </a:t>
            </a:r>
            <a:r>
              <a:rPr lang="cs-CZ" sz="1300" i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405</a:t>
            </a:r>
            <a:r>
              <a:rPr lang="cs-CZ" sz="16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cs-CZ" sz="16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cs-CZ" sz="1600" b="1" kern="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4884832" y="427113"/>
            <a:ext cx="4320480" cy="1250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tabLst>
                <a:tab pos="457200" algn="l"/>
                <a:tab pos="180340" algn="l"/>
              </a:tabLst>
            </a:pPr>
            <a:r>
              <a:rPr lang="cs-CZ" sz="16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Uvítal/a </a:t>
            </a:r>
            <a:r>
              <a:rPr lang="cs-CZ" sz="1600" b="1" kern="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byste v centru Opavy vznik nových parkovacích </a:t>
            </a:r>
            <a:r>
              <a:rPr lang="cs-CZ" sz="16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míst?</a:t>
            </a:r>
            <a:br>
              <a:rPr lang="cs-CZ" sz="16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cs-CZ" sz="1300" i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Base </a:t>
            </a:r>
            <a:r>
              <a:rPr lang="cs-CZ" sz="1300" i="1" kern="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– všichni respondenti, N = 405 </a:t>
            </a:r>
          </a:p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tabLst>
                <a:tab pos="457200" algn="l"/>
                <a:tab pos="180340" algn="l"/>
              </a:tabLst>
            </a:pPr>
            <a:endParaRPr lang="cs-CZ" sz="1600" b="1" kern="0" dirty="0" smtClean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11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af 10"/>
          <p:cNvGraphicFramePr/>
          <p:nvPr>
            <p:extLst>
              <p:ext uri="{D42A27DB-BD31-4B8C-83A1-F6EECF244321}">
                <p14:modId xmlns:p14="http://schemas.microsoft.com/office/powerpoint/2010/main" val="4275034787"/>
              </p:ext>
            </p:extLst>
          </p:nvPr>
        </p:nvGraphicFramePr>
        <p:xfrm>
          <a:off x="406027" y="592868"/>
          <a:ext cx="3732989" cy="3100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Obdélník 7"/>
          <p:cNvSpPr/>
          <p:nvPr/>
        </p:nvSpPr>
        <p:spPr>
          <a:xfrm>
            <a:off x="1195734" y="708432"/>
            <a:ext cx="1872208" cy="355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tabLst>
                <a:tab pos="457200" algn="l"/>
                <a:tab pos="180340" algn="l"/>
              </a:tabLst>
            </a:pPr>
            <a:r>
              <a:rPr lang="cs-CZ" sz="16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Pohlaví</a:t>
            </a:r>
            <a:endParaRPr lang="cs-CZ" sz="1600" b="1" kern="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9" name="Graf 8"/>
          <p:cNvGraphicFramePr/>
          <p:nvPr>
            <p:extLst>
              <p:ext uri="{D42A27DB-BD31-4B8C-83A1-F6EECF244321}">
                <p14:modId xmlns:p14="http://schemas.microsoft.com/office/powerpoint/2010/main" val="1855594824"/>
              </p:ext>
            </p:extLst>
          </p:nvPr>
        </p:nvGraphicFramePr>
        <p:xfrm>
          <a:off x="4952327" y="3212250"/>
          <a:ext cx="3909877" cy="29075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Graf 12"/>
          <p:cNvGraphicFramePr/>
          <p:nvPr>
            <p:extLst>
              <p:ext uri="{D42A27DB-BD31-4B8C-83A1-F6EECF244321}">
                <p14:modId xmlns:p14="http://schemas.microsoft.com/office/powerpoint/2010/main" val="1525602208"/>
              </p:ext>
            </p:extLst>
          </p:nvPr>
        </p:nvGraphicFramePr>
        <p:xfrm>
          <a:off x="5074290" y="606133"/>
          <a:ext cx="3725442" cy="31154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4" name="Graf 13"/>
          <p:cNvGraphicFramePr/>
          <p:nvPr>
            <p:extLst>
              <p:ext uri="{D42A27DB-BD31-4B8C-83A1-F6EECF244321}">
                <p14:modId xmlns:p14="http://schemas.microsoft.com/office/powerpoint/2010/main" val="762072860"/>
              </p:ext>
            </p:extLst>
          </p:nvPr>
        </p:nvGraphicFramePr>
        <p:xfrm>
          <a:off x="-266604" y="2664637"/>
          <a:ext cx="6552728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5" name="Obdélník 14"/>
          <p:cNvSpPr/>
          <p:nvPr/>
        </p:nvSpPr>
        <p:spPr>
          <a:xfrm>
            <a:off x="3034433" y="271762"/>
            <a:ext cx="3075134" cy="336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tabLst>
                <a:tab pos="457200" algn="l"/>
                <a:tab pos="180340" algn="l"/>
              </a:tabLst>
            </a:pPr>
            <a:r>
              <a:rPr lang="cs-CZ" sz="16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PROFIL RESPONDENTŮ</a:t>
            </a:r>
            <a:endParaRPr lang="cs-CZ" sz="1600" b="1" kern="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6035243" y="722500"/>
            <a:ext cx="1872208" cy="336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tabLst>
                <a:tab pos="457200" algn="l"/>
                <a:tab pos="180340" algn="l"/>
              </a:tabLst>
            </a:pPr>
            <a:r>
              <a:rPr lang="cs-CZ" sz="16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Věk</a:t>
            </a:r>
            <a:endParaRPr lang="cs-CZ" sz="1600" b="1" kern="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1279057" y="3278070"/>
            <a:ext cx="1872208" cy="355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tabLst>
                <a:tab pos="457200" algn="l"/>
                <a:tab pos="180340" algn="l"/>
              </a:tabLst>
            </a:pPr>
            <a:r>
              <a:rPr lang="cs-CZ" sz="16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Vzdělání</a:t>
            </a:r>
            <a:endParaRPr lang="cs-CZ" sz="1600" b="1" kern="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8" name="Obdélník 17"/>
          <p:cNvSpPr/>
          <p:nvPr/>
        </p:nvSpPr>
        <p:spPr>
          <a:xfrm>
            <a:off x="5809932" y="3256985"/>
            <a:ext cx="2332387" cy="336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tabLst>
                <a:tab pos="457200" algn="l"/>
                <a:tab pos="180340" algn="l"/>
              </a:tabLst>
            </a:pPr>
            <a:r>
              <a:rPr lang="cs-CZ" sz="16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Bydliště</a:t>
            </a:r>
            <a:endParaRPr lang="cs-CZ" sz="1600" b="1" kern="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93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9"/>
          <p:cNvSpPr>
            <a:spLocks noChangeArrowheads="1"/>
          </p:cNvSpPr>
          <p:nvPr/>
        </p:nvSpPr>
        <p:spPr bwMode="auto">
          <a:xfrm>
            <a:off x="395536" y="304800"/>
            <a:ext cx="8443664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cs-CZ" sz="4000" b="1" dirty="0" smtClean="0">
                <a:solidFill>
                  <a:srgbClr val="FFFFFF"/>
                </a:solidFill>
              </a:rPr>
              <a:t>Děkuji za pozornost</a:t>
            </a:r>
            <a:endParaRPr lang="cs-CZ" sz="40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Nabídka krátká 2012.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motto</Template>
  <TotalTime>512</TotalTime>
  <Words>235</Words>
  <Application>Microsoft Office PowerPoint</Application>
  <PresentationFormat>Předvádění na obrazovce (4:3)</PresentationFormat>
  <Paragraphs>77</Paragraphs>
  <Slides>8</Slides>
  <Notes>5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Wingdings</vt:lpstr>
      <vt:lpstr>2_Nabídka krátká 2012.</vt:lpstr>
      <vt:lpstr>Motiv Office</vt:lpstr>
      <vt:lpstr>motto: Je zbytečné plánovat, kam jít,     když nevíte, kde jste!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Datamar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motto: Je zbytečné plánovat, kam jít,     když nevíte, kde jste!</dc:title>
  <dc:creator>Michaela Závodná</dc:creator>
  <cp:lastModifiedBy>Michaela Závodná</cp:lastModifiedBy>
  <cp:revision>33</cp:revision>
  <cp:lastPrinted>1601-01-01T00:00:00Z</cp:lastPrinted>
  <dcterms:created xsi:type="dcterms:W3CDTF">2015-09-07T10:36:55Z</dcterms:created>
  <dcterms:modified xsi:type="dcterms:W3CDTF">2015-09-08T13:37:43Z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