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3" r:id="rId22"/>
    <p:sldId id="277" r:id="rId23"/>
    <p:sldId id="278" r:id="rId24"/>
    <p:sldId id="284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4" autoAdjust="0"/>
    <p:restoredTop sz="94660"/>
  </p:normalViewPr>
  <p:slideViewPr>
    <p:cSldViewPr>
      <p:cViewPr>
        <p:scale>
          <a:sx n="90" d="100"/>
          <a:sy n="90" d="100"/>
        </p:scale>
        <p:origin x="-58" y="5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220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682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261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043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137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5965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056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321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534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157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444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FD7D2-D50E-454E-90AA-B35786A41E3C}" type="datetimeFigureOut">
              <a:rPr lang="cs-CZ" smtClean="0"/>
              <a:t>1.10.2014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F2D9C-44A5-4518-BBF3-74953ECF7E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1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cs-CZ" sz="5300" b="1" dirty="0" smtClean="0">
                <a:solidFill>
                  <a:srgbClr val="FF0000"/>
                </a:solidFill>
              </a:rPr>
              <a:t/>
            </a:r>
            <a:br>
              <a:rPr lang="cs-CZ" sz="5300" b="1" dirty="0" smtClean="0">
                <a:solidFill>
                  <a:srgbClr val="FF0000"/>
                </a:solidFill>
              </a:rPr>
            </a:br>
            <a:r>
              <a:rPr lang="cs-CZ" sz="5300" b="1" dirty="0">
                <a:solidFill>
                  <a:srgbClr val="FF0000"/>
                </a:solidFill>
              </a:rPr>
              <a:t/>
            </a:r>
            <a:br>
              <a:rPr lang="cs-CZ" sz="5300" b="1" dirty="0">
                <a:solidFill>
                  <a:srgbClr val="FF0000"/>
                </a:solidFill>
              </a:rPr>
            </a:br>
            <a:r>
              <a:rPr lang="cs-CZ" sz="5300" b="1" dirty="0" smtClean="0">
                <a:solidFill>
                  <a:srgbClr val="FF0000"/>
                </a:solidFill>
              </a:rPr>
              <a:t>Sociální problematika              v Opavě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096344"/>
          </a:xfrm>
        </p:spPr>
        <p:txBody>
          <a:bodyPr>
            <a:normAutofit fontScale="77500" lnSpcReduction="20000"/>
          </a:bodyPr>
          <a:lstStyle/>
          <a:p>
            <a:r>
              <a:rPr lang="cs-CZ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Ing. Pavla Brady</a:t>
            </a:r>
          </a:p>
          <a:p>
            <a:r>
              <a:rPr lang="cs-CZ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 náměstkyně primátora </a:t>
            </a:r>
          </a:p>
          <a:p>
            <a:r>
              <a:rPr lang="cs-CZ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statutárního města Opavy</a:t>
            </a:r>
          </a:p>
          <a:p>
            <a:endParaRPr lang="cs-CZ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cs-CZ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Mgr. Judita Kachlová</a:t>
            </a:r>
          </a:p>
          <a:p>
            <a:r>
              <a:rPr lang="cs-CZ" sz="2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cs-CZ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edoucí odboru sociálních věcí</a:t>
            </a:r>
          </a:p>
          <a:p>
            <a:r>
              <a:rPr lang="cs-CZ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Magistrátu města Opavy</a:t>
            </a:r>
          </a:p>
          <a:p>
            <a:endParaRPr lang="cs-CZ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cs-CZ" sz="2800" i="1" dirty="0" smtClean="0"/>
              <a:t>Opava, 1. 10. 2014</a:t>
            </a:r>
          </a:p>
          <a:p>
            <a:pPr marL="514350" indent="-514350">
              <a:buAutoNum type="arabicPeriod"/>
            </a:pPr>
            <a:endParaRPr lang="cs-CZ" sz="2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2656"/>
            <a:ext cx="1728192" cy="109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98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Komunitní plánování sociálních                    a souvisejících služeb</a:t>
            </a:r>
            <a:r>
              <a:rPr lang="cs-CZ" sz="3600" dirty="0" smtClean="0">
                <a:solidFill>
                  <a:srgbClr val="FF0000"/>
                </a:solidFill>
              </a:rPr>
              <a:t> 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Autofit/>
          </a:bodyPr>
          <a:lstStyle/>
          <a:p>
            <a:pPr algn="just"/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Agenda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 zajišťována koordinátorkou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komunitního plánování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její asistentkou. Vzhledem k rozsáhlosti agendy se vždy podle potřeby zapojují i další pracovníci oddělení </a:t>
            </a:r>
            <a:r>
              <a:rPr lang="cs-CZ" sz="2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SSaKP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roce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2006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získalo město Opava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 zpracování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a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implementaci 1. komunitního plánu dotaci ze SROP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 počátku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bylo zapojeno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16 poskytovatelů sociálních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služeb a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 organizací poskytujících související aktivity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Komunitní plán sociálních a souvisejících služeb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statutárního města Opavy (dále jen KP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byl schválen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zastupitelstvem města na období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2006‒2010. 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0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68152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Finanční podpora poskytovatelů sociálních a souvisejících služeb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endParaRPr lang="cs-CZ" sz="27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roce 2007 – poprvé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schvalovány dotace na sociální služby na rok 2008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podle nového systému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vytvořeného na základě principů komunitního plánování.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Před rokem 2007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příspěvky poskytovány na základě spolupráce odboru SOCV a odboru finančního                           a rozpočtového (FARO) Magistrátu města Opavy.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FARO rozhodovalo na základě stanoviska odboru SOCV.</a:t>
            </a:r>
            <a:endParaRPr lang="cs-CZ" sz="2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Současnost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sz="4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 stupně hodnocení:</a:t>
            </a:r>
          </a:p>
          <a:p>
            <a:pPr algn="just"/>
            <a:r>
              <a:rPr lang="cs-CZ" sz="4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pracovní skupiny komunitního plánování;</a:t>
            </a:r>
          </a:p>
          <a:p>
            <a:pPr algn="just"/>
            <a:r>
              <a:rPr lang="cs-CZ" sz="4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koordinační skupina komunitního plánování;</a:t>
            </a:r>
          </a:p>
          <a:p>
            <a:pPr algn="just"/>
            <a:r>
              <a:rPr lang="cs-CZ" sz="4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pracovní skupina pro dotační systém;</a:t>
            </a:r>
          </a:p>
          <a:p>
            <a:pPr algn="just"/>
            <a:r>
              <a:rPr lang="cs-CZ" sz="4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komise rady města pro komunitní plán.</a:t>
            </a:r>
          </a:p>
          <a:p>
            <a:pPr marL="0" indent="0" algn="just">
              <a:buNone/>
            </a:pPr>
            <a:endParaRPr lang="cs-CZ" sz="3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4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Rozpočty jsou posuzovány odborem FARO. Žádosti jsou po věcné stránce posuzovány odborem SOCV. Hodnocení dále obsahuje vyjádření manažera pracovní skupiny.</a:t>
            </a:r>
          </a:p>
          <a:p>
            <a:pPr marL="0" indent="0" algn="just">
              <a:buNone/>
            </a:pPr>
            <a:endParaRPr lang="cs-CZ" sz="4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4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Vše je přepočítáno na body dle jasně stanovených pravidel. Konečné rozhodnutí má zastupitelstvo města.</a:t>
            </a:r>
          </a:p>
          <a:p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46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3. Komunitní plán sociálních                                 a souvisejících služeb 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 KP  pro období 2014–2016:</a:t>
            </a:r>
          </a:p>
          <a:p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 pracovních skupin KP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(dále jen PS):</a:t>
            </a:r>
          </a:p>
          <a:p>
            <a:pPr marL="0" indent="0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- Senioři;</a:t>
            </a:r>
          </a:p>
          <a:p>
            <a:pPr marL="0" indent="0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- Osoby se zdravotním znevýhodněním;</a:t>
            </a:r>
          </a:p>
          <a:p>
            <a:pPr marL="0" indent="0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- Osoby s duševním onemocněním;</a:t>
            </a:r>
          </a:p>
          <a:p>
            <a:pPr marL="0" indent="0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- Osoby se sociokulturním znevýhodněním;</a:t>
            </a:r>
          </a:p>
          <a:p>
            <a:pPr marL="0" indent="0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- Děti, mládež, rodina;</a:t>
            </a:r>
          </a:p>
          <a:p>
            <a:pPr marL="0" indent="0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- Osoby se specifickými sociálními problémy.</a:t>
            </a:r>
          </a:p>
          <a:p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Koordinační </a:t>
            </a:r>
            <a:r>
              <a:rPr lang="cs-CZ" sz="2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skupina </a:t>
            </a: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složená z manažerů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PS, </a:t>
            </a: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zástupců města a odboru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SOCV.</a:t>
            </a:r>
            <a:endParaRPr lang="cs-CZ" sz="2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886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Podpora poskytovatelů sociálních služeb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 KP na období 2008‒2010:</a:t>
            </a:r>
          </a:p>
          <a:p>
            <a:pPr marL="0" indent="0" algn="just">
              <a:buNone/>
            </a:pP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prvním roce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fungování KP, tedy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roce 2008,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bylo dle nově vytvořeného systému dotací podpořeno:</a:t>
            </a: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 organizací poskytujících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36 sociálních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služeb                      a 4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související aktivity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cs-CZ" sz="2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 KP na období 2014‒2016:</a:t>
            </a:r>
          </a:p>
          <a:p>
            <a:pPr marL="0" indent="0" algn="just">
              <a:buNone/>
            </a:pP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rok 2014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bylo podpořeno:</a:t>
            </a: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 organizací poskytujících 36 sociálních služeb                               a 12 souvisejících aktivit.</a:t>
            </a:r>
          </a:p>
          <a:p>
            <a:pPr marL="0" indent="0" algn="just">
              <a:buNone/>
            </a:pP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rok 2015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požádalo o dotaci:</a:t>
            </a: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 organizací, bylo přijato 42 žádostí na sociální služby              a 17 na související aktivity.</a:t>
            </a:r>
          </a:p>
          <a:p>
            <a:pPr marL="0" indent="0">
              <a:buNone/>
            </a:pPr>
            <a:endParaRPr lang="cs-CZ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739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>
                <a:solidFill>
                  <a:srgbClr val="FF0000"/>
                </a:solidFill>
              </a:rPr>
              <a:t>Přehled nákladů na sociální služby                   v letech 2010‒2014</a:t>
            </a:r>
            <a:endParaRPr lang="cs-CZ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916757"/>
              </p:ext>
            </p:extLst>
          </p:nvPr>
        </p:nvGraphicFramePr>
        <p:xfrm>
          <a:off x="467544" y="1268760"/>
          <a:ext cx="8280920" cy="54526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1944216"/>
                <a:gridCol w="1800200"/>
                <a:gridCol w="1800200"/>
                <a:gridCol w="1584176"/>
              </a:tblGrid>
              <a:tr h="590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Rok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CELKOVÉ NÁKLADY  </a:t>
                      </a:r>
                      <a:r>
                        <a:rPr lang="cs-CZ" sz="1800" dirty="0" smtClean="0">
                          <a:effectLst/>
                        </a:rPr>
                        <a:t>         (</a:t>
                      </a:r>
                      <a:r>
                        <a:rPr lang="cs-CZ" sz="1800" dirty="0">
                          <a:effectLst/>
                        </a:rPr>
                        <a:t>v Kč)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JINÉ ZDROJE </a:t>
                      </a:r>
                      <a:r>
                        <a:rPr lang="cs-CZ" sz="1800" dirty="0" smtClean="0">
                          <a:effectLst/>
                        </a:rPr>
                        <a:t>             (</a:t>
                      </a:r>
                      <a:r>
                        <a:rPr lang="cs-CZ" sz="1800" dirty="0">
                          <a:effectLst/>
                        </a:rPr>
                        <a:t>v Kč)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DOTACE ZE SMO (v Kč)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Dotace ze SMO </a:t>
                      </a:r>
                      <a:r>
                        <a:rPr lang="cs-CZ" sz="1800" dirty="0" smtClean="0">
                          <a:effectLst/>
                        </a:rPr>
                        <a:t>         (</a:t>
                      </a:r>
                      <a:r>
                        <a:rPr lang="cs-CZ" sz="1800" dirty="0">
                          <a:effectLst/>
                        </a:rPr>
                        <a:t>v %)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594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2010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151 691 167,54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139 178 238,00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12 512 929,54  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8,25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594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2011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102 519 178,00  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89 822 278,00  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12 696 900,00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12,38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594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92 035 262,33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77 400 706,33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14 634 556,00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15,90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594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2013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98 505 687,06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84 376 414,06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14 129 273,00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14,34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80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2014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0,00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0,00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14 198 250,00   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0,00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652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b="1" dirty="0" smtClean="0">
                          <a:effectLst/>
                          <a:latin typeface="+mn-lt"/>
                          <a:ea typeface="Times New Roman"/>
                        </a:rPr>
                        <a:t>CELKEM</a:t>
                      </a:r>
                      <a:r>
                        <a:rPr lang="cs-CZ" sz="1800" b="1" baseline="0" dirty="0" smtClean="0">
                          <a:effectLst/>
                          <a:latin typeface="+mn-lt"/>
                          <a:ea typeface="Times New Roman"/>
                        </a:rPr>
                        <a:t> 2010‒2013</a:t>
                      </a:r>
                      <a:endParaRPr lang="cs-CZ" sz="1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444 751 294,93   </a:t>
                      </a:r>
                      <a:endParaRPr lang="cs-CZ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</a:rPr>
                        <a:t>390 777 636,39   </a:t>
                      </a:r>
                      <a:endParaRPr lang="cs-CZ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b="1" dirty="0" smtClean="0">
                          <a:effectLst/>
                        </a:rPr>
                        <a:t>53 973 658,54   </a:t>
                      </a:r>
                      <a:endParaRPr lang="cs-CZ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b="1" dirty="0" smtClean="0">
                          <a:effectLst/>
                        </a:rPr>
                        <a:t>12,72</a:t>
                      </a:r>
                      <a:endParaRPr lang="cs-CZ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423878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</a:t>
                      </a:r>
                      <a:r>
                        <a:rPr lang="cs-CZ" sz="1800" dirty="0" smtClean="0">
                          <a:effectLst/>
                        </a:rPr>
                        <a:t>ozn</a:t>
                      </a:r>
                      <a:r>
                        <a:rPr lang="cs-CZ" sz="1800" dirty="0">
                          <a:effectLst/>
                        </a:rPr>
                        <a:t>.: V roce 2014 prozatím nelze určit celkové náklady na služby ani jiné zdroje financování, jelikož je tento ukazatel vykazován v rámci vyúčtování dotací poskytnutých na rok 2014  (SMO předkládáno k 31</a:t>
                      </a:r>
                      <a:r>
                        <a:rPr lang="cs-CZ" sz="1800" dirty="0" smtClean="0">
                          <a:effectLst/>
                        </a:rPr>
                        <a:t>. 1. 2015</a:t>
                      </a:r>
                      <a:r>
                        <a:rPr lang="cs-CZ" sz="1800" dirty="0">
                          <a:effectLst/>
                        </a:rPr>
                        <a:t>).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76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Opavský anděl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roce 2013 bylo poprvé vyhlášeno ocenění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Opavský anděl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pro pracovníky v sociální oblasti.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 každou PS byl oceněn jeden zástupce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nominováni byli tři za každou PS, z nichž byl posléze vybrán jeden.</a:t>
            </a:r>
          </a:p>
          <a:p>
            <a:pPr algn="just"/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Sochy andělů byly vyrobeny v chráněných dílnách Charity Opava.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letošním roce (a snad i v dalších)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bude opět Opavský anděl udělován.</a:t>
            </a:r>
            <a:endParaRPr lang="cs-CZ" sz="2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err="1" smtClean="0">
                <a:solidFill>
                  <a:srgbClr val="FF0000"/>
                </a:solidFill>
              </a:rPr>
              <a:t>Seniorcentrum</a:t>
            </a:r>
            <a:r>
              <a:rPr lang="cs-CZ" sz="3600" b="1" dirty="0" smtClean="0">
                <a:solidFill>
                  <a:srgbClr val="FF0000"/>
                </a:solidFill>
              </a:rPr>
              <a:t> Opava, p. o.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Autofit/>
          </a:bodyPr>
          <a:lstStyle/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příspěvková organizace města;</a:t>
            </a:r>
          </a:p>
          <a:p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hlavním účelem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je poskytovat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bydlení opavským seniorům;</a:t>
            </a:r>
            <a:endParaRPr lang="cs-CZ" sz="2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144 bytů ve 3 objektech (38 bytů, 58 bytů, 48 bytů);</a:t>
            </a:r>
          </a:p>
          <a:p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nejde o sociální službu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řádný nájem obecních bytů dle Koncepce sociálního bydlení;</a:t>
            </a: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výše regulovaného nájemného – 50,02 Kč za m</a:t>
            </a:r>
            <a:r>
              <a:rPr lang="cs-CZ" sz="27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vedle bydlení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poskytuje </a:t>
            </a:r>
            <a:r>
              <a:rPr lang="cs-CZ" sz="27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Seniorcentrum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Opava, p. o.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 službu Pečovatelská služba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58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Spolupráce odboru SOCV s ostatními odbory Magistrátu města Opavy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majetku města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dluhová problematika               u městských bytů, posuzování sociálního aspektu při přidělování bytů dle Koncepce sociálního bydlení, zajišťování bydlení pro klienty.</a:t>
            </a: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právní a organizační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zejména výkon veřejného opatrovnictví.</a:t>
            </a: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FARO a odbor kontroly, interního auditu                a bezpečnosti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dotace na sociální služby (hodnocení žádostí, kontrola využívání dotace apod.).</a:t>
            </a: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vnitřních věcí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zejména matrika, evidence obyvatel a oddělení přestupků.</a:t>
            </a:r>
            <a:endParaRPr lang="cs-CZ" dirty="0" smtClean="0">
              <a:solidFill>
                <a:srgbClr val="0070C0"/>
              </a:solidFill>
            </a:endParaRP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školství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úzká spolupráce s manažerkou prevence kriminality, účast na poradách ředitelů škol…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872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Koncepce rozvoje sociálního bydlení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cs-CZ" alt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 </a:t>
            </a:r>
            <a:r>
              <a:rPr lang="cs-CZ" alt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90. let 20. století šlo město cestou privatizace většiny bytového </a:t>
            </a:r>
            <a:r>
              <a:rPr lang="cs-CZ" alt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fondu. </a:t>
            </a:r>
            <a:endParaRPr lang="cs-CZ" altLang="cs-CZ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cs-CZ" alt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období 2006‒2011 </a:t>
            </a:r>
            <a:r>
              <a:rPr lang="cs-CZ" alt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většina městských bytů obsazovala </a:t>
            </a:r>
            <a:r>
              <a:rPr lang="cs-CZ" altLang="cs-CZ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 základě soutěže o nejvyšší finanční částku</a:t>
            </a:r>
            <a:r>
              <a:rPr lang="cs-CZ" alt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na úhradu prvního </a:t>
            </a:r>
            <a:r>
              <a:rPr lang="cs-CZ" alt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nájemného. Vyčleněny </a:t>
            </a:r>
            <a:r>
              <a:rPr lang="cs-CZ" alt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byly pouze ubytovny, byty pro seniory </a:t>
            </a:r>
            <a:r>
              <a:rPr lang="cs-CZ" alt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cs-CZ" alt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 bezbariérových </a:t>
            </a:r>
            <a:r>
              <a:rPr lang="cs-CZ" alt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bytů. </a:t>
            </a:r>
            <a:endParaRPr lang="cs-CZ" altLang="cs-CZ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cs-CZ" alt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 </a:t>
            </a:r>
            <a:r>
              <a:rPr lang="cs-CZ" altLang="cs-CZ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bydlení se až do roku 2011 nijak </a:t>
            </a:r>
            <a:r>
              <a:rPr lang="cs-CZ" alt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neřešilo. </a:t>
            </a:r>
          </a:p>
          <a:p>
            <a:pPr algn="just"/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roce 2011 byla na základě analýzy ubytovacích kapacit města vytvořena </a:t>
            </a: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Koncepce rozvoje sociálního bydlení v Opavě na období 2011‒2014</a:t>
            </a:r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(Koncepce), schválená radou města počátkem roku 2012. </a:t>
            </a:r>
            <a:r>
              <a:rPr lang="cs-CZ" altLang="cs-CZ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Nový systém </a:t>
            </a:r>
            <a:r>
              <a:rPr lang="cs-CZ" alt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obsazování městských bytů </a:t>
            </a:r>
            <a:r>
              <a:rPr lang="cs-CZ" altLang="cs-CZ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 účinný od </a:t>
            </a:r>
            <a:r>
              <a:rPr lang="cs-CZ" alt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cs-CZ" altLang="cs-CZ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4. 2012.</a:t>
            </a:r>
            <a:r>
              <a:rPr 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cs-CZ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cs-CZ" sz="2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4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Obsah 1. části: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sociálních věcí Magistrátu města Opavy </a:t>
            </a:r>
          </a:p>
          <a:p>
            <a:pPr marL="0" indent="0" algn="just">
              <a:buNone/>
            </a:pP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– členění, personální obsazení</a:t>
            </a:r>
          </a:p>
          <a:p>
            <a:pPr algn="just"/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Náplň činnosti odboru sociálních věcí</a:t>
            </a:r>
          </a:p>
          <a:p>
            <a:pPr algn="just"/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Problematika komunitního plánování </a:t>
            </a:r>
          </a:p>
          <a:p>
            <a:pPr marL="0" indent="0" algn="just">
              <a:buNone/>
            </a:pP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a poskytování dotací na sociální služby ve městě      </a:t>
            </a:r>
          </a:p>
          <a:p>
            <a:pPr marL="0" indent="0" algn="just">
              <a:buNone/>
            </a:pP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Opava</a:t>
            </a:r>
          </a:p>
          <a:p>
            <a:pPr algn="just"/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Přehled poskytnutých dotací za období let</a:t>
            </a:r>
          </a:p>
          <a:p>
            <a:pPr marL="0" indent="0" algn="just">
              <a:buNone/>
            </a:pPr>
            <a:r>
              <a:rPr lang="cs-CZ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2010–2014</a:t>
            </a:r>
            <a:endParaRPr lang="cs-CZ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cs-CZ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(Mgr. Judita Kachlová)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062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Dělení bytů dle Koncepce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112568"/>
          </a:xfrm>
        </p:spPr>
        <p:txBody>
          <a:bodyPr>
            <a:noAutofit/>
          </a:bodyPr>
          <a:lstStyle/>
          <a:p>
            <a:pPr algn="just"/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Byty </a:t>
            </a:r>
            <a:r>
              <a:rPr 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města jsou rozděleny na tzv. </a:t>
            </a:r>
            <a:r>
              <a:rPr lang="cs-CZ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 a běžné.</a:t>
            </a:r>
          </a:p>
          <a:p>
            <a:pPr algn="just"/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Statutární město Opava vlastní 558 nájemních bytů, ročně se uvolní asi 25. Pro seniory je také určeno               144 bytů ve správě </a:t>
            </a:r>
            <a:r>
              <a:rPr lang="cs-CZ" sz="2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Seniorcentra</a:t>
            </a:r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Opava, p. o. </a:t>
            </a:r>
          </a:p>
          <a:p>
            <a:pPr marL="0" indent="0" algn="just">
              <a:buNone/>
            </a:pP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 byty </a:t>
            </a:r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jsou dle Koncepce rozděleny pro pět cílových skupin na:</a:t>
            </a:r>
          </a:p>
          <a:p>
            <a:pPr algn="just"/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byty pro </a:t>
            </a: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seniory;</a:t>
            </a:r>
          </a:p>
          <a:p>
            <a:pPr algn="just"/>
            <a:r>
              <a:rPr 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yty pro </a:t>
            </a: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osoby se zdravotním postižením;</a:t>
            </a:r>
          </a:p>
          <a:p>
            <a:pPr algn="just"/>
            <a:r>
              <a:rPr 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yty pro </a:t>
            </a: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osoby sociálně znevýhodněné;</a:t>
            </a:r>
          </a:p>
          <a:p>
            <a:pPr algn="just"/>
            <a:r>
              <a:rPr lang="cs-CZ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yty pro </a:t>
            </a: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osoby s psychickým onemocněním;</a:t>
            </a:r>
          </a:p>
          <a:p>
            <a:pPr algn="just"/>
            <a:r>
              <a:rPr lang="cs-CZ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„startovací byty“ pro </a:t>
            </a:r>
            <a:r>
              <a:rPr lang="cs-CZ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mladé rodiny.</a:t>
            </a:r>
          </a:p>
          <a:p>
            <a:pPr marL="0" indent="0">
              <a:buNone/>
            </a:pPr>
            <a:endParaRPr lang="cs-CZ" sz="2700" dirty="0"/>
          </a:p>
        </p:txBody>
      </p:sp>
    </p:spTree>
    <p:extLst>
      <p:ext uri="{BB962C8B-B14F-4D97-AF65-F5344CB8AC3E}">
        <p14:creationId xmlns:p14="http://schemas.microsoft.com/office/powerpoint/2010/main" val="23267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Sociální byty dle Koncepce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Žadatelé o sociální byty musí splňovat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předem daná kritéria, nesmí vlastnit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žádný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byt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nesmí dlužit městu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cs-CZ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 prvních 4 skupin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 posuzován tzv.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 aspekt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sociální šetření provádí odbor SOCV.</a:t>
            </a:r>
          </a:p>
          <a:p>
            <a:pPr marL="0" indent="0" algn="just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Mladé rodiny jako klienti „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startovacích bytů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kritériem je mj. věk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partnerů do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35 let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 součtu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maximálně 60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let, uzavřené stavební spoření v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minimální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výši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1000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Kč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měsíčně tak, aby si poté mohly mladé rodiny pořídit své vlastní bydlení. V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těchto případech se sociální aspekt neposuzuje.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127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Systém prostupného bydlení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/>
          </a:bodyPr>
          <a:lstStyle/>
          <a:p>
            <a:pPr algn="just"/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roce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2013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byl vytvořen systém tzv.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prostupného bydlení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Lidé žijící v městských ubytovnách, v bytech určených pro osoby sociálně znevýhodněné, mohou být „posunuti“ do běžného nájemního bydlení.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Podmínkou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je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bezdlužnost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bezproblémové chování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 době bydlení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 ubytovně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Zde je nutná úzká spolupráce odboru majetku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města a odboru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SOCV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cs-CZ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cs-CZ" sz="4000" b="1" dirty="0" smtClean="0">
                <a:solidFill>
                  <a:srgbClr val="FF0000"/>
                </a:solidFill>
              </a:rPr>
              <a:t>Podpora </a:t>
            </a:r>
            <a:r>
              <a:rPr lang="cs-CZ" sz="4000" b="1" dirty="0">
                <a:solidFill>
                  <a:srgbClr val="FF0000"/>
                </a:solidFill>
              </a:rPr>
              <a:t>poskytovatelů sociálních služeb mimo dotační systém</a:t>
            </a:r>
            <a:r>
              <a:rPr lang="cs-CZ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cs-CZ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Pronájem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prostor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 zvýhodněné nájemné: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byt má v pronájmu Armáda spásy Opava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2 lůžka pro klienty Centra sociálních služeb Samaritán.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byty má v pronájmu Fokus Opava, o. s.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pro klienty organizace, kterým je zde poskytována sociální služba Podpora samostatného bydlení. Jsou to často osoby opouštějící Psychiatrickou nemocnici v Opavě.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9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Podpora poskytovatelů sociálních služeb mimo dotační systém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Bezplatné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výpůjčky:</a:t>
            </a:r>
            <a:endParaRPr lang="cs-CZ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Armáda spásy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má v bezplatné výpůjčce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 rodinné domky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majetku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města.</a:t>
            </a:r>
            <a:endParaRPr lang="cs-CZ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Jeden domek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bude v říjnu 2014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rekonstruován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po rekonstrukci vzniknou 3 bytové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jednotky využívané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matkami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s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dětmi (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2x byt 2+kk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a čtyřmi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klientkami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azylového domu (AD) Armády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spásy (byt 2+1).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Město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zde investuje 407 tisíc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Kč, Armáda spásy 340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tisíc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Kč.</a:t>
            </a:r>
          </a:p>
          <a:p>
            <a:pPr algn="just"/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druhém domku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 realizován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projekt </a:t>
            </a:r>
            <a:r>
              <a:rPr lang="cs-CZ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ReShare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– zpracování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darovaného oblečení pro potřeby uživatelů sociálních služeb nejen v rámci Armády spásy. Jsou zde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zaměstnány 2 klientky AD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do budoucna by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měla vzniknout další 2 pracovní místa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9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Zapojení města do investičních projektů 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posledních letech se město přihlásilo do výzev a získalo prostředky z ROP </a:t>
            </a:r>
            <a:r>
              <a:rPr lang="cs-CZ" sz="27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Moravskoslezsko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díky nimž mohly být rekonstruovány prostory, v nichž jsou poskytovány sociální služby.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2010 Azylový dům pro ženy a matky s dětmi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Armády spásy;</a:t>
            </a:r>
          </a:p>
          <a:p>
            <a:pPr algn="just"/>
            <a:r>
              <a:rPr lang="cs-CZ" sz="27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2014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Centrum sociálních služeb Samaritán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Armády spásy (slavnostně otevřeno 19. 9. 2014);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2014‒2015 Komunitní centrum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 Liptovské ulici, kde budou poskytovány služby osobám s duševním                        a mentálním postižením (rekonstrukce byla zahájena 26. 9. 2014).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Přehled </a:t>
            </a:r>
            <a:r>
              <a:rPr lang="cs-CZ" sz="3600" b="1" dirty="0" smtClean="0">
                <a:solidFill>
                  <a:srgbClr val="FF0000"/>
                </a:solidFill>
              </a:rPr>
              <a:t>dotací získaných z </a:t>
            </a:r>
            <a:r>
              <a:rPr lang="cs-CZ" sz="3600" b="1" dirty="0">
                <a:solidFill>
                  <a:srgbClr val="FF0000"/>
                </a:solidFill>
              </a:rPr>
              <a:t>ROP</a:t>
            </a:r>
            <a:endParaRPr lang="cs-CZ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089511"/>
              </p:ext>
            </p:extLst>
          </p:nvPr>
        </p:nvGraphicFramePr>
        <p:xfrm>
          <a:off x="107504" y="1124744"/>
          <a:ext cx="8856984" cy="5400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3206"/>
                <a:gridCol w="942986"/>
                <a:gridCol w="1262572"/>
                <a:gridCol w="1262572"/>
                <a:gridCol w="1267456"/>
                <a:gridCol w="1728192"/>
              </a:tblGrid>
              <a:tr h="42962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Název projektu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Dotační titul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Výdaje projektu v Kč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dotace v Kč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10466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Celkové výdaje projektu </a:t>
                      </a:r>
                      <a:r>
                        <a:rPr lang="cs-CZ" sz="1800" dirty="0" smtClean="0">
                          <a:effectLst/>
                        </a:rPr>
                        <a:t>               v tis. Kč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Celkové způsobilé výdaje v </a:t>
                      </a:r>
                      <a:r>
                        <a:rPr lang="cs-CZ" sz="1800" dirty="0" smtClean="0">
                          <a:effectLst/>
                        </a:rPr>
                        <a:t>tis. Kč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přidělená*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skutečně proplacená**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523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 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 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 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 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 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částka v </a:t>
                      </a:r>
                      <a:r>
                        <a:rPr lang="cs-CZ" sz="1800" dirty="0" smtClean="0">
                          <a:effectLst/>
                        </a:rPr>
                        <a:t>tis. Kč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104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Rekonstrukce Domova pro matky s dětmi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</a:t>
                      </a:r>
                      <a:r>
                        <a:rPr lang="cs-CZ" sz="1800" dirty="0" smtClean="0">
                          <a:effectLst/>
                        </a:rPr>
                        <a:t>. 2010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ROP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15 </a:t>
                      </a:r>
                      <a:r>
                        <a:rPr lang="cs-CZ" sz="1800" dirty="0" smtClean="0">
                          <a:effectLst/>
                        </a:rPr>
                        <a:t>237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14 688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 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13 </a:t>
                      </a:r>
                      <a:r>
                        <a:rPr lang="cs-CZ" sz="1800" dirty="0" smtClean="0">
                          <a:effectLst/>
                        </a:rPr>
                        <a:t>515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104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Rekonstrukce Centra sociálních služeb Samaritán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</a:t>
                      </a:r>
                      <a:r>
                        <a:rPr lang="cs-CZ" sz="1800" dirty="0" smtClean="0">
                          <a:effectLst/>
                        </a:rPr>
                        <a:t>. 2013‒2014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ROP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21 719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20 </a:t>
                      </a:r>
                      <a:r>
                        <a:rPr lang="cs-CZ" sz="1800" dirty="0" smtClean="0">
                          <a:effectLst/>
                        </a:rPr>
                        <a:t>664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17 553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zatím neproplaceno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104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Rekonstrukce Komunitního centra Liptovská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r. </a:t>
                      </a:r>
                      <a:r>
                        <a:rPr lang="cs-CZ" sz="1800" dirty="0" smtClean="0">
                          <a:effectLst/>
                        </a:rPr>
                        <a:t>2014‒2015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ROP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17 447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16 426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6 570 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zatím neproplaceno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55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flipV="1">
            <a:off x="467544" y="-603448"/>
            <a:ext cx="8229600" cy="45719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endParaRPr lang="cs-CZ" dirty="0" smtClean="0">
              <a:solidFill>
                <a:srgbClr val="FF0000"/>
              </a:solidFill>
              <a:latin typeface="Lucida Handwriting" panose="03010101010101010101" pitchFamily="66" charset="0"/>
            </a:endParaRPr>
          </a:p>
          <a:p>
            <a:pPr marL="0" indent="0">
              <a:buNone/>
            </a:pPr>
            <a:endParaRPr lang="cs-CZ" dirty="0">
              <a:solidFill>
                <a:srgbClr val="FF0000"/>
              </a:solidFill>
              <a:latin typeface="Lucida Handwriting" panose="03010101010101010101" pitchFamily="66" charset="0"/>
            </a:endParaRPr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  <a:latin typeface="Lucida Handwriting" panose="03010101010101010101" pitchFamily="66" charset="0"/>
            </a:endParaRPr>
          </a:p>
          <a:p>
            <a:pPr marL="0" indent="0">
              <a:buNone/>
            </a:pPr>
            <a:r>
              <a:rPr lang="cs-CZ" sz="5400" dirty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cs-CZ" sz="5400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       Děkujeme za</a:t>
            </a:r>
          </a:p>
          <a:p>
            <a:pPr marL="0" indent="0">
              <a:buNone/>
            </a:pPr>
            <a:r>
              <a:rPr lang="cs-CZ" sz="5400" dirty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cs-CZ" sz="5400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        pozornost.</a:t>
            </a:r>
            <a:endParaRPr lang="cs-CZ" sz="5400" dirty="0">
              <a:solidFill>
                <a:srgbClr val="FF0000"/>
              </a:solidFill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10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Obsah 2. části: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cs-CZ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Spolupráce odboru sociálních věcí s ostatními odbory Magistrátu města Opavy</a:t>
            </a:r>
          </a:p>
          <a:p>
            <a:pPr algn="just"/>
            <a:r>
              <a:rPr lang="cs-CZ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Koncepce rozvoje sociálního bydlení</a:t>
            </a:r>
          </a:p>
          <a:p>
            <a:pPr algn="just"/>
            <a:r>
              <a:rPr lang="cs-CZ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Podpora poskytovatelů sociálních služeb mimo dotační systém</a:t>
            </a:r>
          </a:p>
          <a:p>
            <a:pPr marL="0" indent="0" algn="just">
              <a:buNone/>
            </a:pPr>
            <a:r>
              <a:rPr lang="cs-CZ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cs-CZ" sz="3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(Ing. Pavla Brady)</a:t>
            </a:r>
            <a:endParaRPr lang="cs-CZ" sz="3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8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Odbor sociálních věcí </a:t>
            </a:r>
            <a:br>
              <a:rPr lang="cs-CZ" sz="3600" b="1" dirty="0" smtClean="0">
                <a:solidFill>
                  <a:srgbClr val="FF0000"/>
                </a:solidFill>
              </a:rPr>
            </a:br>
            <a:r>
              <a:rPr lang="cs-CZ" sz="3600" b="1" dirty="0" smtClean="0">
                <a:solidFill>
                  <a:srgbClr val="FF0000"/>
                </a:solidFill>
              </a:rPr>
              <a:t>Magistrátu města Opavy (odbor SOCV)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SOCV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má 34 zaměstnanců:</a:t>
            </a:r>
          </a:p>
          <a:p>
            <a:pPr algn="just"/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oddělení </a:t>
            </a: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sociálně právní ochrany dětí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(OSPOD) </a:t>
            </a:r>
          </a:p>
          <a:p>
            <a:pPr marL="0" indent="0" algn="just">
              <a:buNone/>
            </a:pPr>
            <a:r>
              <a:rPr lang="cs-CZ" sz="2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– </a:t>
            </a:r>
            <a:r>
              <a:rPr lang="cs-CZ" sz="2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 sociálních pracovníků;</a:t>
            </a:r>
          </a:p>
          <a:p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oddělení </a:t>
            </a: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sociálních služeb a komunitního plánování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cs-CZ" sz="2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SSaKP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cs-CZ" sz="2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13 sociálních pracovníků;</a:t>
            </a:r>
          </a:p>
          <a:p>
            <a:pPr algn="just"/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terénní pracovník pro romskou menšinu;</a:t>
            </a:r>
          </a:p>
          <a:p>
            <a:pPr algn="just"/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vedoucí odboru, asistentka vedoucí odboru.</a:t>
            </a:r>
          </a:p>
          <a:p>
            <a:pPr marL="0" indent="0" algn="just">
              <a:buNone/>
            </a:pPr>
            <a:endParaRPr lang="cs-CZ" sz="2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Odbor SOCV metodicky vede příspěvkovou organizaci města  </a:t>
            </a:r>
            <a:r>
              <a:rPr lang="cs-CZ" sz="2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Seniorcentrum</a:t>
            </a: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Opava, p. o.,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zajišťuje činnost </a:t>
            </a: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dvou klubů důchodců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zřizovaných městem. </a:t>
            </a:r>
          </a:p>
          <a:p>
            <a:pPr marL="0" indent="0" algn="just">
              <a:buNone/>
            </a:pPr>
            <a:endParaRPr lang="cs-CZ" sz="2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cs-CZ" sz="2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Řízení odboru má v kompetenci 1. náměstkyně primátora  </a:t>
            </a:r>
            <a:r>
              <a:rPr lang="cs-CZ" sz="2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Ing. Pavla Brady.</a:t>
            </a:r>
            <a:endParaRPr lang="cs-CZ" sz="2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cs-CZ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cs-CZ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FF0000"/>
                </a:solidFill>
              </a:rPr>
              <a:t>O</a:t>
            </a:r>
            <a:r>
              <a:rPr lang="cs-CZ" sz="3600" b="1" dirty="0" smtClean="0">
                <a:solidFill>
                  <a:srgbClr val="FF0000"/>
                </a:solidFill>
              </a:rPr>
              <a:t>ddělení sociálně-právní ochrany dětí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Autofit/>
          </a:bodyPr>
          <a:lstStyle/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poskytuje sociálně-právní ochranu (SPOD) 24 hodin denně pro město Opavu a 40 obcí správního obvodu.</a:t>
            </a:r>
          </a:p>
          <a:p>
            <a:pPr marL="0" indent="0">
              <a:buNone/>
            </a:pP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Agenda OSPOD:</a:t>
            </a:r>
          </a:p>
          <a:p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„terén“ 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SPOD – 9 sociálních pracovníků;</a:t>
            </a:r>
          </a:p>
          <a:p>
            <a:r>
              <a:rPr lang="cs-CZ" sz="2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áhradní rodinná péče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4 sociální pracovníci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(3 + vedoucí oddělení);</a:t>
            </a:r>
          </a:p>
          <a:p>
            <a:r>
              <a:rPr lang="cs-CZ" sz="2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ociální kuratela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4 kurátoři pro děti a mládež;</a:t>
            </a:r>
          </a:p>
          <a:p>
            <a:r>
              <a:rPr lang="cs-CZ" sz="2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referentka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nevykonává přímou práci s klienty, zajišťuje administrativu,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vyúčtování dotace na výkon SPOD,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facilitaci </a:t>
            </a: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případových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konferencí.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cs-CZ" sz="2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cs-CZ" sz="2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cs-CZ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cs-CZ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0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811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Statistické údaje OSPOD k 31. 12. 2013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4193 evidovaných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spisů 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1985 živých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spisů 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tj. v průměru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152,5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případu           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 1 pracovníka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ročně. </a:t>
            </a:r>
          </a:p>
          <a:p>
            <a:pPr marL="0" indent="0" algn="just">
              <a:buNone/>
            </a:pPr>
            <a:endParaRPr lang="cs-CZ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Podle Standardů SPOD by měl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sociální pracovník                   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jeden okamžik pracovat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 80 případy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kurátor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pro děti          a mládež se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40 případy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endParaRPr lang="cs-CZ" sz="42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4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cs-CZ" sz="4200" b="1" dirty="0" smtClean="0">
                <a:solidFill>
                  <a:srgbClr val="FF0000"/>
                </a:solidFill>
                <a:latin typeface="+mj-lt"/>
              </a:rPr>
              <a:t>Standardizace</a:t>
            </a:r>
            <a:r>
              <a:rPr lang="cs-CZ" sz="4200" b="1" dirty="0" smtClean="0">
                <a:solidFill>
                  <a:srgbClr val="FF0000"/>
                </a:solidFill>
              </a:rPr>
              <a:t> OSPOD</a:t>
            </a: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 1. 1. 2015 povinnost mít zpracováno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14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standardů;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podpořeno v rámci projektu OPLZZ;</a:t>
            </a:r>
          </a:p>
          <a:p>
            <a:pPr algn="just"/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pracovníci do 30. 6. 2015.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499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6"/>
            <a:ext cx="8229600" cy="706091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Minimální personální standard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Opava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je zařazena mezi obce s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vysokou mírou náročnosti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výkonu sociálně-právní ochrany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dětí.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jednoho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sociálního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pracovníka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 mělo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připadnout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600‒800 nezletilých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dětí s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trvalým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bydlištěm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obci a jejím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správním obvodu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cs-CZ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Počet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dětí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 31. 12. 2013: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17 901;</a:t>
            </a:r>
          </a:p>
          <a:p>
            <a:pPr algn="just"/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počet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sociálních pracovníků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OSPOD: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17; </a:t>
            </a:r>
          </a:p>
          <a:p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počet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dětí/1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pracovník: 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1119, tj. o 319 více,                   než udává Minimální personální standard (800/1).</a:t>
            </a:r>
          </a:p>
          <a:p>
            <a:pPr marL="0" indent="0" algn="just">
              <a:buNone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 naplnění MPS by mělo být na OSPOD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nejméně o 6,5 pracovníka více.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78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Oddělení sociálních služeb a komunitního plánování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Oddělení </a:t>
            </a:r>
            <a:r>
              <a:rPr lang="cs-CZ" sz="27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SSaKP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zajišťuje:</a:t>
            </a:r>
          </a:p>
          <a:p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terénní sociální práci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(zahrnuje agendu sociálního kurátora a rozhodování o zvláštním příjemci důchodu) – 7 sociálních pracovníků;</a:t>
            </a:r>
          </a:p>
          <a:p>
            <a:pPr algn="just"/>
            <a:r>
              <a:rPr lang="cs-CZ" sz="2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eřejné opatrovnictví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3 sociální pracovnice;</a:t>
            </a:r>
          </a:p>
          <a:p>
            <a:pPr algn="just"/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komunitní plánování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2 pracovnice.</a:t>
            </a:r>
          </a:p>
          <a:p>
            <a:pPr marL="0" indent="0">
              <a:buNone/>
            </a:pP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Vedoucí oddělení se kromě řízení oddělení podílí na aktivitách dle potřeby jednotlivých agend.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0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Statistické údaje </a:t>
            </a:r>
            <a:r>
              <a:rPr lang="cs-CZ" sz="3600" b="1" dirty="0" err="1" smtClean="0">
                <a:solidFill>
                  <a:srgbClr val="FF0000"/>
                </a:solidFill>
              </a:rPr>
              <a:t>SSaKP</a:t>
            </a:r>
            <a:r>
              <a:rPr lang="cs-CZ" sz="3600" b="1" dirty="0" smtClean="0">
                <a:solidFill>
                  <a:srgbClr val="FF0000"/>
                </a:solidFill>
              </a:rPr>
              <a:t> k 31. 12. 2013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endParaRPr lang="cs-CZ" sz="2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terénní sociální pracovníci: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1085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klientů/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3766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intervencí;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sociální kurátor: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112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klientů/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258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intervencí.</a:t>
            </a: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zvláštní příjemce důchodu: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169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spisů;</a:t>
            </a:r>
          </a:p>
          <a:p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výkon veřejného opatrovnictví: 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84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7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opatrovanců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</a:p>
          <a:p>
            <a:pPr marL="0" indent="0">
              <a:buNone/>
            </a:pPr>
            <a:r>
              <a:rPr lang="cs-CZ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z toho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žije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terénu </a:t>
            </a:r>
          </a:p>
          <a:p>
            <a:pPr marL="0" indent="0">
              <a:buNone/>
            </a:pPr>
            <a:r>
              <a:rPr lang="cs-CZ" sz="2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sz="2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cs-CZ" sz="2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(úkony související s opatrovnictvím + sociální práce).</a:t>
            </a:r>
            <a:endParaRPr lang="cs-CZ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82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2020</Words>
  <Application>Microsoft Office PowerPoint</Application>
  <PresentationFormat>Předvádění na obrazovce (4:3)</PresentationFormat>
  <Paragraphs>255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Motiv systému Office</vt:lpstr>
      <vt:lpstr>  Sociální problematika              v Opavě </vt:lpstr>
      <vt:lpstr>Obsah 1. části:</vt:lpstr>
      <vt:lpstr>Obsah 2. části:</vt:lpstr>
      <vt:lpstr>Odbor sociálních věcí  Magistrátu města Opavy (odbor SOCV)</vt:lpstr>
      <vt:lpstr>Oddělení sociálně-právní ochrany dětí</vt:lpstr>
      <vt:lpstr>Statistické údaje OSPOD k 31. 12. 2013</vt:lpstr>
      <vt:lpstr>Minimální personální standard</vt:lpstr>
      <vt:lpstr>Oddělení sociálních služeb a komunitního plánování</vt:lpstr>
      <vt:lpstr>Statistické údaje SSaKP k 31. 12. 2013</vt:lpstr>
      <vt:lpstr>Komunitní plánování sociálních                    a souvisejících služeb </vt:lpstr>
      <vt:lpstr>Finanční podpora poskytovatelů sociálních a souvisejících služeb</vt:lpstr>
      <vt:lpstr>Současnost</vt:lpstr>
      <vt:lpstr>3. Komunitní plán sociálních                                 a souvisejících služeb </vt:lpstr>
      <vt:lpstr>Podpora poskytovatelů sociálních služeb</vt:lpstr>
      <vt:lpstr>Přehled nákladů na sociální služby                   v letech 2010‒2014</vt:lpstr>
      <vt:lpstr>Opavský anděl</vt:lpstr>
      <vt:lpstr>Seniorcentrum Opava, p. o.</vt:lpstr>
      <vt:lpstr>Spolupráce odboru SOCV s ostatními odbory Magistrátu města Opavy</vt:lpstr>
      <vt:lpstr>Koncepce rozvoje sociálního bydlení</vt:lpstr>
      <vt:lpstr>Dělení bytů dle Koncepce</vt:lpstr>
      <vt:lpstr>Sociální byty dle Koncepce</vt:lpstr>
      <vt:lpstr>Systém prostupného bydlení</vt:lpstr>
      <vt:lpstr> Podpora poskytovatelů sociálních služeb mimo dotační systém </vt:lpstr>
      <vt:lpstr>Podpora poskytovatelů sociálních služeb mimo dotační systém</vt:lpstr>
      <vt:lpstr>Zapojení města do investičních projektů </vt:lpstr>
      <vt:lpstr>Přehled dotací získaných z ROP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problematika v Opavě</dc:title>
  <dc:creator>Kachlová Judita</dc:creator>
  <cp:lastModifiedBy>prezentace</cp:lastModifiedBy>
  <cp:revision>82</cp:revision>
  <dcterms:created xsi:type="dcterms:W3CDTF">2014-09-26T12:14:21Z</dcterms:created>
  <dcterms:modified xsi:type="dcterms:W3CDTF">2014-10-01T11:20:56Z</dcterms:modified>
</cp:coreProperties>
</file>