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334" r:id="rId3"/>
    <p:sldId id="335" r:id="rId4"/>
    <p:sldId id="336" r:id="rId5"/>
    <p:sldId id="313" r:id="rId6"/>
    <p:sldId id="338" r:id="rId7"/>
    <p:sldId id="339" r:id="rId8"/>
    <p:sldId id="340" r:id="rId9"/>
    <p:sldId id="266" r:id="rId10"/>
    <p:sldId id="326" r:id="rId11"/>
    <p:sldId id="309" r:id="rId12"/>
    <p:sldId id="341" r:id="rId13"/>
    <p:sldId id="327" r:id="rId14"/>
    <p:sldId id="314" r:id="rId15"/>
    <p:sldId id="308" r:id="rId16"/>
    <p:sldId id="342" r:id="rId17"/>
    <p:sldId id="318" r:id="rId18"/>
    <p:sldId id="319" r:id="rId19"/>
    <p:sldId id="320" r:id="rId20"/>
    <p:sldId id="329" r:id="rId21"/>
    <p:sldId id="330" r:id="rId22"/>
    <p:sldId id="325" r:id="rId23"/>
    <p:sldId id="303" r:id="rId24"/>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0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03" autoAdjust="0"/>
  </p:normalViewPr>
  <p:slideViewPr>
    <p:cSldViewPr>
      <p:cViewPr varScale="1">
        <p:scale>
          <a:sx n="106" d="100"/>
          <a:sy n="106" d="100"/>
        </p:scale>
        <p:origin x="17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03BA7CA9-E82F-4999-8204-AC2366434F34}" type="slidenum">
              <a:rPr lang="cs-CZ"/>
              <a:pPr>
                <a:defRPr/>
              </a:pPr>
              <a:t>‹#›</a:t>
            </a:fld>
            <a:endParaRPr lang="cs-CZ"/>
          </a:p>
        </p:txBody>
      </p:sp>
    </p:spTree>
    <p:extLst>
      <p:ext uri="{BB962C8B-B14F-4D97-AF65-F5344CB8AC3E}">
        <p14:creationId xmlns:p14="http://schemas.microsoft.com/office/powerpoint/2010/main" val="791094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538" tIns="45769" rIns="91538" bIns="45769" rtlCol="0"/>
          <a:lstStyle>
            <a:lvl1pPr algn="r">
              <a:defRPr sz="1200">
                <a:latin typeface="Arial" charset="0"/>
              </a:defRPr>
            </a:lvl1pPr>
          </a:lstStyle>
          <a:p>
            <a:pPr>
              <a:defRPr/>
            </a:pPr>
            <a:fld id="{63792E2F-FDE7-4B5B-ACA0-46EDD43DEDE9}" type="datetimeFigureOut">
              <a:rPr lang="cs-CZ"/>
              <a:pPr>
                <a:defRPr/>
              </a:pPr>
              <a:t>07.09.2021</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4875"/>
            <a:ext cx="5438775" cy="4467225"/>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8163"/>
            <a:ext cx="2946400" cy="496887"/>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8163"/>
            <a:ext cx="2946400" cy="496887"/>
          </a:xfrm>
          <a:prstGeom prst="rect">
            <a:avLst/>
          </a:prstGeom>
        </p:spPr>
        <p:txBody>
          <a:bodyPr vert="horz" lIns="91538" tIns="45769" rIns="91538" bIns="45769" rtlCol="0" anchor="b"/>
          <a:lstStyle>
            <a:lvl1pPr algn="r">
              <a:defRPr sz="1200">
                <a:latin typeface="Arial" charset="0"/>
              </a:defRPr>
            </a:lvl1pPr>
          </a:lstStyle>
          <a:p>
            <a:pPr>
              <a:defRPr/>
            </a:pPr>
            <a:fld id="{4E6C4C35-52F8-4371-9BC0-8426E382FAB8}" type="slidenum">
              <a:rPr lang="cs-CZ"/>
              <a:pPr>
                <a:defRPr/>
              </a:pPr>
              <a:t>‹#›</a:t>
            </a:fld>
            <a:endParaRPr lang="cs-CZ"/>
          </a:p>
        </p:txBody>
      </p:sp>
    </p:spTree>
    <p:extLst>
      <p:ext uri="{BB962C8B-B14F-4D97-AF65-F5344CB8AC3E}">
        <p14:creationId xmlns:p14="http://schemas.microsoft.com/office/powerpoint/2010/main" val="11782428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24E4F36-2891-4FB1-8C14-606259B90AA5}"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2020705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662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AD3361E7-894E-42ED-AE70-76E9DB6DDDF7}" type="slidenum">
              <a:rPr lang="cs-CZ" altLang="cs-CZ" smtClean="0">
                <a:latin typeface="Arial" charset="0"/>
              </a:rPr>
              <a:pPr eaLnBrk="1" hangingPunct="1">
                <a:spcBef>
                  <a:spcPct val="0"/>
                </a:spcBef>
              </a:pPr>
              <a:t>18</a:t>
            </a:fld>
            <a:endParaRPr lang="cs-CZ" altLang="cs-CZ" smtClean="0">
              <a:latin typeface="Arial" charset="0"/>
            </a:endParaRPr>
          </a:p>
        </p:txBody>
      </p:sp>
    </p:spTree>
    <p:extLst>
      <p:ext uri="{BB962C8B-B14F-4D97-AF65-F5344CB8AC3E}">
        <p14:creationId xmlns:p14="http://schemas.microsoft.com/office/powerpoint/2010/main" val="2789935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765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9197334-BD5C-4918-A3D8-422F12E396E9}" type="slidenum">
              <a:rPr lang="cs-CZ" altLang="cs-CZ" smtClean="0">
                <a:latin typeface="Arial" charset="0"/>
              </a:rPr>
              <a:pPr eaLnBrk="1" hangingPunct="1">
                <a:spcBef>
                  <a:spcPct val="0"/>
                </a:spcBef>
              </a:pPr>
              <a:t>19</a:t>
            </a:fld>
            <a:endParaRPr lang="cs-CZ" altLang="cs-CZ" smtClean="0">
              <a:latin typeface="Arial" charset="0"/>
            </a:endParaRPr>
          </a:p>
        </p:txBody>
      </p:sp>
    </p:spTree>
    <p:extLst>
      <p:ext uri="{BB962C8B-B14F-4D97-AF65-F5344CB8AC3E}">
        <p14:creationId xmlns:p14="http://schemas.microsoft.com/office/powerpoint/2010/main" val="1990537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AADE5AD-BC1E-46C6-A3BB-3739D13322F6}" type="slidenum">
              <a:rPr lang="cs-CZ" altLang="cs-CZ" smtClean="0">
                <a:latin typeface="Arial" charset="0"/>
              </a:rPr>
              <a:pPr eaLnBrk="1" hangingPunct="1">
                <a:spcBef>
                  <a:spcPct val="0"/>
                </a:spcBef>
              </a:pPr>
              <a:t>20</a:t>
            </a:fld>
            <a:endParaRPr lang="cs-CZ" altLang="cs-CZ" smtClean="0">
              <a:latin typeface="Arial" charset="0"/>
            </a:endParaRPr>
          </a:p>
        </p:txBody>
      </p:sp>
    </p:spTree>
    <p:extLst>
      <p:ext uri="{BB962C8B-B14F-4D97-AF65-F5344CB8AC3E}">
        <p14:creationId xmlns:p14="http://schemas.microsoft.com/office/powerpoint/2010/main" val="2911269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3379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AF8CF9C-8EF2-4919-8289-FA03FDB69DEB}" type="slidenum">
              <a:rPr lang="cs-CZ" altLang="cs-CZ" smtClean="0">
                <a:latin typeface="Arial" charset="0"/>
              </a:rPr>
              <a:pPr eaLnBrk="1" hangingPunct="1">
                <a:spcBef>
                  <a:spcPct val="0"/>
                </a:spcBef>
              </a:pPr>
              <a:t>22</a:t>
            </a:fld>
            <a:endParaRPr lang="cs-CZ" altLang="cs-CZ" smtClean="0">
              <a:latin typeface="Arial" charset="0"/>
            </a:endParaRPr>
          </a:p>
        </p:txBody>
      </p:sp>
    </p:spTree>
    <p:extLst>
      <p:ext uri="{BB962C8B-B14F-4D97-AF65-F5344CB8AC3E}">
        <p14:creationId xmlns:p14="http://schemas.microsoft.com/office/powerpoint/2010/main" val="1378769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2</a:t>
            </a:fld>
            <a:endParaRPr lang="cs-CZ" altLang="cs-CZ" smtClean="0">
              <a:latin typeface="Arial" charset="0"/>
            </a:endParaRPr>
          </a:p>
        </p:txBody>
      </p:sp>
    </p:spTree>
    <p:extLst>
      <p:ext uri="{BB962C8B-B14F-4D97-AF65-F5344CB8AC3E}">
        <p14:creationId xmlns:p14="http://schemas.microsoft.com/office/powerpoint/2010/main" val="418685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3</a:t>
            </a:fld>
            <a:endParaRPr lang="cs-CZ" altLang="cs-CZ" smtClean="0">
              <a:latin typeface="Arial" charset="0"/>
            </a:endParaRPr>
          </a:p>
        </p:txBody>
      </p:sp>
    </p:spTree>
    <p:extLst>
      <p:ext uri="{BB962C8B-B14F-4D97-AF65-F5344CB8AC3E}">
        <p14:creationId xmlns:p14="http://schemas.microsoft.com/office/powerpoint/2010/main" val="3337195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4</a:t>
            </a:fld>
            <a:endParaRPr lang="cs-CZ" altLang="cs-CZ" smtClean="0">
              <a:latin typeface="Arial" charset="0"/>
            </a:endParaRPr>
          </a:p>
        </p:txBody>
      </p:sp>
    </p:spTree>
    <p:extLst>
      <p:ext uri="{BB962C8B-B14F-4D97-AF65-F5344CB8AC3E}">
        <p14:creationId xmlns:p14="http://schemas.microsoft.com/office/powerpoint/2010/main" val="1577614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6</a:t>
            </a:fld>
            <a:endParaRPr lang="cs-CZ" altLang="cs-CZ" smtClean="0">
              <a:latin typeface="Arial" charset="0"/>
            </a:endParaRPr>
          </a:p>
        </p:txBody>
      </p:sp>
    </p:spTree>
    <p:extLst>
      <p:ext uri="{BB962C8B-B14F-4D97-AF65-F5344CB8AC3E}">
        <p14:creationId xmlns:p14="http://schemas.microsoft.com/office/powerpoint/2010/main" val="1607285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3277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65D9747-AA3B-4C1F-A25D-F6AE886086F5}" type="slidenum">
              <a:rPr lang="cs-CZ" altLang="cs-CZ" smtClean="0">
                <a:latin typeface="Arial" charset="0"/>
              </a:rPr>
              <a:pPr eaLnBrk="1" hangingPunct="1">
                <a:spcBef>
                  <a:spcPct val="0"/>
                </a:spcBef>
              </a:pPr>
              <a:t>8</a:t>
            </a:fld>
            <a:endParaRPr lang="cs-CZ" altLang="cs-CZ" smtClean="0">
              <a:latin typeface="Arial" charset="0"/>
            </a:endParaRPr>
          </a:p>
        </p:txBody>
      </p:sp>
    </p:spTree>
    <p:extLst>
      <p:ext uri="{BB962C8B-B14F-4D97-AF65-F5344CB8AC3E}">
        <p14:creationId xmlns:p14="http://schemas.microsoft.com/office/powerpoint/2010/main" val="1954740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2D69E86-53B2-4182-ABF5-2DFFB48C9433}" type="slidenum">
              <a:rPr lang="cs-CZ" altLang="cs-CZ" smtClean="0">
                <a:latin typeface="Arial" charset="0"/>
              </a:rPr>
              <a:pPr eaLnBrk="1" hangingPunct="1">
                <a:spcBef>
                  <a:spcPct val="0"/>
                </a:spcBef>
              </a:pPr>
              <a:t>15</a:t>
            </a:fld>
            <a:endParaRPr lang="cs-CZ" altLang="cs-CZ" smtClean="0">
              <a:latin typeface="Arial" charset="0"/>
            </a:endParaRPr>
          </a:p>
        </p:txBody>
      </p:sp>
    </p:spTree>
    <p:extLst>
      <p:ext uri="{BB962C8B-B14F-4D97-AF65-F5344CB8AC3E}">
        <p14:creationId xmlns:p14="http://schemas.microsoft.com/office/powerpoint/2010/main" val="234561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2D69E86-53B2-4182-ABF5-2DFFB48C9433}" type="slidenum">
              <a:rPr lang="cs-CZ" altLang="cs-CZ" smtClean="0">
                <a:latin typeface="Arial" charset="0"/>
              </a:rPr>
              <a:pPr eaLnBrk="1" hangingPunct="1">
                <a:spcBef>
                  <a:spcPct val="0"/>
                </a:spcBef>
              </a:pPr>
              <a:t>16</a:t>
            </a:fld>
            <a:endParaRPr lang="cs-CZ" altLang="cs-CZ" smtClean="0">
              <a:latin typeface="Arial" charset="0"/>
            </a:endParaRPr>
          </a:p>
        </p:txBody>
      </p:sp>
    </p:spTree>
    <p:extLst>
      <p:ext uri="{BB962C8B-B14F-4D97-AF65-F5344CB8AC3E}">
        <p14:creationId xmlns:p14="http://schemas.microsoft.com/office/powerpoint/2010/main" val="393463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7EBC746-549B-4C15-91A1-29487B8DD4D0}" type="slidenum">
              <a:rPr lang="cs-CZ" altLang="cs-CZ" smtClean="0">
                <a:latin typeface="Arial" charset="0"/>
              </a:rPr>
              <a:pPr eaLnBrk="1" hangingPunct="1">
                <a:spcBef>
                  <a:spcPct val="0"/>
                </a:spcBef>
              </a:pPr>
              <a:t>17</a:t>
            </a:fld>
            <a:endParaRPr lang="cs-CZ" altLang="cs-CZ" smtClean="0">
              <a:latin typeface="Arial" charset="0"/>
            </a:endParaRPr>
          </a:p>
        </p:txBody>
      </p:sp>
    </p:spTree>
    <p:extLst>
      <p:ext uri="{BB962C8B-B14F-4D97-AF65-F5344CB8AC3E}">
        <p14:creationId xmlns:p14="http://schemas.microsoft.com/office/powerpoint/2010/main" val="423808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A0D1E0F-9E4B-4ED9-8DD2-426002EC837E}" type="slidenum">
              <a:rPr lang="cs-CZ"/>
              <a:pPr>
                <a:defRPr/>
              </a:pPr>
              <a:t>‹#›</a:t>
            </a:fld>
            <a:endParaRPr lang="cs-CZ"/>
          </a:p>
        </p:txBody>
      </p:sp>
    </p:spTree>
    <p:extLst>
      <p:ext uri="{BB962C8B-B14F-4D97-AF65-F5344CB8AC3E}">
        <p14:creationId xmlns:p14="http://schemas.microsoft.com/office/powerpoint/2010/main" val="2006612772"/>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EF4F664A-3F14-4421-AD54-1F01EF66C0F1}" type="slidenum">
              <a:rPr lang="cs-CZ"/>
              <a:pPr>
                <a:defRPr/>
              </a:pPr>
              <a:t>‹#›</a:t>
            </a:fld>
            <a:endParaRPr lang="cs-CZ"/>
          </a:p>
        </p:txBody>
      </p:sp>
    </p:spTree>
    <p:extLst>
      <p:ext uri="{BB962C8B-B14F-4D97-AF65-F5344CB8AC3E}">
        <p14:creationId xmlns:p14="http://schemas.microsoft.com/office/powerpoint/2010/main" val="4134920035"/>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C9799D6-BD7C-493B-B84E-DDD800536357}" type="slidenum">
              <a:rPr lang="cs-CZ"/>
              <a:pPr>
                <a:defRPr/>
              </a:pPr>
              <a:t>‹#›</a:t>
            </a:fld>
            <a:endParaRPr lang="cs-CZ"/>
          </a:p>
        </p:txBody>
      </p:sp>
    </p:spTree>
    <p:extLst>
      <p:ext uri="{BB962C8B-B14F-4D97-AF65-F5344CB8AC3E}">
        <p14:creationId xmlns:p14="http://schemas.microsoft.com/office/powerpoint/2010/main" val="3405587948"/>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7BDFA37-F71A-4A53-8A2F-7F5F512A096D}" type="slidenum">
              <a:rPr lang="cs-CZ"/>
              <a:pPr>
                <a:defRPr/>
              </a:pPr>
              <a:t>‹#›</a:t>
            </a:fld>
            <a:endParaRPr lang="cs-CZ"/>
          </a:p>
        </p:txBody>
      </p:sp>
    </p:spTree>
    <p:extLst>
      <p:ext uri="{BB962C8B-B14F-4D97-AF65-F5344CB8AC3E}">
        <p14:creationId xmlns:p14="http://schemas.microsoft.com/office/powerpoint/2010/main" val="1500980628"/>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5161E312-849D-4EC6-87EC-EDCF53D56AE7}" type="slidenum">
              <a:rPr lang="cs-CZ"/>
              <a:pPr>
                <a:defRPr/>
              </a:pPr>
              <a:t>‹#›</a:t>
            </a:fld>
            <a:endParaRPr lang="cs-CZ"/>
          </a:p>
        </p:txBody>
      </p:sp>
    </p:spTree>
    <p:extLst>
      <p:ext uri="{BB962C8B-B14F-4D97-AF65-F5344CB8AC3E}">
        <p14:creationId xmlns:p14="http://schemas.microsoft.com/office/powerpoint/2010/main" val="2409007351"/>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7ECD9994-703D-4913-9B21-091EDC0F3DA5}" type="slidenum">
              <a:rPr lang="cs-CZ"/>
              <a:pPr>
                <a:defRPr/>
              </a:pPr>
              <a:t>‹#›</a:t>
            </a:fld>
            <a:endParaRPr lang="cs-CZ"/>
          </a:p>
        </p:txBody>
      </p:sp>
    </p:spTree>
    <p:extLst>
      <p:ext uri="{BB962C8B-B14F-4D97-AF65-F5344CB8AC3E}">
        <p14:creationId xmlns:p14="http://schemas.microsoft.com/office/powerpoint/2010/main" val="1262973944"/>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0D92A5EC-C3B8-4C03-88F2-F01032346320}" type="slidenum">
              <a:rPr lang="cs-CZ"/>
              <a:pPr>
                <a:defRPr/>
              </a:pPr>
              <a:t>‹#›</a:t>
            </a:fld>
            <a:endParaRPr lang="cs-CZ"/>
          </a:p>
        </p:txBody>
      </p:sp>
    </p:spTree>
    <p:extLst>
      <p:ext uri="{BB962C8B-B14F-4D97-AF65-F5344CB8AC3E}">
        <p14:creationId xmlns:p14="http://schemas.microsoft.com/office/powerpoint/2010/main" val="3060424172"/>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8FF458DE-694A-4AB0-BCFD-23FCFE960E5C}" type="slidenum">
              <a:rPr lang="cs-CZ"/>
              <a:pPr>
                <a:defRPr/>
              </a:pPr>
              <a:t>‹#›</a:t>
            </a:fld>
            <a:endParaRPr lang="cs-CZ"/>
          </a:p>
        </p:txBody>
      </p:sp>
    </p:spTree>
    <p:extLst>
      <p:ext uri="{BB962C8B-B14F-4D97-AF65-F5344CB8AC3E}">
        <p14:creationId xmlns:p14="http://schemas.microsoft.com/office/powerpoint/2010/main" val="3005030934"/>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EBD2B50F-0E9A-42A6-87F4-081C0554899E}" type="slidenum">
              <a:rPr lang="cs-CZ"/>
              <a:pPr>
                <a:defRPr/>
              </a:pPr>
              <a:t>‹#›</a:t>
            </a:fld>
            <a:endParaRPr lang="cs-CZ"/>
          </a:p>
        </p:txBody>
      </p:sp>
    </p:spTree>
    <p:extLst>
      <p:ext uri="{BB962C8B-B14F-4D97-AF65-F5344CB8AC3E}">
        <p14:creationId xmlns:p14="http://schemas.microsoft.com/office/powerpoint/2010/main" val="2525095741"/>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8CA248FA-FC04-4DD2-B551-EB3F0F7CDAD5}" type="slidenum">
              <a:rPr lang="cs-CZ"/>
              <a:pPr>
                <a:defRPr/>
              </a:pPr>
              <a:t>‹#›</a:t>
            </a:fld>
            <a:endParaRPr lang="cs-CZ"/>
          </a:p>
        </p:txBody>
      </p:sp>
    </p:spTree>
    <p:extLst>
      <p:ext uri="{BB962C8B-B14F-4D97-AF65-F5344CB8AC3E}">
        <p14:creationId xmlns:p14="http://schemas.microsoft.com/office/powerpoint/2010/main" val="209418155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A6B45675-49D5-4F96-B0D3-25538B5187F4}" type="slidenum">
              <a:rPr lang="cs-CZ"/>
              <a:pPr>
                <a:defRPr/>
              </a:pPr>
              <a:t>‹#›</a:t>
            </a:fld>
            <a:endParaRPr lang="cs-CZ"/>
          </a:p>
        </p:txBody>
      </p:sp>
    </p:spTree>
    <p:extLst>
      <p:ext uri="{BB962C8B-B14F-4D97-AF65-F5344CB8AC3E}">
        <p14:creationId xmlns:p14="http://schemas.microsoft.com/office/powerpoint/2010/main" val="747993298"/>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3DDCB48B-EAD6-42B6-93C0-905D95E11F87}"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granty-kultura@opava-city.cz"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s://www.opava-city.cz/cz/nabidka-temat/dotace/dotacni-programy-2022/kultura-2022.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petr.rotrekl@opava-city.cz" TargetMode="External"/><Relationship Id="rId5" Type="http://schemas.openxmlformats.org/officeDocument/2006/relationships/hyperlink" Target="mailto:petra.vlcova@opava-city.cz" TargetMode="External"/><Relationship Id="rId4" Type="http://schemas.openxmlformats.org/officeDocument/2006/relationships/hyperlink" Target="mailto:lenka.jiskrova@opava-city.cz"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3600" b="1" dirty="0" smtClean="0">
                <a:solidFill>
                  <a:srgbClr val="000000"/>
                </a:solidFill>
              </a:rPr>
              <a:t>Program </a:t>
            </a:r>
            <a:r>
              <a:rPr lang="cs-CZ" altLang="cs-CZ" sz="3600" b="1" dirty="0">
                <a:solidFill>
                  <a:srgbClr val="000000"/>
                </a:solidFill>
              </a:rPr>
              <a:t>KULTURA </a:t>
            </a:r>
            <a:r>
              <a:rPr lang="cs-CZ" altLang="cs-CZ" sz="3600" b="1" dirty="0" smtClean="0">
                <a:solidFill>
                  <a:srgbClr val="000000"/>
                </a:solidFill>
              </a:rPr>
              <a:t>2022</a:t>
            </a:r>
            <a:endParaRPr lang="cs-CZ" altLang="cs-CZ" sz="3600" b="1" dirty="0">
              <a:solidFill>
                <a:srgbClr val="000000"/>
              </a:solidFill>
            </a:endParaRPr>
          </a:p>
        </p:txBody>
      </p:sp>
      <p:sp>
        <p:nvSpPr>
          <p:cNvPr id="205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7B04374-33DD-4DFC-BB7E-844C1F9D25D4}" type="slidenum">
              <a:rPr lang="cs-CZ" altLang="cs-CZ" sz="1400" smtClean="0"/>
              <a:pPr eaLnBrk="1" hangingPunct="1">
                <a:spcBef>
                  <a:spcPct val="0"/>
                </a:spcBef>
                <a:buFontTx/>
                <a:buNone/>
              </a:pPr>
              <a:t>1</a:t>
            </a:fld>
            <a:endParaRPr lang="cs-CZ" altLang="cs-CZ" sz="1400" smtClean="0"/>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11"/>
          <p:cNvSpPr>
            <a:spLocks noGrp="1" noChangeArrowheads="1"/>
          </p:cNvSpPr>
          <p:nvPr>
            <p:ph type="body" idx="1"/>
          </p:nvPr>
        </p:nvSpPr>
        <p:spPr>
          <a:xfrm>
            <a:off x="395288" y="1628800"/>
            <a:ext cx="8229600" cy="4752950"/>
          </a:xfrm>
        </p:spPr>
        <p:txBody>
          <a:bodyPr/>
          <a:lstStyle/>
          <a:p>
            <a:pPr marL="0" indent="0" algn="just">
              <a:buFontTx/>
              <a:buNone/>
              <a:defRPr/>
            </a:pPr>
            <a:r>
              <a:rPr lang="cs-CZ" altLang="cs-CZ" sz="1600" b="1" u="sng" dirty="0" smtClean="0"/>
              <a:t>Cílem </a:t>
            </a:r>
            <a:r>
              <a:rPr lang="cs-CZ" altLang="cs-CZ" sz="1600" b="1" u="sng" dirty="0"/>
              <a:t>dotačního titulu </a:t>
            </a:r>
            <a:r>
              <a:rPr lang="cs-CZ" altLang="cs-CZ" sz="1600" b="1" u="sng" dirty="0" smtClean="0"/>
              <a:t>K2/22</a:t>
            </a:r>
            <a:r>
              <a:rPr lang="cs-CZ" altLang="cs-CZ" sz="1600" dirty="0" smtClean="0"/>
              <a:t> je p</a:t>
            </a:r>
            <a:r>
              <a:rPr lang="cs-CZ" sz="1600" dirty="0" smtClean="0"/>
              <a:t>odpora </a:t>
            </a:r>
            <a:r>
              <a:rPr lang="cs-CZ" sz="1600" b="1" dirty="0"/>
              <a:t>veřejně přístupných </a:t>
            </a:r>
            <a:r>
              <a:rPr lang="cs-CZ" sz="1600" dirty="0"/>
              <a:t>kulturních a uměleckých akcí </a:t>
            </a:r>
            <a:r>
              <a:rPr lang="cs-CZ" sz="1600" b="1" dirty="0">
                <a:solidFill>
                  <a:srgbClr val="FF0000"/>
                </a:solidFill>
              </a:rPr>
              <a:t>pořádaných žadatelem </a:t>
            </a:r>
            <a:r>
              <a:rPr lang="cs-CZ" sz="1600" dirty="0"/>
              <a:t>v Opavě a nejbližším okolí s ohledem na přínos projektu pro občany města (např. výstavní činnost, literární pořady, kulturně-vzdělávací projekty, divadlo, apod</a:t>
            </a:r>
            <a:r>
              <a:rPr lang="cs-CZ" sz="1600" dirty="0" smtClean="0"/>
              <a:t>.).</a:t>
            </a:r>
          </a:p>
          <a:p>
            <a:pPr marL="0" indent="0" algn="just">
              <a:buFontTx/>
              <a:buNone/>
              <a:defRPr/>
            </a:pPr>
            <a:endParaRPr lang="cs-CZ" sz="1600" dirty="0" smtClean="0"/>
          </a:p>
          <a:p>
            <a:pPr marL="0" indent="0" algn="just">
              <a:buFontTx/>
              <a:buNone/>
              <a:defRPr/>
            </a:pPr>
            <a:r>
              <a:rPr lang="cs-CZ" sz="1600" b="1" dirty="0">
                <a:solidFill>
                  <a:srgbClr val="FF0000"/>
                </a:solidFill>
              </a:rPr>
              <a:t>Předmětem dotačního titulu jsou:</a:t>
            </a:r>
          </a:p>
          <a:p>
            <a:pPr lvl="0"/>
            <a:r>
              <a:rPr lang="cs-CZ" sz="1600" b="1" dirty="0">
                <a:solidFill>
                  <a:srgbClr val="FF0000"/>
                </a:solidFill>
              </a:rPr>
              <a:t>jednodenní i vícedenní kulturní akce, </a:t>
            </a:r>
          </a:p>
          <a:p>
            <a:pPr lvl="0"/>
            <a:r>
              <a:rPr lang="cs-CZ" sz="1600" b="1" dirty="0">
                <a:solidFill>
                  <a:srgbClr val="FF0000"/>
                </a:solidFill>
              </a:rPr>
              <a:t>umělecké cykly (koncertní, filmové, výstavní apod.),</a:t>
            </a:r>
          </a:p>
          <a:p>
            <a:pPr lvl="0"/>
            <a:r>
              <a:rPr lang="cs-CZ" sz="1600" b="1" dirty="0">
                <a:solidFill>
                  <a:srgbClr val="FF0000"/>
                </a:solidFill>
              </a:rPr>
              <a:t>kombinace výše uvedených typů akcí.</a:t>
            </a:r>
          </a:p>
          <a:p>
            <a:pPr marL="0" indent="0" algn="just">
              <a:buFontTx/>
              <a:buNone/>
              <a:defRPr/>
            </a:pPr>
            <a:endParaRPr lang="cs-CZ" sz="1600" dirty="0"/>
          </a:p>
          <a:p>
            <a:pPr marL="0" indent="0" algn="just">
              <a:buFontTx/>
              <a:buNone/>
              <a:defRPr/>
            </a:pPr>
            <a:r>
              <a:rPr lang="cs-CZ" altLang="cs-CZ" sz="1600" dirty="0" smtClean="0"/>
              <a:t>Minimální výše poskytnuté dotace:	 </a:t>
            </a:r>
            <a:r>
              <a:rPr lang="cs-CZ" altLang="cs-CZ" sz="1600" b="1" dirty="0" smtClean="0">
                <a:solidFill>
                  <a:srgbClr val="FF0000"/>
                </a:solidFill>
              </a:rPr>
              <a:t>20.000,00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100.000,00 Kč</a:t>
            </a:r>
          </a:p>
          <a:p>
            <a:pPr marL="0" indent="0" algn="just">
              <a:buFontTx/>
              <a:buNone/>
              <a:defRPr/>
            </a:pPr>
            <a:endParaRPr lang="cs-CZ" altLang="cs-CZ" sz="1600" dirty="0" smtClean="0"/>
          </a:p>
          <a:p>
            <a:pPr marL="0" indent="0" algn="just">
              <a:buFontTx/>
              <a:buNone/>
              <a:defRPr/>
            </a:pPr>
            <a:r>
              <a:rPr lang="cs-CZ" altLang="cs-CZ" sz="1600" dirty="0" smtClean="0"/>
              <a:t>Žadatel o dotaci smí podat </a:t>
            </a:r>
            <a:r>
              <a:rPr lang="cs-CZ" altLang="cs-CZ" sz="1600" b="1" u="sng" cap="all" dirty="0" smtClean="0"/>
              <a:t>dvě</a:t>
            </a:r>
            <a:r>
              <a:rPr lang="cs-CZ" altLang="cs-CZ" sz="1600" dirty="0" smtClean="0"/>
              <a:t> žádosti!</a:t>
            </a:r>
          </a:p>
          <a:p>
            <a:pPr marL="0" indent="0" algn="just">
              <a:buFontTx/>
              <a:buNone/>
              <a:defRPr/>
            </a:pPr>
            <a:endParaRPr lang="cs-CZ" altLang="cs-CZ" sz="1600" dirty="0" smtClean="0"/>
          </a:p>
          <a:p>
            <a:pPr marL="0" indent="0" algn="just">
              <a:buFontTx/>
              <a:buNone/>
              <a:defRPr/>
            </a:pPr>
            <a:r>
              <a:rPr lang="cs-CZ" altLang="cs-CZ" sz="1600" dirty="0"/>
              <a:t>Minimální % spoluúčast žadatele na uznatelných nákladech projektu: 25 %.</a:t>
            </a:r>
          </a:p>
          <a:p>
            <a:pPr marL="0" indent="0" algn="just">
              <a:buFontTx/>
              <a:buNone/>
              <a:defRPr/>
            </a:pPr>
            <a:endParaRPr lang="cs-CZ" altLang="cs-CZ" sz="1600" dirty="0"/>
          </a:p>
          <a:p>
            <a:pPr marL="0" indent="0" algn="just">
              <a:buFontTx/>
              <a:buNone/>
              <a:defRPr/>
            </a:pPr>
            <a:endParaRPr lang="cs-CZ" altLang="cs-CZ" sz="1400" dirty="0" smtClean="0"/>
          </a:p>
          <a:p>
            <a:pPr marL="0" indent="0" algn="just">
              <a:buFontTx/>
              <a:buNone/>
              <a:defRPr/>
            </a:pPr>
            <a:endParaRPr lang="cs-CZ" altLang="cs-CZ" sz="1400" dirty="0" smtClean="0"/>
          </a:p>
        </p:txBody>
      </p:sp>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B4A2125-67F8-42B1-A3E7-0A0519AF1717}" type="slidenum">
              <a:rPr lang="cs-CZ" altLang="cs-CZ" sz="1400" smtClean="0"/>
              <a:pPr eaLnBrk="1" hangingPunct="1">
                <a:spcBef>
                  <a:spcPct val="0"/>
                </a:spcBef>
                <a:buFontTx/>
                <a:buNone/>
              </a:pPr>
              <a:t>10</a:t>
            </a:fld>
            <a:endParaRPr lang="cs-CZ" altLang="cs-CZ" sz="1400" smtClean="0"/>
          </a:p>
        </p:txBody>
      </p:sp>
      <p:sp>
        <p:nvSpPr>
          <p:cNvPr id="5125" name="Text Box 3"/>
          <p:cNvSpPr txBox="1">
            <a:spLocks noChangeArrowheads="1"/>
          </p:cNvSpPr>
          <p:nvPr/>
        </p:nvSpPr>
        <p:spPr bwMode="auto">
          <a:xfrm>
            <a:off x="2771775" y="330200"/>
            <a:ext cx="62642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b="1" dirty="0" smtClean="0">
                <a:solidFill>
                  <a:srgbClr val="000000"/>
                </a:solidFill>
              </a:rPr>
              <a:t>PODPORA KULTURNÍCH </a:t>
            </a:r>
            <a:r>
              <a:rPr lang="cs-CZ" altLang="cs-CZ" sz="2400" b="1" dirty="0">
                <a:solidFill>
                  <a:srgbClr val="000000"/>
                </a:solidFill>
              </a:rPr>
              <a:t>AKCÍ VE MĚSTĚ (</a:t>
            </a:r>
            <a:r>
              <a:rPr lang="cs-CZ" altLang="cs-CZ" sz="2400" b="1" dirty="0" smtClean="0">
                <a:solidFill>
                  <a:srgbClr val="000000"/>
                </a:solidFill>
              </a:rPr>
              <a:t>K2/22)</a:t>
            </a:r>
            <a:endParaRPr lang="cs-CZ" altLang="cs-CZ" sz="24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11"/>
          <p:cNvSpPr>
            <a:spLocks noGrp="1" noChangeArrowheads="1"/>
          </p:cNvSpPr>
          <p:nvPr>
            <p:ph type="body" idx="1"/>
          </p:nvPr>
        </p:nvSpPr>
        <p:spPr>
          <a:xfrm>
            <a:off x="457200" y="1628800"/>
            <a:ext cx="8229600" cy="4900588"/>
          </a:xfrm>
        </p:spPr>
        <p:txBody>
          <a:bodyPr/>
          <a:lstStyle/>
          <a:p>
            <a:pPr marL="0" indent="0" algn="just">
              <a:buFontTx/>
              <a:buNone/>
              <a:defRPr/>
            </a:pPr>
            <a:r>
              <a:rPr lang="cs-CZ" altLang="cs-CZ" sz="1600" b="1" u="sng" dirty="0" smtClean="0"/>
              <a:t>Cílem </a:t>
            </a:r>
            <a:r>
              <a:rPr lang="cs-CZ" altLang="cs-CZ" sz="1600" b="1" u="sng" dirty="0"/>
              <a:t>dotačního titulu </a:t>
            </a:r>
            <a:r>
              <a:rPr lang="cs-CZ" altLang="cs-CZ" sz="1600" b="1" u="sng" dirty="0" smtClean="0"/>
              <a:t>K3/22</a:t>
            </a:r>
            <a:r>
              <a:rPr lang="cs-CZ" altLang="cs-CZ" sz="1600" dirty="0" smtClean="0"/>
              <a:t> </a:t>
            </a:r>
            <a:r>
              <a:rPr lang="cs-CZ" altLang="cs-CZ" sz="1600" dirty="0"/>
              <a:t>je </a:t>
            </a:r>
            <a:r>
              <a:rPr lang="cs-CZ" altLang="cs-CZ" sz="1600" dirty="0" smtClean="0"/>
              <a:t>podpora </a:t>
            </a:r>
            <a:r>
              <a:rPr lang="cs-CZ" sz="1600" dirty="0" smtClean="0"/>
              <a:t>vydávání </a:t>
            </a:r>
            <a:r>
              <a:rPr lang="cs-CZ" sz="1600" dirty="0"/>
              <a:t>literárních, výtvarných, hudebních a audiovizuálních děl, jejichž autory jsou tvůrci působící v Opavě nebo v opavském regionu. Tento dotační titul je zaměřen na podporu umělecké, nikoli vědecké či studijní činnosti</a:t>
            </a:r>
            <a:endParaRPr lang="cs-CZ" altLang="cs-CZ" sz="1600" dirty="0" smtClean="0"/>
          </a:p>
          <a:p>
            <a:pPr marL="0" indent="0" algn="just">
              <a:buFontTx/>
              <a:buNone/>
              <a:defRPr/>
            </a:pPr>
            <a:endParaRPr lang="cs-CZ" altLang="cs-CZ" sz="1600" b="1" dirty="0"/>
          </a:p>
          <a:p>
            <a:pPr marL="0" indent="0" algn="just">
              <a:buFontTx/>
              <a:buNone/>
              <a:defRPr/>
            </a:pPr>
            <a:r>
              <a:rPr lang="cs-CZ" altLang="cs-CZ" sz="1600" dirty="0" smtClean="0"/>
              <a:t>Minimální výše poskytnuté dotace:	10.000,00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50.000,00 Kč</a:t>
            </a:r>
          </a:p>
          <a:p>
            <a:pPr marL="0" indent="0" algn="just">
              <a:buFontTx/>
              <a:buNone/>
              <a:defRPr/>
            </a:pPr>
            <a:endParaRPr lang="cs-CZ" altLang="cs-CZ" sz="1600" dirty="0" smtClean="0"/>
          </a:p>
          <a:p>
            <a:pPr marL="0" indent="0" algn="just">
              <a:buFontTx/>
              <a:buNone/>
              <a:defRPr/>
            </a:pPr>
            <a:r>
              <a:rPr lang="cs-CZ" altLang="cs-CZ" sz="1600" dirty="0" smtClean="0"/>
              <a:t>Žadatel o dotaci může podat pouze </a:t>
            </a:r>
            <a:r>
              <a:rPr lang="cs-CZ" altLang="cs-CZ" sz="1600" b="1" u="sng" cap="all" dirty="0" smtClean="0"/>
              <a:t>jednu</a:t>
            </a:r>
            <a:r>
              <a:rPr lang="cs-CZ" altLang="cs-CZ" sz="1600" dirty="0" smtClean="0"/>
              <a:t> žádost! </a:t>
            </a:r>
          </a:p>
          <a:p>
            <a:pPr marL="0" indent="0" algn="just">
              <a:buFontTx/>
              <a:buNone/>
              <a:defRPr/>
            </a:pPr>
            <a:endParaRPr lang="cs-CZ" altLang="cs-CZ" sz="1600" dirty="0"/>
          </a:p>
          <a:p>
            <a:pPr marL="0" indent="0">
              <a:buNone/>
            </a:pPr>
            <a:r>
              <a:rPr lang="cs-CZ" sz="1600" b="1" dirty="0">
                <a:solidFill>
                  <a:srgbClr val="FF0000"/>
                </a:solidFill>
              </a:rPr>
              <a:t>Při podání žádosti je žadatel povinen:</a:t>
            </a:r>
          </a:p>
          <a:p>
            <a:pPr lvl="0"/>
            <a:r>
              <a:rPr lang="cs-CZ" sz="1600" b="1" dirty="0">
                <a:solidFill>
                  <a:srgbClr val="FF0000"/>
                </a:solidFill>
              </a:rPr>
              <a:t>doložit ukázku díla (realizované výstupy např.: básně, obrazy, sochy, hudební nahrávky atd.) nebo odkaz na veřejně přístupnou ukázku dosavadní kreativní činnosti v dané oblast.</a:t>
            </a:r>
          </a:p>
          <a:p>
            <a:pPr marL="0" indent="0">
              <a:buNone/>
            </a:pPr>
            <a:endParaRPr lang="cs-CZ" sz="1600" u="sng" dirty="0" smtClean="0">
              <a:solidFill>
                <a:srgbClr val="FF0000"/>
              </a:solidFill>
            </a:endParaRPr>
          </a:p>
          <a:p>
            <a:pPr marL="0" indent="0" algn="just">
              <a:buNone/>
            </a:pPr>
            <a:r>
              <a:rPr lang="cs-CZ" sz="1600" u="sng" dirty="0" smtClean="0">
                <a:solidFill>
                  <a:srgbClr val="FF0000"/>
                </a:solidFill>
              </a:rPr>
              <a:t>Při </a:t>
            </a:r>
            <a:r>
              <a:rPr lang="cs-CZ" sz="1600" u="sng" dirty="0">
                <a:solidFill>
                  <a:srgbClr val="FF0000"/>
                </a:solidFill>
              </a:rPr>
              <a:t>podání žádosti o dotaci se žadateli </a:t>
            </a:r>
            <a:r>
              <a:rPr lang="cs-CZ" sz="1600" b="1" u="sng" dirty="0">
                <a:solidFill>
                  <a:srgbClr val="FF0000"/>
                </a:solidFill>
              </a:rPr>
              <a:t>doporučuje doložit odborný posudek</a:t>
            </a:r>
            <a:r>
              <a:rPr lang="cs-CZ" sz="1600" u="sng" dirty="0">
                <a:solidFill>
                  <a:srgbClr val="FF0000"/>
                </a:solidFill>
              </a:rPr>
              <a:t> zpracovaný odborníkem </a:t>
            </a:r>
            <a:r>
              <a:rPr lang="cs-CZ" sz="1600" b="1" u="sng" dirty="0">
                <a:solidFill>
                  <a:srgbClr val="FF0000"/>
                </a:solidFill>
              </a:rPr>
              <a:t>na danou oblast.</a:t>
            </a:r>
            <a:endParaRPr lang="cs-CZ" sz="1600" dirty="0">
              <a:solidFill>
                <a:srgbClr val="FF0000"/>
              </a:solidFill>
            </a:endParaRPr>
          </a:p>
          <a:p>
            <a:pPr marL="0" indent="0" algn="just">
              <a:buFontTx/>
              <a:buNone/>
              <a:defRPr/>
            </a:pPr>
            <a:endParaRPr lang="cs-CZ" altLang="cs-CZ" sz="1600" dirty="0" smtClean="0">
              <a:hlinkClick r:id="rId3" action="ppaction://hlinkfile"/>
            </a:endParaRPr>
          </a:p>
        </p:txBody>
      </p:sp>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1A600-3982-497B-8117-6998D96F3A35}" type="slidenum">
              <a:rPr lang="cs-CZ" altLang="cs-CZ" sz="1400" smtClean="0"/>
              <a:pPr eaLnBrk="1" hangingPunct="1">
                <a:spcBef>
                  <a:spcPct val="0"/>
                </a:spcBef>
                <a:buFontTx/>
                <a:buNone/>
              </a:pPr>
              <a:t>11</a:t>
            </a:fld>
            <a:endParaRPr lang="cs-CZ" altLang="cs-CZ" sz="1400" smtClean="0"/>
          </a:p>
        </p:txBody>
      </p:sp>
      <p:sp>
        <p:nvSpPr>
          <p:cNvPr id="614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b="1" dirty="0">
                <a:solidFill>
                  <a:srgbClr val="000000"/>
                </a:solidFill>
              </a:rPr>
              <a:t>KREATIVNÍ VÝSTUPY </a:t>
            </a:r>
            <a:r>
              <a:rPr lang="cs-CZ" altLang="cs-CZ" sz="2400" b="1" dirty="0" smtClean="0">
                <a:solidFill>
                  <a:srgbClr val="000000"/>
                </a:solidFill>
              </a:rPr>
              <a:t>(K3/22)</a:t>
            </a:r>
            <a:endParaRPr lang="cs-CZ" altLang="cs-CZ" sz="24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291"/>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3419872" y="476672"/>
            <a:ext cx="5266928" cy="504056"/>
          </a:xfrm>
        </p:spPr>
        <p:txBody>
          <a:bodyPr/>
          <a:lstStyle/>
          <a:p>
            <a:r>
              <a:rPr lang="cs-CZ" altLang="cs-CZ" sz="2400" b="1" dirty="0">
                <a:solidFill>
                  <a:srgbClr val="000000"/>
                </a:solidFill>
              </a:rPr>
              <a:t>KREATIVNÍ VÝSTUPY (K3/22)</a:t>
            </a:r>
            <a:br>
              <a:rPr lang="cs-CZ" altLang="cs-CZ" sz="2400" b="1" dirty="0">
                <a:solidFill>
                  <a:srgbClr val="000000"/>
                </a:solidFill>
              </a:rPr>
            </a:br>
            <a:endParaRPr lang="cs-CZ" sz="2400" dirty="0"/>
          </a:p>
        </p:txBody>
      </p:sp>
      <p:sp>
        <p:nvSpPr>
          <p:cNvPr id="3" name="Zástupný symbol pro obsah 2"/>
          <p:cNvSpPr>
            <a:spLocks noGrp="1"/>
          </p:cNvSpPr>
          <p:nvPr>
            <p:ph idx="1"/>
          </p:nvPr>
        </p:nvSpPr>
        <p:spPr/>
        <p:txBody>
          <a:bodyPr/>
          <a:lstStyle/>
          <a:p>
            <a:pPr marL="0" indent="0">
              <a:buNone/>
            </a:pPr>
            <a:r>
              <a:rPr lang="cs-CZ" sz="1600" dirty="0">
                <a:solidFill>
                  <a:srgbClr val="000000"/>
                </a:solidFill>
                <a:latin typeface="Arial" panose="020B0604020202020204" pitchFamily="34" charset="0"/>
                <a:cs typeface="Arial" panose="020B0604020202020204" pitchFamily="34" charset="0"/>
              </a:rPr>
              <a:t>Realizační podmínkou tohoto dotačního titulu je:</a:t>
            </a:r>
          </a:p>
          <a:p>
            <a:r>
              <a:rPr lang="cs-CZ" sz="1600" dirty="0">
                <a:solidFill>
                  <a:srgbClr val="000000"/>
                </a:solidFill>
                <a:latin typeface="Arial" panose="020B0604020202020204" pitchFamily="34" charset="0"/>
                <a:cs typeface="Arial" panose="020B0604020202020204" pitchFamily="34" charset="0"/>
              </a:rPr>
              <a:t>doložení veřejné prezentace výsledků projektu způsobem odpovídajícím charakteru </a:t>
            </a:r>
            <a:r>
              <a:rPr lang="cs-CZ" sz="1600" dirty="0" smtClean="0">
                <a:solidFill>
                  <a:srgbClr val="000000"/>
                </a:solidFill>
                <a:latin typeface="Arial" panose="020B0604020202020204" pitchFamily="34" charset="0"/>
                <a:cs typeface="Arial" panose="020B0604020202020204" pitchFamily="34" charset="0"/>
              </a:rPr>
              <a:t>díla</a:t>
            </a:r>
            <a:endParaRPr lang="cs-CZ" altLang="cs-CZ" dirty="0"/>
          </a:p>
          <a:p>
            <a:pPr marL="0" indent="0" algn="just">
              <a:buFontTx/>
              <a:buNone/>
              <a:defRPr/>
            </a:pPr>
            <a:endParaRPr lang="cs-CZ" altLang="cs-CZ" sz="1800" dirty="0" smtClean="0"/>
          </a:p>
          <a:p>
            <a:pPr marL="0" indent="0" algn="just">
              <a:buFontTx/>
              <a:buNone/>
              <a:defRPr/>
            </a:pPr>
            <a:r>
              <a:rPr lang="cs-CZ" altLang="cs-CZ" sz="1800" dirty="0" smtClean="0"/>
              <a:t>Minimální </a:t>
            </a:r>
            <a:r>
              <a:rPr lang="cs-CZ" altLang="cs-CZ" sz="1800" dirty="0"/>
              <a:t>% spoluúčast žadatele na uznatelných nákladech projektu: 25 %.</a:t>
            </a:r>
          </a:p>
          <a:p>
            <a:pPr marL="0" indent="0">
              <a:buNone/>
            </a:pPr>
            <a:endParaRPr lang="cs-CZ" dirty="0"/>
          </a:p>
        </p:txBody>
      </p:sp>
      <p:sp>
        <p:nvSpPr>
          <p:cNvPr id="4" name="Zástupný symbol pro číslo snímku 3"/>
          <p:cNvSpPr>
            <a:spLocks noGrp="1"/>
          </p:cNvSpPr>
          <p:nvPr>
            <p:ph type="sldNum" sz="quarter" idx="12"/>
          </p:nvPr>
        </p:nvSpPr>
        <p:spPr/>
        <p:txBody>
          <a:bodyPr/>
          <a:lstStyle/>
          <a:p>
            <a:pPr>
              <a:defRPr/>
            </a:pPr>
            <a:fld id="{C7BDFA37-F71A-4A53-8A2F-7F5F512A096D}" type="slidenum">
              <a:rPr lang="cs-CZ" smtClean="0"/>
              <a:pPr>
                <a:defRPr/>
              </a:pPr>
              <a:t>12</a:t>
            </a:fld>
            <a:endParaRPr lang="cs-CZ"/>
          </a:p>
        </p:txBody>
      </p:sp>
    </p:spTree>
    <p:extLst>
      <p:ext uri="{BB962C8B-B14F-4D97-AF65-F5344CB8AC3E}">
        <p14:creationId xmlns:p14="http://schemas.microsoft.com/office/powerpoint/2010/main" val="2890991583"/>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11"/>
          <p:cNvSpPr>
            <a:spLocks noGrp="1" noChangeArrowheads="1"/>
          </p:cNvSpPr>
          <p:nvPr>
            <p:ph type="body" idx="1"/>
          </p:nvPr>
        </p:nvSpPr>
        <p:spPr>
          <a:xfrm>
            <a:off x="457200" y="1844824"/>
            <a:ext cx="8229600" cy="4684564"/>
          </a:xfrm>
        </p:spPr>
        <p:txBody>
          <a:bodyPr/>
          <a:lstStyle/>
          <a:p>
            <a:pPr marL="0" indent="0" algn="just">
              <a:buFontTx/>
              <a:buNone/>
              <a:defRPr/>
            </a:pPr>
            <a:endParaRPr lang="cs-CZ" altLang="cs-CZ" sz="1600" dirty="0" smtClean="0"/>
          </a:p>
          <a:p>
            <a:pPr marL="0" indent="0" algn="just">
              <a:buFontTx/>
              <a:buNone/>
              <a:defRPr/>
            </a:pPr>
            <a:r>
              <a:rPr lang="cs-CZ" altLang="cs-CZ" sz="1600" b="1" u="sng" dirty="0" smtClean="0"/>
              <a:t>Cílem dotačního titulu K4/22</a:t>
            </a:r>
            <a:r>
              <a:rPr lang="cs-CZ" altLang="cs-CZ" sz="1600" dirty="0" smtClean="0"/>
              <a:t> je podpora místních jednotlivců, kulturních subjektů a organizací při reprezentaci města Opavy na prestižních přehlídkách, soutěžích a festivalech  ČR i zahraničí, které žánrově souvisejí s jejich celoroční činností.</a:t>
            </a:r>
          </a:p>
          <a:p>
            <a:pPr marL="0" indent="0" algn="just">
              <a:buFontTx/>
              <a:buNone/>
              <a:defRPr/>
            </a:pPr>
            <a:endParaRPr lang="cs-CZ" altLang="cs-CZ" sz="1600" dirty="0"/>
          </a:p>
          <a:p>
            <a:pPr marL="0" indent="0" algn="just">
              <a:buFontTx/>
              <a:buNone/>
              <a:defRPr/>
            </a:pPr>
            <a:r>
              <a:rPr lang="cs-CZ" altLang="cs-CZ" sz="1600" dirty="0" smtClean="0"/>
              <a:t>Minimální výše poskytnuté dotace:	 </a:t>
            </a:r>
            <a:r>
              <a:rPr lang="cs-CZ" altLang="cs-CZ" sz="1600" b="1" dirty="0" smtClean="0">
                <a:solidFill>
                  <a:srgbClr val="FF0000"/>
                </a:solidFill>
              </a:rPr>
              <a:t>20.000,00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100.000,00 Kč</a:t>
            </a:r>
          </a:p>
          <a:p>
            <a:pPr marL="0" indent="0" algn="just">
              <a:buFontTx/>
              <a:buNone/>
              <a:defRPr/>
            </a:pPr>
            <a:endParaRPr lang="cs-CZ" altLang="cs-CZ" sz="1600" dirty="0" smtClean="0"/>
          </a:p>
          <a:p>
            <a:pPr marL="0" indent="0" algn="just">
              <a:buFontTx/>
              <a:buNone/>
              <a:defRPr/>
            </a:pPr>
            <a:r>
              <a:rPr lang="cs-CZ" altLang="cs-CZ" sz="1600" dirty="0" smtClean="0"/>
              <a:t>Žadatel o dotaci může podat pouze </a:t>
            </a:r>
            <a:r>
              <a:rPr lang="cs-CZ" altLang="cs-CZ" sz="1600" b="1" u="sng" cap="all" dirty="0" smtClean="0"/>
              <a:t>jednu</a:t>
            </a:r>
            <a:r>
              <a:rPr lang="cs-CZ" altLang="cs-CZ" sz="1600" dirty="0" smtClean="0"/>
              <a:t> žádost!</a:t>
            </a:r>
          </a:p>
          <a:p>
            <a:pPr marL="0" indent="0" algn="just">
              <a:buFontTx/>
              <a:buNone/>
              <a:defRPr/>
            </a:pPr>
            <a:endParaRPr lang="cs-CZ" altLang="cs-CZ" sz="1600" dirty="0" smtClean="0">
              <a:hlinkClick r:id="rId3" action="ppaction://hlinkfile"/>
            </a:endParaRPr>
          </a:p>
          <a:p>
            <a:pPr marL="0" indent="0" algn="just">
              <a:buFontTx/>
              <a:buNone/>
              <a:defRPr/>
            </a:pPr>
            <a:r>
              <a:rPr lang="cs-CZ" altLang="cs-CZ" sz="1600" dirty="0"/>
              <a:t>Minimální % spoluúčast žadatele na uznatelných nákladech projektu: 25 %.</a:t>
            </a:r>
          </a:p>
          <a:p>
            <a:pPr marL="0" indent="0" algn="just">
              <a:buFontTx/>
              <a:buNone/>
              <a:defRPr/>
            </a:pPr>
            <a:endParaRPr lang="cs-CZ" altLang="cs-CZ" sz="1600" dirty="0" smtClean="0">
              <a:hlinkClick r:id="rId3" action="ppaction://hlinkfile"/>
            </a:endParaRPr>
          </a:p>
        </p:txBody>
      </p:sp>
      <p:sp>
        <p:nvSpPr>
          <p:cNvPr id="717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F71E988-0C66-4311-B289-D0E21B545C7C}" type="slidenum">
              <a:rPr lang="cs-CZ" altLang="cs-CZ" sz="1400" smtClean="0"/>
              <a:pPr eaLnBrk="1" hangingPunct="1">
                <a:spcBef>
                  <a:spcPct val="0"/>
                </a:spcBef>
                <a:buFontTx/>
                <a:buNone/>
              </a:pPr>
              <a:t>13</a:t>
            </a:fld>
            <a:endParaRPr lang="cs-CZ" altLang="cs-CZ" sz="1400" smtClean="0"/>
          </a:p>
        </p:txBody>
      </p:sp>
      <p:sp>
        <p:nvSpPr>
          <p:cNvPr id="717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b="1" dirty="0">
                <a:solidFill>
                  <a:srgbClr val="000000"/>
                </a:solidFill>
              </a:rPr>
              <a:t>REPREZENTACE MĚSTA (</a:t>
            </a:r>
            <a:r>
              <a:rPr lang="cs-CZ" altLang="cs-CZ" sz="2400" b="1" dirty="0" smtClean="0">
                <a:solidFill>
                  <a:srgbClr val="000000"/>
                </a:solidFill>
              </a:rPr>
              <a:t>K4/22)</a:t>
            </a:r>
            <a:endParaRPr lang="cs-CZ" altLang="cs-CZ" sz="24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7542F62-EB4A-4E22-94CF-D1C311F96D5B}" type="slidenum">
              <a:rPr lang="cs-CZ" altLang="cs-CZ" sz="1400" smtClean="0"/>
              <a:pPr eaLnBrk="1" hangingPunct="1">
                <a:spcBef>
                  <a:spcPct val="0"/>
                </a:spcBef>
                <a:buFontTx/>
                <a:buNone/>
              </a:pPr>
              <a:t>14</a:t>
            </a:fld>
            <a:endParaRPr lang="cs-CZ" altLang="cs-CZ" sz="1400" smtClean="0"/>
          </a:p>
        </p:txBody>
      </p:sp>
      <p:sp>
        <p:nvSpPr>
          <p:cNvPr id="8196"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b="1" dirty="0" smtClean="0">
                <a:solidFill>
                  <a:srgbClr val="000000"/>
                </a:solidFill>
              </a:rPr>
              <a:t>OPRÁVNĚNÝ </a:t>
            </a:r>
            <a:r>
              <a:rPr lang="cs-CZ" altLang="cs-CZ" sz="2400" b="1" dirty="0">
                <a:solidFill>
                  <a:srgbClr val="000000"/>
                </a:solidFill>
              </a:rPr>
              <a:t>ŽADATEL</a:t>
            </a:r>
          </a:p>
        </p:txBody>
      </p:sp>
      <p:sp>
        <p:nvSpPr>
          <p:cNvPr id="8197" name="TextovéPole 3"/>
          <p:cNvSpPr txBox="1">
            <a:spLocks noChangeArrowheads="1"/>
          </p:cNvSpPr>
          <p:nvPr/>
        </p:nvSpPr>
        <p:spPr bwMode="auto">
          <a:xfrm>
            <a:off x="395288" y="1484313"/>
            <a:ext cx="8291512" cy="35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K1/22</a:t>
            </a:r>
          </a:p>
          <a:p>
            <a:pPr lvl="0"/>
            <a:r>
              <a:rPr lang="cs-CZ" sz="1600" dirty="0" smtClean="0"/>
              <a:t>     právnické </a:t>
            </a:r>
            <a:r>
              <a:rPr lang="cs-CZ" sz="1600" dirty="0"/>
              <a:t>osoby a fyzické osoby podnikající, které vykonávají činnost v oblasti kultury</a:t>
            </a:r>
          </a:p>
          <a:p>
            <a:pPr algn="just" eaLnBrk="1" hangingPunct="1">
              <a:spcBef>
                <a:spcPct val="0"/>
              </a:spcBef>
              <a:buFontTx/>
              <a:buNone/>
              <a:defRPr/>
            </a:pPr>
            <a:endParaRPr lang="cs-CZ" altLang="cs-CZ" sz="1600" dirty="0" smtClean="0"/>
          </a:p>
          <a:p>
            <a:pPr algn="just" eaLnBrk="1" hangingPunct="1">
              <a:spcBef>
                <a:spcPct val="0"/>
              </a:spcBef>
              <a:buFontTx/>
              <a:buNone/>
              <a:defRPr/>
            </a:pPr>
            <a:r>
              <a:rPr lang="cs-CZ" altLang="cs-CZ" sz="1600" b="1" u="sng" dirty="0" smtClean="0"/>
              <a:t>Oprávněný žadatel - K2/22, K3/22, K4/22</a:t>
            </a:r>
            <a:endParaRPr lang="cs-CZ" altLang="cs-CZ" sz="1600" u="sng" dirty="0" smtClean="0"/>
          </a:p>
          <a:p>
            <a:pPr marL="342900" indent="-342900" algn="just" eaLnBrk="1" hangingPunct="1">
              <a:spcBef>
                <a:spcPct val="0"/>
              </a:spcBef>
              <a:defRPr/>
            </a:pPr>
            <a:r>
              <a:rPr lang="cs-CZ" sz="1600" dirty="0"/>
              <a:t>právnické a fyzické </a:t>
            </a:r>
            <a:r>
              <a:rPr lang="cs-CZ" sz="1600" dirty="0" smtClean="0"/>
              <a:t>osoby, příspěvkové </a:t>
            </a:r>
            <a:r>
              <a:rPr lang="cs-CZ" sz="1600" dirty="0"/>
              <a:t>organizace zřízené krajem, které vykonávají činnost v oblasti </a:t>
            </a:r>
            <a:r>
              <a:rPr lang="cs-CZ" sz="1600" dirty="0" smtClean="0"/>
              <a:t>kultury</a:t>
            </a:r>
          </a:p>
          <a:p>
            <a:pPr marL="342900" indent="-342900" algn="just" eaLnBrk="1" hangingPunct="1">
              <a:spcBef>
                <a:spcPct val="0"/>
              </a:spcBef>
              <a:defRPr/>
            </a:pPr>
            <a:endParaRPr lang="cs-CZ" altLang="cs-CZ" sz="1600" b="1" dirty="0" smtClean="0"/>
          </a:p>
          <a:p>
            <a:pPr lvl="0">
              <a:buNone/>
            </a:pPr>
            <a:r>
              <a:rPr lang="cs-CZ" sz="1600" b="1" u="sng" dirty="0" smtClean="0"/>
              <a:t>Neoprávněný žadatel </a:t>
            </a:r>
          </a:p>
          <a:p>
            <a:pPr marL="285750" indent="-285750"/>
            <a:r>
              <a:rPr lang="cs-CZ" sz="1600" dirty="0" smtClean="0"/>
              <a:t>městské části statutárního </a:t>
            </a:r>
            <a:r>
              <a:rPr lang="cs-CZ" sz="1600" dirty="0"/>
              <a:t>města </a:t>
            </a:r>
            <a:r>
              <a:rPr lang="cs-CZ" sz="1600" dirty="0" smtClean="0"/>
              <a:t>Opavy</a:t>
            </a:r>
          </a:p>
          <a:p>
            <a:pPr marL="285750" indent="-285750"/>
            <a:r>
              <a:rPr lang="cs-CZ" sz="1600" dirty="0" smtClean="0"/>
              <a:t>příspěvkové </a:t>
            </a:r>
            <a:r>
              <a:rPr lang="cs-CZ" sz="1600" dirty="0"/>
              <a:t>organizace, jejímž zřizovatelem je statutární město </a:t>
            </a:r>
            <a:r>
              <a:rPr lang="cs-CZ" sz="1600" dirty="0" smtClean="0"/>
              <a:t>Opava</a:t>
            </a:r>
          </a:p>
          <a:p>
            <a:pPr marL="285750" indent="-285750"/>
            <a:r>
              <a:rPr lang="cs-CZ" sz="1600" dirty="0" smtClean="0"/>
              <a:t>státní </a:t>
            </a:r>
            <a:r>
              <a:rPr lang="cs-CZ" sz="1600" dirty="0"/>
              <a:t>příspěvkové </a:t>
            </a:r>
            <a:r>
              <a:rPr lang="cs-CZ" sz="1600" dirty="0" smtClean="0"/>
              <a:t>organizace</a:t>
            </a:r>
          </a:p>
          <a:p>
            <a:pPr marL="285750" indent="-285750"/>
            <a:r>
              <a:rPr lang="cs-CZ" sz="1600" dirty="0" smtClean="0"/>
              <a:t>příspěvkové </a:t>
            </a:r>
            <a:r>
              <a:rPr lang="cs-CZ" sz="1600" dirty="0"/>
              <a:t>organizace zřízené krajem (</a:t>
            </a:r>
            <a:r>
              <a:rPr lang="cs-CZ" sz="1600" b="1" dirty="0"/>
              <a:t>u dotačního titulu </a:t>
            </a:r>
            <a:r>
              <a:rPr lang="cs-CZ" sz="1600" b="1" dirty="0" smtClean="0"/>
              <a:t>K1/22)</a:t>
            </a:r>
            <a:endParaRPr lang="cs-CZ" sz="1600" b="1" dirty="0"/>
          </a:p>
          <a:p>
            <a:pPr marL="342900" indent="-342900" algn="just" eaLnBrk="1" hangingPunct="1">
              <a:spcBef>
                <a:spcPct val="0"/>
              </a:spcBef>
              <a:defRPr/>
            </a:pPr>
            <a:endParaRPr lang="cs-CZ" altLang="cs-CZ" sz="1600" b="1" dirty="0" smtClean="0"/>
          </a:p>
        </p:txBody>
      </p:sp>
    </p:spTree>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11"/>
          <p:cNvSpPr>
            <a:spLocks noGrp="1" noChangeArrowheads="1"/>
          </p:cNvSpPr>
          <p:nvPr>
            <p:ph type="body" idx="1"/>
          </p:nvPr>
        </p:nvSpPr>
        <p:spPr>
          <a:xfrm>
            <a:off x="467544" y="1196752"/>
            <a:ext cx="7848872" cy="5256584"/>
          </a:xfrm>
        </p:spPr>
        <p:txBody>
          <a:bodyPr/>
          <a:lstStyle/>
          <a:p>
            <a:pPr marL="0" indent="0">
              <a:buNone/>
            </a:pPr>
            <a:r>
              <a:rPr lang="cs-CZ" sz="1600" b="1" dirty="0" smtClean="0">
                <a:solidFill>
                  <a:srgbClr val="FF0000"/>
                </a:solidFill>
              </a:rPr>
              <a:t>Spotřeba </a:t>
            </a:r>
            <a:r>
              <a:rPr lang="cs-CZ" sz="1600" b="1" dirty="0">
                <a:solidFill>
                  <a:srgbClr val="FF0000"/>
                </a:solidFill>
              </a:rPr>
              <a:t>materiálu:</a:t>
            </a:r>
            <a:endParaRPr lang="cs-CZ" sz="1600" dirty="0">
              <a:solidFill>
                <a:srgbClr val="FF0000"/>
              </a:solidFill>
            </a:endParaRPr>
          </a:p>
          <a:p>
            <a:pPr lvl="0" algn="just"/>
            <a:r>
              <a:rPr lang="cs-CZ" sz="1600" dirty="0"/>
              <a:t>DDHM (drobný dlouhodobý hmotný majetek) - pouze, je-li tento majetek pořízen v období realizace projektu, prokazatelně uveden do užívání a zůstane v majetku příjemce po dobu minimálně 2 let od jeho pořízení (doba použitelnosti delší než jeden rok a ocenění je v částce od 3.000,00 Kč včetně do 40.000,00 Kč včetně - např. movité věci),</a:t>
            </a:r>
          </a:p>
          <a:p>
            <a:pPr algn="just"/>
            <a:r>
              <a:rPr lang="cs-CZ" sz="1600" dirty="0"/>
              <a:t>kancelářské potřeby,</a:t>
            </a:r>
          </a:p>
          <a:p>
            <a:pPr lvl="0" algn="just"/>
            <a:r>
              <a:rPr lang="cs-CZ" sz="1600" dirty="0"/>
              <a:t>PHM – služební automobil,</a:t>
            </a:r>
          </a:p>
          <a:p>
            <a:pPr lvl="0" algn="just"/>
            <a:r>
              <a:rPr lang="cs-CZ" sz="1600" dirty="0"/>
              <a:t>ostatní materiál (tiskopisy, čisticí prostředky, časopisy, knihy, ochranné pomůcky, pracovní oděvy aj</a:t>
            </a:r>
            <a:r>
              <a:rPr lang="cs-CZ" sz="1600" dirty="0" smtClean="0"/>
              <a:t>.)</a:t>
            </a:r>
          </a:p>
          <a:p>
            <a:pPr lvl="0" algn="just"/>
            <a:endParaRPr lang="cs-CZ" sz="1600" dirty="0"/>
          </a:p>
          <a:p>
            <a:pPr marL="0" indent="0" algn="just">
              <a:buNone/>
            </a:pPr>
            <a:r>
              <a:rPr lang="cs-CZ" sz="1600" b="1" dirty="0">
                <a:solidFill>
                  <a:srgbClr val="FF0000"/>
                </a:solidFill>
              </a:rPr>
              <a:t>Spotřeba energie:</a:t>
            </a:r>
            <a:endParaRPr lang="cs-CZ" sz="1600" dirty="0">
              <a:solidFill>
                <a:srgbClr val="FF0000"/>
              </a:solidFill>
            </a:endParaRPr>
          </a:p>
          <a:p>
            <a:pPr lvl="0" algn="just"/>
            <a:r>
              <a:rPr lang="cs-CZ" sz="1600" dirty="0"/>
              <a:t>spotřeba elektrické energie, plynu, </a:t>
            </a:r>
            <a:r>
              <a:rPr lang="cs-CZ" sz="1600" dirty="0" smtClean="0"/>
              <a:t>vody</a:t>
            </a:r>
          </a:p>
          <a:p>
            <a:pPr marL="0" lvl="0" indent="0" algn="just">
              <a:buNone/>
            </a:pPr>
            <a:endParaRPr lang="cs-CZ" sz="1600" dirty="0"/>
          </a:p>
          <a:p>
            <a:pPr marL="0" indent="0" algn="just">
              <a:buNone/>
            </a:pPr>
            <a:r>
              <a:rPr lang="cs-CZ" sz="1600" b="1" dirty="0">
                <a:solidFill>
                  <a:srgbClr val="FF0000"/>
                </a:solidFill>
              </a:rPr>
              <a:t>Služby:</a:t>
            </a:r>
            <a:endParaRPr lang="cs-CZ" sz="1600" dirty="0">
              <a:solidFill>
                <a:srgbClr val="FF0000"/>
              </a:solidFill>
            </a:endParaRPr>
          </a:p>
          <a:p>
            <a:pPr lvl="0" algn="just"/>
            <a:r>
              <a:rPr lang="cs-CZ" sz="1600" dirty="0"/>
              <a:t>cestovné - na základě cestovních příkazů, </a:t>
            </a:r>
            <a:r>
              <a:rPr lang="cs-CZ" sz="1600" dirty="0">
                <a:solidFill>
                  <a:srgbClr val="FF0000"/>
                </a:solidFill>
              </a:rPr>
              <a:t>jízdné veřejnými dopravními prostředky (vlak, autobus)</a:t>
            </a:r>
            <a:r>
              <a:rPr lang="cs-CZ" sz="1600" dirty="0"/>
              <a:t>, úhrada faktury dopravci (za uznatelný náklad se nepovažuje základní náhrada při použití vozidla příjemce nebo soukromého vozidla zaměstnance příjemce, kapesné, úhrada taxi</a:t>
            </a:r>
            <a:r>
              <a:rPr lang="cs-CZ" sz="1600" dirty="0" smtClean="0"/>
              <a:t>)</a:t>
            </a:r>
            <a:endParaRPr lang="cs-CZ" sz="1600" dirty="0"/>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altLang="cs-CZ" sz="1600" dirty="0" smtClean="0"/>
          </a:p>
        </p:txBody>
      </p:sp>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76A189E-37B0-4B0B-B855-35D595922AAC}" type="slidenum">
              <a:rPr lang="cs-CZ" altLang="cs-CZ" sz="1400" smtClean="0"/>
              <a:pPr eaLnBrk="1" hangingPunct="1">
                <a:spcBef>
                  <a:spcPct val="0"/>
                </a:spcBef>
                <a:buFontTx/>
                <a:buNone/>
              </a:pPr>
              <a:t>15</a:t>
            </a:fld>
            <a:endParaRPr lang="cs-CZ" altLang="cs-CZ" sz="1400" smtClean="0"/>
          </a:p>
        </p:txBody>
      </p:sp>
      <p:sp>
        <p:nvSpPr>
          <p:cNvPr id="9221" name="Text Box 3"/>
          <p:cNvSpPr txBox="1">
            <a:spLocks noChangeArrowheads="1"/>
          </p:cNvSpPr>
          <p:nvPr/>
        </p:nvSpPr>
        <p:spPr bwMode="auto">
          <a:xfrm>
            <a:off x="3275856" y="333375"/>
            <a:ext cx="576019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400" b="1" dirty="0"/>
              <a:t>UZNATELNÉ </a:t>
            </a:r>
            <a:r>
              <a:rPr lang="cs-CZ" altLang="cs-CZ" sz="2400" b="1" dirty="0" smtClean="0"/>
              <a:t>NÁKLADY K1/22</a:t>
            </a:r>
          </a:p>
          <a:p>
            <a:pPr algn="ctr" eaLnBrk="1" hangingPunct="1">
              <a:spcBef>
                <a:spcPct val="50000"/>
              </a:spcBef>
              <a:buFontTx/>
              <a:buNone/>
            </a:pPr>
            <a:r>
              <a:rPr lang="cs-CZ" altLang="cs-CZ" sz="1800" b="1" dirty="0" smtClean="0"/>
              <a:t>(Podpora celoroční kulturní činnosti)</a:t>
            </a:r>
            <a:endParaRPr lang="cs-CZ" altLang="cs-CZ" sz="1800" b="1" dirty="0"/>
          </a:p>
        </p:txBody>
      </p:sp>
    </p:spTree>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21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11"/>
          <p:cNvSpPr>
            <a:spLocks noGrp="1" noChangeArrowheads="1"/>
          </p:cNvSpPr>
          <p:nvPr>
            <p:ph type="body" idx="1"/>
          </p:nvPr>
        </p:nvSpPr>
        <p:spPr>
          <a:xfrm>
            <a:off x="467544" y="1700212"/>
            <a:ext cx="7848872" cy="4753123"/>
          </a:xfrm>
        </p:spPr>
        <p:txBody>
          <a:bodyPr/>
          <a:lstStyle/>
          <a:p>
            <a:pPr lvl="0" algn="just"/>
            <a:r>
              <a:rPr lang="cs-CZ" sz="1600" dirty="0" smtClean="0"/>
              <a:t>DDNM </a:t>
            </a:r>
            <a:r>
              <a:rPr lang="cs-CZ" sz="1600" dirty="0"/>
              <a:t>(drobný dlouhodobý nehmotný majetek) – pouze je-li tento pořízený majetek </a:t>
            </a:r>
            <a:r>
              <a:rPr lang="cs-CZ" sz="1600" dirty="0" smtClean="0"/>
              <a:t>v </a:t>
            </a:r>
            <a:r>
              <a:rPr lang="cs-CZ" sz="1600" dirty="0"/>
              <a:t>období realizace projektu je prokazatelně uveden do užívání a zůstane v majetku příjemce </a:t>
            </a:r>
            <a:r>
              <a:rPr lang="cs-CZ" sz="1600" dirty="0" smtClean="0"/>
              <a:t>po </a:t>
            </a:r>
            <a:r>
              <a:rPr lang="cs-CZ" sz="1600" dirty="0"/>
              <a:t>dobu minimálně 2 let (doba použitelnosti delší než jeden rok a ocenění je v částce </a:t>
            </a:r>
            <a:r>
              <a:rPr lang="cs-CZ" sz="1600" dirty="0" smtClean="0"/>
              <a:t>od </a:t>
            </a:r>
            <a:r>
              <a:rPr lang="cs-CZ" sz="1600" dirty="0"/>
              <a:t>7.000,00 Kč včetně do Kč 60.000,00 Kč včetně - např. software),</a:t>
            </a:r>
          </a:p>
          <a:p>
            <a:pPr lvl="0" algn="just"/>
            <a:r>
              <a:rPr lang="cs-CZ" sz="1600" dirty="0"/>
              <a:t>nájemné nebytových prostor pro zabezpečení kulturní činnosti,</a:t>
            </a:r>
          </a:p>
          <a:p>
            <a:pPr lvl="0" algn="just"/>
            <a:r>
              <a:rPr lang="cs-CZ" sz="1600" dirty="0"/>
              <a:t>Poplatky kolektivnímu správci práv dle § 95 a násl. zákona č. 121/2000 Sb., o právu autorském, o právech souvisejících s právem autorským a o znění některých zákonů (autorský zákon), </a:t>
            </a:r>
            <a:r>
              <a:rPr lang="cs-CZ" sz="1600" dirty="0" smtClean="0"/>
              <a:t>ve </a:t>
            </a:r>
            <a:r>
              <a:rPr lang="cs-CZ" sz="1600" dirty="0"/>
              <a:t>znění pozdějších předpisů (např. OSA, </a:t>
            </a:r>
            <a:r>
              <a:rPr lang="cs-CZ" sz="1600" dirty="0" err="1"/>
              <a:t>Dilia</a:t>
            </a:r>
            <a:r>
              <a:rPr lang="cs-CZ" sz="1600" dirty="0"/>
              <a:t>, </a:t>
            </a:r>
            <a:r>
              <a:rPr lang="cs-CZ" sz="1600" dirty="0" err="1"/>
              <a:t>Intergram</a:t>
            </a:r>
            <a:r>
              <a:rPr lang="cs-CZ" sz="1600" dirty="0"/>
              <a:t>),</a:t>
            </a:r>
          </a:p>
          <a:p>
            <a:pPr lvl="0" algn="just"/>
            <a:r>
              <a:rPr lang="cs-CZ" sz="1600" dirty="0"/>
              <a:t>autorské honoráře, inzerce, propagace, vzdělávání, poštovní poplatky, známky, úklidové služby, praní a čištění prádla, apod.</a:t>
            </a:r>
          </a:p>
          <a:p>
            <a:pPr marL="0" indent="0" algn="just">
              <a:buNone/>
            </a:pPr>
            <a:endParaRPr lang="cs-CZ" sz="1600" b="1" dirty="0" smtClean="0"/>
          </a:p>
          <a:p>
            <a:pPr marL="0" indent="0" algn="just">
              <a:buNone/>
            </a:pPr>
            <a:r>
              <a:rPr lang="cs-CZ" sz="1600" b="1" dirty="0" smtClean="0">
                <a:solidFill>
                  <a:srgbClr val="FF0000"/>
                </a:solidFill>
              </a:rPr>
              <a:t>Osobní </a:t>
            </a:r>
            <a:r>
              <a:rPr lang="cs-CZ" sz="1600" b="1" dirty="0">
                <a:solidFill>
                  <a:srgbClr val="FF0000"/>
                </a:solidFill>
              </a:rPr>
              <a:t>náklady:</a:t>
            </a:r>
            <a:endParaRPr lang="cs-CZ" sz="1600" dirty="0">
              <a:solidFill>
                <a:srgbClr val="FF0000"/>
              </a:solidFill>
            </a:endParaRPr>
          </a:p>
          <a:p>
            <a:pPr lvl="0" algn="just"/>
            <a:r>
              <a:rPr lang="cs-CZ" sz="1600" dirty="0"/>
              <a:t>ve formě dohod o provedení práce v maximální výši 20 % z požadované výše dotace.</a:t>
            </a:r>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altLang="cs-CZ" sz="1600" dirty="0" smtClean="0"/>
          </a:p>
        </p:txBody>
      </p:sp>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76A189E-37B0-4B0B-B855-35D595922AAC}" type="slidenum">
              <a:rPr lang="cs-CZ" altLang="cs-CZ" sz="1400" smtClean="0"/>
              <a:pPr eaLnBrk="1" hangingPunct="1">
                <a:spcBef>
                  <a:spcPct val="0"/>
                </a:spcBef>
                <a:buFontTx/>
                <a:buNone/>
              </a:pPr>
              <a:t>16</a:t>
            </a:fld>
            <a:endParaRPr lang="cs-CZ" altLang="cs-CZ" sz="1400" smtClean="0"/>
          </a:p>
        </p:txBody>
      </p:sp>
      <p:sp>
        <p:nvSpPr>
          <p:cNvPr id="6" name="Text Box 3"/>
          <p:cNvSpPr txBox="1">
            <a:spLocks noChangeArrowheads="1"/>
          </p:cNvSpPr>
          <p:nvPr/>
        </p:nvSpPr>
        <p:spPr bwMode="auto">
          <a:xfrm>
            <a:off x="3275856" y="333375"/>
            <a:ext cx="576019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400" b="1" dirty="0"/>
              <a:t>UZNATELNÉ </a:t>
            </a:r>
            <a:r>
              <a:rPr lang="cs-CZ" altLang="cs-CZ" sz="2400" b="1" dirty="0" smtClean="0"/>
              <a:t>NÁKLADY K1/22</a:t>
            </a:r>
          </a:p>
          <a:p>
            <a:pPr algn="ctr" eaLnBrk="1" hangingPunct="1">
              <a:spcBef>
                <a:spcPct val="50000"/>
              </a:spcBef>
              <a:buFontTx/>
              <a:buNone/>
            </a:pPr>
            <a:r>
              <a:rPr lang="cs-CZ" altLang="cs-CZ" sz="1800" b="1" dirty="0" smtClean="0"/>
              <a:t>(Podpora celoroční kulturní činnosti)</a:t>
            </a:r>
            <a:endParaRPr lang="cs-CZ" altLang="cs-CZ" sz="1800" b="1" dirty="0"/>
          </a:p>
        </p:txBody>
      </p:sp>
    </p:spTree>
    <p:extLst>
      <p:ext uri="{BB962C8B-B14F-4D97-AF65-F5344CB8AC3E}">
        <p14:creationId xmlns:p14="http://schemas.microsoft.com/office/powerpoint/2010/main" val="1239546267"/>
      </p:ext>
    </p:extLst>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21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2438" y="1340768"/>
            <a:ext cx="8229600" cy="4967957"/>
          </a:xfrm>
        </p:spPr>
        <p:txBody>
          <a:bodyPr/>
          <a:lstStyle/>
          <a:p>
            <a:pPr marL="0" indent="0">
              <a:buNone/>
            </a:pPr>
            <a:r>
              <a:rPr lang="cs-CZ" sz="1400" b="1" dirty="0">
                <a:solidFill>
                  <a:srgbClr val="FF0000"/>
                </a:solidFill>
              </a:rPr>
              <a:t>Spotřeba materiálu:</a:t>
            </a:r>
            <a:endParaRPr lang="cs-CZ" sz="1400" dirty="0">
              <a:solidFill>
                <a:srgbClr val="FF0000"/>
              </a:solidFill>
            </a:endParaRPr>
          </a:p>
          <a:p>
            <a:pPr lvl="0"/>
            <a:r>
              <a:rPr lang="cs-CZ" sz="1400" dirty="0"/>
              <a:t>PHM – služební automobil,</a:t>
            </a:r>
          </a:p>
          <a:p>
            <a:pPr lvl="0"/>
            <a:r>
              <a:rPr lang="cs-CZ" sz="1400" dirty="0"/>
              <a:t>ostatní (tiskopisy, čisticí prostředky, časopisy, knihy, ochranné pomůcky, pracovní oděvy aj</a:t>
            </a:r>
            <a:r>
              <a:rPr lang="cs-CZ" sz="1400" dirty="0" smtClean="0"/>
              <a:t>.).</a:t>
            </a:r>
          </a:p>
          <a:p>
            <a:pPr lvl="0"/>
            <a:endParaRPr lang="cs-CZ" sz="1400" dirty="0"/>
          </a:p>
          <a:p>
            <a:pPr marL="0" indent="0">
              <a:buNone/>
            </a:pPr>
            <a:r>
              <a:rPr lang="cs-CZ" sz="1400" b="1" dirty="0">
                <a:solidFill>
                  <a:srgbClr val="FF0000"/>
                </a:solidFill>
              </a:rPr>
              <a:t>Spotřeba energie:</a:t>
            </a:r>
            <a:endParaRPr lang="cs-CZ" sz="1400" dirty="0">
              <a:solidFill>
                <a:srgbClr val="FF0000"/>
              </a:solidFill>
            </a:endParaRPr>
          </a:p>
          <a:p>
            <a:pPr lvl="0"/>
            <a:r>
              <a:rPr lang="cs-CZ" sz="1400" dirty="0"/>
              <a:t>spotřeba elektrické energie, plynu, vody</a:t>
            </a:r>
            <a:r>
              <a:rPr lang="cs-CZ" sz="1400" dirty="0" smtClean="0"/>
              <a:t>.</a:t>
            </a:r>
          </a:p>
          <a:p>
            <a:pPr marL="0" lvl="0" indent="0">
              <a:buNone/>
            </a:pPr>
            <a:endParaRPr lang="cs-CZ" sz="1400" dirty="0"/>
          </a:p>
          <a:p>
            <a:pPr marL="0" indent="0">
              <a:buNone/>
            </a:pPr>
            <a:r>
              <a:rPr lang="cs-CZ" sz="1400" b="1" dirty="0">
                <a:solidFill>
                  <a:srgbClr val="FF0000"/>
                </a:solidFill>
              </a:rPr>
              <a:t>Služby:</a:t>
            </a:r>
            <a:endParaRPr lang="cs-CZ" sz="1400" dirty="0">
              <a:solidFill>
                <a:srgbClr val="FF0000"/>
              </a:solidFill>
            </a:endParaRPr>
          </a:p>
          <a:p>
            <a:pPr lvl="0"/>
            <a:r>
              <a:rPr lang="cs-CZ" sz="14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r>
              <a:rPr lang="cs-CZ" sz="1400" dirty="0"/>
              <a:t>nájemné nebytových prostor pro zabezpečení kulturní činnosti,</a:t>
            </a:r>
          </a:p>
          <a:p>
            <a:pPr lvl="0"/>
            <a:r>
              <a:rPr lang="cs-CZ" sz="1400" dirty="0"/>
              <a:t>poplatky kolektivnímu správci práv dle § 95 a násl. zákona č. 121/2000 Sb., o právu autorském, o právech souvisejících s právem autorským a o znění některých zákonů (autorský zákon), </a:t>
            </a:r>
            <a:br>
              <a:rPr lang="cs-CZ" sz="1400" dirty="0"/>
            </a:br>
            <a:r>
              <a:rPr lang="cs-CZ" sz="1400" dirty="0"/>
              <a:t>ve znění pozdějších předpisů (např. OSA, </a:t>
            </a:r>
            <a:r>
              <a:rPr lang="cs-CZ" sz="1400" dirty="0" err="1"/>
              <a:t>Dilia</a:t>
            </a:r>
            <a:r>
              <a:rPr lang="cs-CZ" sz="1400" dirty="0"/>
              <a:t>, </a:t>
            </a:r>
            <a:r>
              <a:rPr lang="cs-CZ" sz="1400" dirty="0" err="1"/>
              <a:t>Intergram</a:t>
            </a:r>
            <a:r>
              <a:rPr lang="cs-CZ" sz="1400" dirty="0"/>
              <a:t>),</a:t>
            </a:r>
          </a:p>
          <a:p>
            <a:pPr lvl="0"/>
            <a:r>
              <a:rPr lang="cs-CZ" sz="1400" dirty="0"/>
              <a:t>jiné (autorské honoráře, inzerce, propagace, poštovní poplatky, známky, úklidové služby, praní a čištění prádla, apod</a:t>
            </a:r>
            <a:r>
              <a:rPr lang="cs-CZ" sz="1400" dirty="0" smtClean="0"/>
              <a:t>.).</a:t>
            </a:r>
          </a:p>
          <a:p>
            <a:pPr lvl="0"/>
            <a:endParaRPr lang="cs-CZ" sz="1400" dirty="0"/>
          </a:p>
          <a:p>
            <a:pPr marL="0" indent="0">
              <a:buNone/>
            </a:pPr>
            <a:r>
              <a:rPr lang="cs-CZ" sz="1400" b="1" dirty="0">
                <a:solidFill>
                  <a:srgbClr val="FF0000"/>
                </a:solidFill>
              </a:rPr>
              <a:t>Osobní náklady:</a:t>
            </a:r>
            <a:endParaRPr lang="cs-CZ" sz="1400" dirty="0">
              <a:solidFill>
                <a:srgbClr val="FF0000"/>
              </a:solidFill>
            </a:endParaRPr>
          </a:p>
          <a:p>
            <a:r>
              <a:rPr lang="cs-CZ" sz="1400" dirty="0"/>
              <a:t>ve formě dohod o provedení práce v maximální výši 20 % z požadované výše dotace</a:t>
            </a:r>
            <a:endParaRPr lang="cs-CZ" altLang="cs-CZ" sz="1400" dirty="0" smtClean="0"/>
          </a:p>
        </p:txBody>
      </p:sp>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E1D796B-FCF1-465B-884B-ACD731B5AE4F}" type="slidenum">
              <a:rPr lang="cs-CZ" altLang="cs-CZ" sz="1400" smtClean="0"/>
              <a:pPr eaLnBrk="1" hangingPunct="1">
                <a:spcBef>
                  <a:spcPct val="0"/>
                </a:spcBef>
                <a:buFontTx/>
                <a:buNone/>
              </a:pPr>
              <a:t>17</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endParaRPr lang="cs-CZ" altLang="cs-CZ" sz="2400" b="1" dirty="0">
              <a:solidFill>
                <a:srgbClr val="E12D28"/>
              </a:solidFill>
            </a:endParaRPr>
          </a:p>
        </p:txBody>
      </p:sp>
      <p:sp>
        <p:nvSpPr>
          <p:cNvPr id="6" name="Text Box 3"/>
          <p:cNvSpPr txBox="1">
            <a:spLocks noChangeArrowheads="1"/>
          </p:cNvSpPr>
          <p:nvPr/>
        </p:nvSpPr>
        <p:spPr bwMode="auto">
          <a:xfrm>
            <a:off x="3275856" y="333375"/>
            <a:ext cx="576019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400" b="1" dirty="0"/>
              <a:t>UZNATELNÉ </a:t>
            </a:r>
            <a:r>
              <a:rPr lang="cs-CZ" altLang="cs-CZ" sz="2400" b="1" dirty="0" smtClean="0"/>
              <a:t>NÁKLADY K2/22</a:t>
            </a:r>
          </a:p>
          <a:p>
            <a:pPr algn="ctr" eaLnBrk="1" hangingPunct="1">
              <a:spcBef>
                <a:spcPct val="50000"/>
              </a:spcBef>
              <a:buFontTx/>
              <a:buNone/>
            </a:pPr>
            <a:r>
              <a:rPr lang="cs-CZ" altLang="cs-CZ" sz="1800" b="1" dirty="0" smtClean="0"/>
              <a:t>(Podpora kulturních akcí ve městě)</a:t>
            </a:r>
            <a:endParaRPr lang="cs-CZ" altLang="cs-CZ" sz="1800" b="1" dirty="0"/>
          </a:p>
        </p:txBody>
      </p:sp>
    </p:spTree>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2438" y="1700213"/>
            <a:ext cx="8229600" cy="4033043"/>
          </a:xfrm>
        </p:spPr>
        <p:txBody>
          <a:bodyPr/>
          <a:lstStyle/>
          <a:p>
            <a:pPr marL="0" indent="0" algn="just">
              <a:buNone/>
            </a:pPr>
            <a:r>
              <a:rPr lang="cs-CZ" sz="1600" b="1" dirty="0">
                <a:solidFill>
                  <a:srgbClr val="FF0000"/>
                </a:solidFill>
              </a:rPr>
              <a:t>Spotřeba materiálu:</a:t>
            </a:r>
            <a:endParaRPr lang="cs-CZ" sz="1600" dirty="0">
              <a:solidFill>
                <a:srgbClr val="FF0000"/>
              </a:solidFill>
            </a:endParaRPr>
          </a:p>
          <a:p>
            <a:pPr lvl="0" algn="just"/>
            <a:r>
              <a:rPr lang="cs-CZ" sz="1600" dirty="0"/>
              <a:t>tiskopisy, čisticí prostředky, časopisy, knihy, ochranné pomůcky, pracovní oděvy aj</a:t>
            </a:r>
            <a:r>
              <a:rPr lang="cs-CZ" sz="1600" dirty="0" smtClean="0"/>
              <a:t>.</a:t>
            </a:r>
          </a:p>
          <a:p>
            <a:pPr lvl="0" algn="just"/>
            <a:endParaRPr lang="cs-CZ" sz="1600" dirty="0"/>
          </a:p>
          <a:p>
            <a:pPr marL="0" indent="0" algn="just">
              <a:buNone/>
            </a:pPr>
            <a:r>
              <a:rPr lang="cs-CZ" sz="1600" b="1" dirty="0">
                <a:solidFill>
                  <a:srgbClr val="FF0000"/>
                </a:solidFill>
              </a:rPr>
              <a:t>Služby:</a:t>
            </a:r>
            <a:endParaRPr lang="cs-CZ" sz="1600" dirty="0">
              <a:solidFill>
                <a:srgbClr val="FF0000"/>
              </a:solidFill>
            </a:endParaRPr>
          </a:p>
          <a:p>
            <a:pPr lvl="0" algn="just"/>
            <a:r>
              <a:rPr lang="cs-CZ" sz="1600" dirty="0"/>
              <a:t>nájemné nebytových prostor pro zabezpečení kulturní činnosti,</a:t>
            </a:r>
          </a:p>
          <a:p>
            <a:pPr lvl="0" algn="just"/>
            <a:r>
              <a:rPr lang="cs-CZ" sz="1600" dirty="0"/>
              <a:t>studiové práce, produkce, postprodukce,</a:t>
            </a:r>
          </a:p>
          <a:p>
            <a:pPr lvl="0" algn="just"/>
            <a:r>
              <a:rPr lang="cs-CZ" sz="1600" dirty="0"/>
              <a:t>výroba média, tiskové, grafické a knihařské práce,</a:t>
            </a:r>
          </a:p>
          <a:p>
            <a:pPr lvl="0"/>
            <a:r>
              <a:rPr lang="cs-CZ" sz="1600" dirty="0"/>
              <a:t>poplatky kolektivnímu správci práv dle § 95 a násl. zákona č. 121/2000 Sb., o právu autorském, o právech souvisejících s právem autorským a o znění některých zákonů (autorský </a:t>
            </a:r>
            <a:r>
              <a:rPr lang="cs-CZ" sz="1600" dirty="0" smtClean="0"/>
              <a:t>zákon) ve </a:t>
            </a:r>
            <a:r>
              <a:rPr lang="cs-CZ" sz="1600" dirty="0"/>
              <a:t>znění pozdějších předpisů (např. OSA, </a:t>
            </a:r>
            <a:r>
              <a:rPr lang="cs-CZ" sz="1600" dirty="0" err="1"/>
              <a:t>Dilia</a:t>
            </a:r>
            <a:r>
              <a:rPr lang="cs-CZ" sz="1600" dirty="0"/>
              <a:t>, </a:t>
            </a:r>
            <a:r>
              <a:rPr lang="cs-CZ" sz="1600" dirty="0" err="1"/>
              <a:t>Intergram</a:t>
            </a:r>
            <a:r>
              <a:rPr lang="cs-CZ" sz="1600" dirty="0"/>
              <a:t>),</a:t>
            </a:r>
          </a:p>
          <a:p>
            <a:pPr lvl="0" algn="just"/>
            <a:r>
              <a:rPr lang="cs-CZ" sz="1600" dirty="0"/>
              <a:t>jiné (autorské honoráře, inzerce, propagace, poštovní poplatky, známky, úklidové služby, praní a čištění prádla, apod.).</a:t>
            </a:r>
          </a:p>
          <a:p>
            <a:pPr algn="just" eaLnBrk="1" hangingPunct="1">
              <a:defRPr/>
            </a:pPr>
            <a:endParaRPr lang="cs-CZ" altLang="cs-CZ" sz="1600" dirty="0"/>
          </a:p>
          <a:p>
            <a:pPr marL="0" indent="0" algn="just" eaLnBrk="1" hangingPunct="1">
              <a:buFontTx/>
              <a:buNone/>
              <a:defRPr/>
            </a:pPr>
            <a:endParaRPr lang="cs-CZ" altLang="cs-CZ" sz="1600" dirty="0" smtClean="0"/>
          </a:p>
        </p:txBody>
      </p:sp>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5DC87023-D034-4D7E-A80C-9C3CC9269EB1}" type="slidenum">
              <a:rPr lang="cs-CZ" altLang="cs-CZ" sz="1400" smtClean="0"/>
              <a:pPr eaLnBrk="1" hangingPunct="1">
                <a:spcBef>
                  <a:spcPct val="0"/>
                </a:spcBef>
                <a:buFontTx/>
                <a:buNone/>
              </a:pPr>
              <a:t>18</a:t>
            </a:fld>
            <a:endParaRPr lang="cs-CZ" altLang="cs-CZ" sz="1400" smtClean="0"/>
          </a:p>
        </p:txBody>
      </p:sp>
      <p:sp>
        <p:nvSpPr>
          <p:cNvPr id="12293" name="Text Box 3"/>
          <p:cNvSpPr txBox="1">
            <a:spLocks noChangeArrowheads="1"/>
          </p:cNvSpPr>
          <p:nvPr/>
        </p:nvSpPr>
        <p:spPr bwMode="auto">
          <a:xfrm>
            <a:off x="3419872" y="241139"/>
            <a:ext cx="5112147"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eaLnBrk="1" hangingPunct="1">
              <a:spcBef>
                <a:spcPct val="50000"/>
              </a:spcBef>
              <a:buNone/>
            </a:pPr>
            <a:r>
              <a:rPr lang="cs-CZ" altLang="cs-CZ" sz="2400" b="1" dirty="0">
                <a:solidFill>
                  <a:srgbClr val="000000"/>
                </a:solidFill>
              </a:rPr>
              <a:t>UZNATELNÉ NÁKLADY </a:t>
            </a:r>
            <a:r>
              <a:rPr lang="cs-CZ" altLang="cs-CZ" sz="2400" b="1" dirty="0" smtClean="0">
                <a:solidFill>
                  <a:srgbClr val="000000"/>
                </a:solidFill>
              </a:rPr>
              <a:t>K3/22</a:t>
            </a:r>
            <a:endParaRPr lang="cs-CZ" altLang="cs-CZ" sz="2400" b="1" dirty="0">
              <a:solidFill>
                <a:srgbClr val="000000"/>
              </a:solidFill>
            </a:endParaRPr>
          </a:p>
          <a:p>
            <a:pPr lvl="0" algn="ctr" eaLnBrk="1" hangingPunct="1">
              <a:spcBef>
                <a:spcPct val="50000"/>
              </a:spcBef>
              <a:buNone/>
            </a:pPr>
            <a:r>
              <a:rPr lang="cs-CZ" altLang="cs-CZ" sz="1800" b="1" dirty="0" smtClean="0">
                <a:solidFill>
                  <a:srgbClr val="000000"/>
                </a:solidFill>
              </a:rPr>
              <a:t>(Kreativní výstupy)</a:t>
            </a:r>
            <a:endParaRPr lang="cs-CZ" altLang="cs-CZ" sz="18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268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7200" y="1772816"/>
            <a:ext cx="8229600" cy="4464472"/>
          </a:xfrm>
        </p:spPr>
        <p:txBody>
          <a:bodyPr/>
          <a:lstStyle/>
          <a:p>
            <a:pPr marL="0" indent="0">
              <a:buNone/>
            </a:pPr>
            <a:r>
              <a:rPr lang="cs-CZ" sz="1400" b="1" dirty="0">
                <a:solidFill>
                  <a:srgbClr val="FF0000"/>
                </a:solidFill>
              </a:rPr>
              <a:t>Spotřeba materiálu:</a:t>
            </a:r>
            <a:endParaRPr lang="cs-CZ" sz="1400" dirty="0">
              <a:solidFill>
                <a:srgbClr val="FF0000"/>
              </a:solidFill>
            </a:endParaRPr>
          </a:p>
          <a:p>
            <a:pPr lvl="0"/>
            <a:r>
              <a:rPr lang="cs-CZ" sz="1400" dirty="0"/>
              <a:t>PHM – služební automobil</a:t>
            </a:r>
            <a:r>
              <a:rPr lang="cs-CZ" sz="1400" dirty="0" smtClean="0"/>
              <a:t>.</a:t>
            </a:r>
          </a:p>
          <a:p>
            <a:pPr lvl="0"/>
            <a:endParaRPr lang="cs-CZ" sz="1400" dirty="0"/>
          </a:p>
          <a:p>
            <a:pPr marL="0" indent="0">
              <a:buNone/>
            </a:pPr>
            <a:r>
              <a:rPr lang="cs-CZ" sz="1400" b="1" dirty="0">
                <a:solidFill>
                  <a:srgbClr val="FF0000"/>
                </a:solidFill>
              </a:rPr>
              <a:t>Služby:</a:t>
            </a:r>
            <a:endParaRPr lang="cs-CZ" sz="1400" dirty="0">
              <a:solidFill>
                <a:srgbClr val="FF0000"/>
              </a:solidFill>
            </a:endParaRPr>
          </a:p>
          <a:p>
            <a:pPr lvl="0"/>
            <a:r>
              <a:rPr lang="cs-CZ" sz="14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r>
              <a:rPr lang="cs-CZ" sz="1400" dirty="0"/>
              <a:t>náklady na společné stravování poskytované účinkujícím na akcích (ne náklady na reprezentaci a pohoštění dle odst. 6 tohoto článku),</a:t>
            </a:r>
          </a:p>
          <a:p>
            <a:pPr lvl="0"/>
            <a:r>
              <a:rPr lang="cs-CZ" sz="1400" dirty="0"/>
              <a:t>startovné, účastnické poplatky,</a:t>
            </a:r>
          </a:p>
          <a:p>
            <a:pPr lvl="0"/>
            <a:r>
              <a:rPr lang="cs-CZ" sz="1400" dirty="0"/>
              <a:t>poplatky kolektivnímu správci práv dle § 95 a násl. zákona č. 121/2000 Sb., o právu autorském, o právech souvisejících s právem autorským a o znění některých zákonů (autorský zákon), </a:t>
            </a:r>
            <a:br>
              <a:rPr lang="cs-CZ" sz="1400" dirty="0"/>
            </a:br>
            <a:r>
              <a:rPr lang="cs-CZ" sz="1400" dirty="0"/>
              <a:t>ve znění pozdějších předpisů (např. OSA, </a:t>
            </a:r>
            <a:r>
              <a:rPr lang="cs-CZ" sz="1400" dirty="0" err="1"/>
              <a:t>Dilia</a:t>
            </a:r>
            <a:r>
              <a:rPr lang="cs-CZ" sz="1400" dirty="0"/>
              <a:t>, </a:t>
            </a:r>
            <a:r>
              <a:rPr lang="cs-CZ" sz="1400" dirty="0" err="1"/>
              <a:t>Intergram</a:t>
            </a:r>
            <a:r>
              <a:rPr lang="cs-CZ" sz="1400" dirty="0"/>
              <a:t>),</a:t>
            </a:r>
          </a:p>
          <a:p>
            <a:pPr lvl="0"/>
            <a:r>
              <a:rPr lang="cs-CZ" sz="1400" dirty="0"/>
              <a:t>jiné (autorské honoráře, inzerce, propagace, poštovní poplatky, známky, úklidové služby, praní a čištění prádla, apod.).</a:t>
            </a:r>
          </a:p>
          <a:p>
            <a:endParaRPr lang="cs-CZ" sz="1400" b="1" dirty="0" smtClean="0"/>
          </a:p>
          <a:p>
            <a:pPr marL="0" indent="0">
              <a:buNone/>
            </a:pPr>
            <a:r>
              <a:rPr lang="cs-CZ" sz="1400" b="1" dirty="0" smtClean="0">
                <a:solidFill>
                  <a:srgbClr val="FF0000"/>
                </a:solidFill>
              </a:rPr>
              <a:t>Osobní </a:t>
            </a:r>
            <a:r>
              <a:rPr lang="cs-CZ" sz="1400" b="1" dirty="0">
                <a:solidFill>
                  <a:srgbClr val="FF0000"/>
                </a:solidFill>
              </a:rPr>
              <a:t>náklady:</a:t>
            </a:r>
            <a:endParaRPr lang="cs-CZ" sz="1400" dirty="0">
              <a:solidFill>
                <a:srgbClr val="FF0000"/>
              </a:solidFill>
            </a:endParaRPr>
          </a:p>
          <a:p>
            <a:pPr lvl="0"/>
            <a:r>
              <a:rPr lang="cs-CZ" sz="1400" dirty="0"/>
              <a:t>ve formě dohod o provedení práce v maximální výši 20 % z požadované výše dotace.</a:t>
            </a:r>
          </a:p>
          <a:p>
            <a:pPr marL="0" indent="0" algn="just" eaLnBrk="1" hangingPunct="1">
              <a:spcBef>
                <a:spcPct val="0"/>
              </a:spcBef>
              <a:buFontTx/>
              <a:buNone/>
              <a:defRPr/>
            </a:pPr>
            <a:endParaRPr lang="cs-CZ" altLang="cs-CZ" sz="1400" dirty="0" smtClean="0"/>
          </a:p>
        </p:txBody>
      </p:sp>
      <p:sp>
        <p:nvSpPr>
          <p:cNvPr id="1331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5D64BE1-D24A-4C3C-80CC-FD3CB5C247D4}" type="slidenum">
              <a:rPr lang="cs-CZ" altLang="cs-CZ" sz="1400" smtClean="0"/>
              <a:pPr eaLnBrk="1" hangingPunct="1">
                <a:spcBef>
                  <a:spcPct val="0"/>
                </a:spcBef>
                <a:buFontTx/>
                <a:buNone/>
              </a:pPr>
              <a:t>19</a:t>
            </a:fld>
            <a:endParaRPr lang="cs-CZ" altLang="cs-CZ" sz="1400" smtClean="0"/>
          </a:p>
        </p:txBody>
      </p:sp>
      <p:sp>
        <p:nvSpPr>
          <p:cNvPr id="13317" name="Text Box 3"/>
          <p:cNvSpPr txBox="1">
            <a:spLocks noChangeArrowheads="1"/>
          </p:cNvSpPr>
          <p:nvPr/>
        </p:nvSpPr>
        <p:spPr bwMode="auto">
          <a:xfrm>
            <a:off x="2771775" y="333375"/>
            <a:ext cx="6264275"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eaLnBrk="1" hangingPunct="1">
              <a:spcBef>
                <a:spcPct val="50000"/>
              </a:spcBef>
              <a:buNone/>
            </a:pPr>
            <a:r>
              <a:rPr lang="cs-CZ" altLang="cs-CZ" sz="2400" dirty="0"/>
              <a:t> </a:t>
            </a:r>
            <a:r>
              <a:rPr lang="cs-CZ" altLang="cs-CZ" sz="2400" b="1" dirty="0">
                <a:solidFill>
                  <a:srgbClr val="000000"/>
                </a:solidFill>
              </a:rPr>
              <a:t>UZNATELNÉ NÁKLADY </a:t>
            </a:r>
            <a:r>
              <a:rPr lang="cs-CZ" altLang="cs-CZ" sz="2400" b="1" dirty="0" smtClean="0">
                <a:solidFill>
                  <a:srgbClr val="000000"/>
                </a:solidFill>
              </a:rPr>
              <a:t>K4/22</a:t>
            </a:r>
            <a:endParaRPr lang="cs-CZ" altLang="cs-CZ" sz="2400" b="1" dirty="0">
              <a:solidFill>
                <a:srgbClr val="000000"/>
              </a:solidFill>
            </a:endParaRPr>
          </a:p>
          <a:p>
            <a:pPr lvl="0" algn="ctr" eaLnBrk="1" hangingPunct="1">
              <a:spcBef>
                <a:spcPct val="50000"/>
              </a:spcBef>
              <a:buNone/>
            </a:pPr>
            <a:r>
              <a:rPr lang="cs-CZ" altLang="cs-CZ" sz="1800" b="1" dirty="0" smtClean="0">
                <a:solidFill>
                  <a:srgbClr val="000000"/>
                </a:solidFill>
              </a:rPr>
              <a:t>(Reprezentace města)</a:t>
            </a:r>
            <a:endParaRPr lang="cs-CZ" altLang="cs-CZ" sz="1800" b="1" dirty="0">
              <a:solidFill>
                <a:srgbClr val="000000"/>
              </a:solidFill>
            </a:endParaRPr>
          </a:p>
          <a:p>
            <a:pPr algn="ctr" eaLnBrk="1" hangingPunct="1">
              <a:spcBef>
                <a:spcPct val="50000"/>
              </a:spcBef>
              <a:buFontTx/>
              <a:buNone/>
            </a:pPr>
            <a:endParaRPr lang="cs-CZ" altLang="cs-CZ" sz="24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7" name="Rectangle 11"/>
          <p:cNvSpPr>
            <a:spLocks noGrp="1" noChangeArrowheads="1"/>
          </p:cNvSpPr>
          <p:nvPr>
            <p:ph idx="1"/>
          </p:nvPr>
        </p:nvSpPr>
        <p:spPr>
          <a:xfrm>
            <a:off x="457200" y="1600200"/>
            <a:ext cx="8435280" cy="4525963"/>
          </a:xfrm>
        </p:spPr>
        <p:txBody>
          <a:bodyPr/>
          <a:lstStyle/>
          <a:p>
            <a:pPr algn="just" eaLnBrk="1" hangingPunct="1">
              <a:spcBef>
                <a:spcPct val="0"/>
              </a:spcBef>
              <a:buFontTx/>
              <a:buNone/>
              <a:defRPr/>
            </a:pPr>
            <a:r>
              <a:rPr lang="cs-CZ" altLang="cs-CZ" sz="1800" b="1" dirty="0" smtClean="0"/>
              <a:t>Termín pro předložení žádosti o </a:t>
            </a:r>
            <a:r>
              <a:rPr lang="cs-CZ" altLang="cs-CZ" sz="1800" b="1" dirty="0" smtClean="0">
                <a:solidFill>
                  <a:srgbClr val="000000"/>
                </a:solidFill>
              </a:rPr>
              <a:t>dotaci:  </a:t>
            </a:r>
            <a:r>
              <a:rPr lang="cs-CZ" altLang="cs-CZ" sz="1800" b="1" dirty="0" smtClean="0">
                <a:solidFill>
                  <a:srgbClr val="FF0000"/>
                </a:solidFill>
              </a:rPr>
              <a:t>1. 9. – 30. 9. 2021</a:t>
            </a:r>
          </a:p>
          <a:p>
            <a:pPr algn="just" eaLnBrk="1" hangingPunct="1">
              <a:spcBef>
                <a:spcPct val="0"/>
              </a:spcBef>
              <a:buFontTx/>
              <a:buNone/>
              <a:defRPr/>
            </a:pPr>
            <a:endParaRPr lang="cs-CZ" altLang="cs-CZ" sz="1600" b="1" dirty="0" smtClean="0"/>
          </a:p>
          <a:p>
            <a:pPr algn="just" eaLnBrk="1" hangingPunct="1">
              <a:spcBef>
                <a:spcPct val="0"/>
              </a:spcBef>
              <a:buFontTx/>
              <a:buNone/>
              <a:defRPr/>
            </a:pPr>
            <a:endParaRPr lang="cs-CZ" altLang="cs-CZ" sz="1600" b="1" dirty="0" smtClean="0"/>
          </a:p>
          <a:p>
            <a:pPr marL="0" indent="0" algn="just">
              <a:buNone/>
            </a:pPr>
            <a:r>
              <a:rPr lang="cs-CZ" sz="1600" dirty="0"/>
              <a:t>Žadatel 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u="sng" dirty="0" smtClean="0">
                <a:hlinkClick r:id="rId4"/>
              </a:rPr>
              <a:t>/</a:t>
            </a:r>
            <a:r>
              <a:rPr lang="cs-CZ" sz="1600" dirty="0" smtClean="0"/>
              <a:t>).</a:t>
            </a:r>
            <a:endParaRPr lang="cs-CZ" sz="1600" dirty="0"/>
          </a:p>
          <a:p>
            <a:pPr marL="0" indent="0" algn="just">
              <a:buNone/>
            </a:pPr>
            <a:endParaRPr lang="cs-CZ" altLang="cs-CZ" sz="1600" dirty="0" smtClean="0"/>
          </a:p>
          <a:p>
            <a:pPr marL="0" indent="0" algn="just">
              <a:buNone/>
            </a:pPr>
            <a:r>
              <a:rPr lang="cs-CZ" sz="1600" dirty="0"/>
              <a:t>Po odeslání Žádosti prostřednictvím aplikace GRANTYS žadatel </a:t>
            </a:r>
            <a:r>
              <a:rPr lang="cs-CZ" sz="1600" b="1" dirty="0"/>
              <a:t>vygeneruje odeslanou Žádost ve formátu *.</a:t>
            </a:r>
            <a:r>
              <a:rPr lang="cs-CZ" sz="1600" b="1" dirty="0" err="1"/>
              <a:t>pdf</a:t>
            </a:r>
            <a:r>
              <a:rPr lang="cs-CZ" sz="1600" dirty="0"/>
              <a:t>. Takto vygenerovanou, vytištěnou a </a:t>
            </a:r>
            <a:r>
              <a:rPr lang="cs-CZ" sz="1600" b="1" dirty="0">
                <a:solidFill>
                  <a:srgbClr val="FF0000"/>
                </a:solidFill>
              </a:rPr>
              <a:t>podepsanou Žádost (bez povinných příloh)</a:t>
            </a:r>
            <a:r>
              <a:rPr lang="cs-CZ" sz="1600" dirty="0"/>
              <a:t> je nezbytné doručit Poskytovateli </a:t>
            </a:r>
            <a:r>
              <a:rPr lang="cs-CZ" sz="1600" b="1" dirty="0"/>
              <a:t>nejpozději poslední den lhůty pro podání žádosti, </a:t>
            </a:r>
            <a:r>
              <a:rPr lang="cs-CZ" sz="1600" dirty="0"/>
              <a:t>jedním z následujících způsobů</a:t>
            </a:r>
            <a:r>
              <a:rPr lang="cs-CZ" sz="1600" dirty="0" smtClean="0"/>
              <a:t>:</a:t>
            </a:r>
          </a:p>
          <a:p>
            <a:pPr marL="0" indent="0" algn="just">
              <a:buNone/>
            </a:pPr>
            <a:endParaRPr lang="cs-CZ" altLang="cs-CZ" sz="1600" dirty="0"/>
          </a:p>
          <a:p>
            <a:pPr algn="just"/>
            <a:r>
              <a:rPr lang="cs-CZ" sz="1600" dirty="0"/>
              <a:t>prostřednictvím provozovatele poštovních </a:t>
            </a:r>
            <a:r>
              <a:rPr lang="cs-CZ" sz="1600" dirty="0" smtClean="0"/>
              <a:t>služeb</a:t>
            </a:r>
          </a:p>
          <a:p>
            <a:pPr algn="just"/>
            <a:r>
              <a:rPr lang="cs-CZ" sz="1600" dirty="0"/>
              <a:t>prostřednictvím podatelny Magistrátu města </a:t>
            </a:r>
            <a:r>
              <a:rPr lang="cs-CZ" sz="1600" dirty="0" smtClean="0"/>
              <a:t>Opavy</a:t>
            </a:r>
          </a:p>
          <a:p>
            <a:pPr algn="just"/>
            <a:r>
              <a:rPr lang="cs-CZ" sz="1600" dirty="0"/>
              <a:t>datové zprávy</a:t>
            </a:r>
            <a:endParaRPr lang="cs-CZ" altLang="cs-CZ" sz="1600" dirty="0" smtClean="0"/>
          </a:p>
          <a:p>
            <a:pPr marL="0" lvl="2" indent="0" algn="just" eaLnBrk="1" hangingPunct="1">
              <a:spcBef>
                <a:spcPct val="0"/>
              </a:spcBef>
              <a:buFontTx/>
              <a:buNone/>
              <a:defRPr/>
            </a:pPr>
            <a:endParaRPr lang="cs-CZ" altLang="cs-CZ" sz="1600" dirty="0">
              <a:solidFill>
                <a:srgbClr val="FF0000"/>
              </a:solidFill>
            </a:endParaRPr>
          </a:p>
        </p:txBody>
      </p:sp>
    </p:spTree>
    <p:extLst>
      <p:ext uri="{BB962C8B-B14F-4D97-AF65-F5344CB8AC3E}">
        <p14:creationId xmlns:p14="http://schemas.microsoft.com/office/powerpoint/2010/main" val="3597611322"/>
      </p:ext>
    </p:extLst>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7200" y="1628800"/>
            <a:ext cx="8229600" cy="4608488"/>
          </a:xfrm>
        </p:spPr>
        <p:txBody>
          <a:bodyPr/>
          <a:lstStyle/>
          <a:p>
            <a:pPr marL="0" indent="0" algn="just" eaLnBrk="1" hangingPunct="1">
              <a:spcBef>
                <a:spcPct val="0"/>
              </a:spcBef>
              <a:buFontTx/>
              <a:buNone/>
              <a:defRPr/>
            </a:pPr>
            <a:r>
              <a:rPr lang="cs-CZ" altLang="cs-CZ" sz="1600" dirty="0" smtClean="0"/>
              <a:t>Náklady, které nejsou v Programu uvedeny jako uznatelné jsou považovány vždy za náklady </a:t>
            </a:r>
            <a:r>
              <a:rPr lang="cs-CZ" altLang="cs-CZ" sz="1600" b="1" u="sng" dirty="0" smtClean="0">
                <a:solidFill>
                  <a:srgbClr val="FF0000"/>
                </a:solidFill>
              </a:rPr>
              <a:t>neuznatelné</a:t>
            </a:r>
            <a:r>
              <a:rPr lang="cs-CZ" altLang="cs-CZ" sz="1600" b="1" u="sng" dirty="0" smtClean="0"/>
              <a:t>, a to např</a:t>
            </a:r>
            <a:r>
              <a:rPr lang="cs-CZ" altLang="cs-CZ" sz="1600" dirty="0" smtClean="0"/>
              <a:t>.:</a:t>
            </a:r>
            <a:endParaRPr lang="cs-CZ" altLang="cs-CZ" sz="1600" dirty="0"/>
          </a:p>
          <a:p>
            <a:pPr algn="just" eaLnBrk="1" hangingPunct="1">
              <a:spcBef>
                <a:spcPct val="0"/>
              </a:spcBef>
              <a:defRPr/>
            </a:pPr>
            <a:r>
              <a:rPr lang="cs-CZ" sz="1600" dirty="0" smtClean="0"/>
              <a:t>splátky </a:t>
            </a:r>
            <a:r>
              <a:rPr lang="cs-CZ" sz="1600" dirty="0"/>
              <a:t>úvěrů vč. ú</a:t>
            </a:r>
            <a:r>
              <a:rPr lang="cs-CZ" sz="1600" dirty="0" smtClean="0"/>
              <a:t>roků,</a:t>
            </a:r>
          </a:p>
          <a:p>
            <a:pPr algn="just" eaLnBrk="1" hangingPunct="1">
              <a:spcBef>
                <a:spcPct val="0"/>
              </a:spcBef>
              <a:defRPr/>
            </a:pPr>
            <a:r>
              <a:rPr lang="cs-CZ" sz="1600" dirty="0" smtClean="0"/>
              <a:t>splátky </a:t>
            </a:r>
            <a:r>
              <a:rPr lang="cs-CZ" sz="1600" dirty="0"/>
              <a:t>leasingu vč. a</a:t>
            </a:r>
            <a:r>
              <a:rPr lang="cs-CZ" sz="1600" dirty="0" smtClean="0"/>
              <a:t>kontace,</a:t>
            </a:r>
          </a:p>
          <a:p>
            <a:pPr algn="just" eaLnBrk="1" hangingPunct="1">
              <a:spcBef>
                <a:spcPct val="0"/>
              </a:spcBef>
              <a:defRPr/>
            </a:pPr>
            <a:r>
              <a:rPr lang="cs-CZ" sz="1600" dirty="0" smtClean="0"/>
              <a:t>celní</a:t>
            </a:r>
            <a:r>
              <a:rPr lang="cs-CZ" sz="1600" dirty="0"/>
              <a:t>, správní, soudní a bankovní </a:t>
            </a:r>
            <a:r>
              <a:rPr lang="cs-CZ" sz="1600" dirty="0" smtClean="0"/>
              <a:t>poplatky,</a:t>
            </a:r>
          </a:p>
          <a:p>
            <a:pPr algn="just" eaLnBrk="1" hangingPunct="1">
              <a:spcBef>
                <a:spcPct val="0"/>
              </a:spcBef>
              <a:defRPr/>
            </a:pPr>
            <a:r>
              <a:rPr lang="cs-CZ" sz="1600" dirty="0" smtClean="0"/>
              <a:t>poplatky </a:t>
            </a:r>
            <a:r>
              <a:rPr lang="cs-CZ" sz="1600" dirty="0"/>
              <a:t>za telefonní hovory a paušální poplatky za internet vč. zavedení </a:t>
            </a:r>
            <a:r>
              <a:rPr lang="cs-CZ" sz="1600" dirty="0" smtClean="0"/>
              <a:t>přípojky,</a:t>
            </a:r>
          </a:p>
          <a:p>
            <a:pPr algn="just" eaLnBrk="1" hangingPunct="1">
              <a:spcBef>
                <a:spcPct val="0"/>
              </a:spcBef>
              <a:defRPr/>
            </a:pPr>
            <a:r>
              <a:rPr lang="cs-CZ" sz="1600" dirty="0" smtClean="0"/>
              <a:t>provize</a:t>
            </a:r>
            <a:r>
              <a:rPr lang="cs-CZ" sz="1600" dirty="0"/>
              <a:t>; daně a dotace (výjimkou je srážková daň a daň z přidané hodnoty v případě, že příjemce dotace je neplátce této daně nebo mu nevzniká nárok na odpočet této daně</a:t>
            </a:r>
            <a:r>
              <a:rPr lang="cs-CZ" sz="1600" dirty="0" smtClean="0"/>
              <a:t>),</a:t>
            </a:r>
          </a:p>
          <a:p>
            <a:pPr algn="just" eaLnBrk="1" hangingPunct="1">
              <a:spcBef>
                <a:spcPct val="0"/>
              </a:spcBef>
              <a:defRPr/>
            </a:pPr>
            <a:r>
              <a:rPr lang="cs-CZ" sz="1600" dirty="0" smtClean="0">
                <a:solidFill>
                  <a:srgbClr val="FF0000"/>
                </a:solidFill>
              </a:rPr>
              <a:t>náklady </a:t>
            </a:r>
            <a:r>
              <a:rPr lang="cs-CZ" sz="1600" dirty="0">
                <a:solidFill>
                  <a:srgbClr val="FF0000"/>
                </a:solidFill>
              </a:rPr>
              <a:t>na reprezentaci a </a:t>
            </a:r>
            <a:r>
              <a:rPr lang="cs-CZ" sz="1600" dirty="0" smtClean="0">
                <a:solidFill>
                  <a:srgbClr val="FF0000"/>
                </a:solidFill>
              </a:rPr>
              <a:t>pohoštění</a:t>
            </a:r>
            <a:r>
              <a:rPr lang="cs-CZ" sz="1600" dirty="0" smtClean="0"/>
              <a:t>,</a:t>
            </a:r>
          </a:p>
          <a:p>
            <a:pPr algn="just" eaLnBrk="1" hangingPunct="1">
              <a:spcBef>
                <a:spcPct val="0"/>
              </a:spcBef>
              <a:defRPr/>
            </a:pPr>
            <a:r>
              <a:rPr lang="cs-CZ" sz="1600" dirty="0" smtClean="0"/>
              <a:t>pojištění </a:t>
            </a:r>
            <a:r>
              <a:rPr lang="cs-CZ" sz="1600" dirty="0"/>
              <a:t>majetku apod</a:t>
            </a:r>
            <a:r>
              <a:rPr lang="cs-CZ" sz="1600" dirty="0" smtClean="0"/>
              <a:t>.</a:t>
            </a:r>
          </a:p>
          <a:p>
            <a:pPr algn="just" eaLnBrk="1" hangingPunct="1">
              <a:spcBef>
                <a:spcPct val="0"/>
              </a:spcBef>
              <a:defRPr/>
            </a:pPr>
            <a:endParaRPr lang="cs-CZ" sz="1600" dirty="0"/>
          </a:p>
          <a:p>
            <a:pPr marL="0" indent="0" algn="just" eaLnBrk="1" hangingPunct="1">
              <a:spcBef>
                <a:spcPct val="0"/>
              </a:spcBef>
              <a:buFontTx/>
              <a:buNone/>
              <a:defRPr/>
            </a:pPr>
            <a:r>
              <a:rPr lang="cs-CZ" altLang="cs-CZ" sz="1600" dirty="0" smtClean="0"/>
              <a:t>Nákladový rozpočet, který je nedílnou přílohou žádosti o dotaci </a:t>
            </a:r>
            <a:r>
              <a:rPr lang="cs-CZ" altLang="cs-CZ" sz="1600" b="1" u="sng" dirty="0" smtClean="0"/>
              <a:t>nesmí</a:t>
            </a:r>
            <a:r>
              <a:rPr lang="cs-CZ" altLang="cs-CZ" sz="1600" dirty="0" smtClean="0"/>
              <a:t> obsahovat neuznatelné náklady, i kdyby měly být hrazeny z prostředků příjemce dotace.</a:t>
            </a:r>
          </a:p>
          <a:p>
            <a:pPr marL="0" indent="0" algn="just" eaLnBrk="1" hangingPunct="1">
              <a:spcBef>
                <a:spcPct val="0"/>
              </a:spcBef>
              <a:buFontTx/>
              <a:buNone/>
              <a:defRPr/>
            </a:pPr>
            <a:endParaRPr lang="cs-CZ" altLang="cs-CZ" sz="1600" dirty="0"/>
          </a:p>
          <a:p>
            <a:pPr marL="0" lvl="1" indent="0" algn="just" eaLnBrk="1" hangingPunct="1">
              <a:spcBef>
                <a:spcPct val="0"/>
              </a:spcBef>
              <a:buNone/>
              <a:defRPr/>
            </a:pPr>
            <a:r>
              <a:rPr lang="cs-CZ" sz="1600" dirty="0"/>
              <a:t>Žadatelem požadovaná výše dotace musí být </a:t>
            </a:r>
            <a:r>
              <a:rPr lang="cs-CZ" sz="1600" b="1" dirty="0"/>
              <a:t>v každé nákladové položce zaokrouhlena na celé stokoruny.</a:t>
            </a:r>
            <a:r>
              <a:rPr lang="cs-CZ" sz="1600" dirty="0"/>
              <a:t> </a:t>
            </a:r>
          </a:p>
          <a:p>
            <a:pPr marL="0" indent="0" algn="just" eaLnBrk="1" hangingPunct="1">
              <a:spcBef>
                <a:spcPct val="0"/>
              </a:spcBef>
              <a:buFontTx/>
              <a:buNone/>
              <a:defRPr/>
            </a:pPr>
            <a:endParaRPr lang="cs-CZ" altLang="cs-CZ" sz="1400" dirty="0" smtClean="0"/>
          </a:p>
        </p:txBody>
      </p:sp>
      <p:sp>
        <p:nvSpPr>
          <p:cNvPr id="1434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2792B0-C8B8-41CE-81E6-F18E76BC5DC4}" type="slidenum">
              <a:rPr lang="cs-CZ" altLang="cs-CZ" sz="1400" smtClean="0"/>
              <a:pPr eaLnBrk="1" hangingPunct="1">
                <a:spcBef>
                  <a:spcPct val="0"/>
                </a:spcBef>
                <a:buFontTx/>
                <a:buNone/>
              </a:pPr>
              <a:t>20</a:t>
            </a:fld>
            <a:endParaRPr lang="cs-CZ" altLang="cs-CZ" sz="1400" smtClean="0"/>
          </a:p>
        </p:txBody>
      </p:sp>
      <p:sp>
        <p:nvSpPr>
          <p:cNvPr id="1434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400" b="1" dirty="0"/>
              <a:t>NEUZNATELNÉ NÁKLADY </a:t>
            </a:r>
            <a:endParaRPr lang="cs-CZ" altLang="cs-CZ" sz="24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48" y="32632"/>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2915816" y="200337"/>
            <a:ext cx="6120680" cy="800870"/>
          </a:xfrm>
        </p:spPr>
        <p:txBody>
          <a:bodyPr/>
          <a:lstStyle/>
          <a:p>
            <a:r>
              <a:rPr lang="cs-CZ" altLang="cs-CZ" sz="2400" b="1" dirty="0" smtClean="0"/>
              <a:t>NÁKLADOVÝ ROZPOČET</a:t>
            </a:r>
            <a:endParaRPr lang="cs-CZ" sz="2400" b="1" dirty="0"/>
          </a:p>
        </p:txBody>
      </p:sp>
      <p:sp>
        <p:nvSpPr>
          <p:cNvPr id="3" name="Zástupný symbol pro obsah 2"/>
          <p:cNvSpPr>
            <a:spLocks noGrp="1"/>
          </p:cNvSpPr>
          <p:nvPr>
            <p:ph idx="1"/>
          </p:nvPr>
        </p:nvSpPr>
        <p:spPr/>
        <p:txBody>
          <a:bodyPr/>
          <a:lstStyle/>
          <a:p>
            <a:pPr marL="0" lvl="3" indent="0" algn="just" eaLnBrk="1" hangingPunct="1">
              <a:spcBef>
                <a:spcPct val="0"/>
              </a:spcBef>
              <a:buNone/>
              <a:defRPr/>
            </a:pPr>
            <a:r>
              <a:rPr lang="cs-CZ" sz="1600" b="1" dirty="0"/>
              <a:t>Od nákladového rozpočtu je možné se odchýlit pouze při dodržení následujících podmínek:</a:t>
            </a:r>
          </a:p>
          <a:p>
            <a:pPr marL="0" lvl="3" indent="0" algn="just" eaLnBrk="1" hangingPunct="1">
              <a:spcBef>
                <a:spcPct val="0"/>
              </a:spcBef>
              <a:buNone/>
              <a:defRPr/>
            </a:pPr>
            <a:endParaRPr lang="cs-CZ" sz="1600" b="1" dirty="0"/>
          </a:p>
          <a:p>
            <a:r>
              <a:rPr lang="cs-CZ" sz="1600" dirty="0">
                <a:solidFill>
                  <a:srgbClr val="FF0000"/>
                </a:solidFill>
              </a:rPr>
              <a:t>v rámci provozních nákladů nebo mzdových nákladů </a:t>
            </a:r>
            <a:r>
              <a:rPr lang="cs-CZ" sz="1600" b="1" dirty="0">
                <a:solidFill>
                  <a:srgbClr val="FF0000"/>
                </a:solidFill>
              </a:rPr>
              <a:t>lze</a:t>
            </a:r>
            <a:r>
              <a:rPr lang="cs-CZ" sz="1600" dirty="0">
                <a:solidFill>
                  <a:srgbClr val="FF0000"/>
                </a:solidFill>
              </a:rPr>
              <a:t> přesouvat finanční prostředky bez omezení,</a:t>
            </a:r>
          </a:p>
          <a:p>
            <a:pPr marL="0" indent="0">
              <a:buNone/>
            </a:pPr>
            <a:endParaRPr lang="cs-CZ" sz="1600" dirty="0">
              <a:solidFill>
                <a:srgbClr val="FF0000"/>
              </a:solidFill>
            </a:endParaRPr>
          </a:p>
          <a:p>
            <a:r>
              <a:rPr lang="cs-CZ" sz="1600" dirty="0">
                <a:solidFill>
                  <a:srgbClr val="FF0000"/>
                </a:solidFill>
              </a:rPr>
              <a:t>mezi provozními náklady a mzdovými náklady </a:t>
            </a:r>
            <a:r>
              <a:rPr lang="cs-CZ" sz="1600" b="1" dirty="0">
                <a:solidFill>
                  <a:srgbClr val="FF0000"/>
                </a:solidFill>
              </a:rPr>
              <a:t>nelze</a:t>
            </a:r>
            <a:r>
              <a:rPr lang="cs-CZ" sz="1600" dirty="0">
                <a:solidFill>
                  <a:srgbClr val="FF0000"/>
                </a:solidFill>
              </a:rPr>
              <a:t> přesouvat finanční prostředky.</a:t>
            </a:r>
          </a:p>
          <a:p>
            <a:pPr marL="0" indent="0" algn="just" eaLnBrk="1" hangingPunct="1">
              <a:spcBef>
                <a:spcPct val="0"/>
              </a:spcBef>
              <a:buFontTx/>
              <a:buNone/>
              <a:defRPr/>
            </a:pPr>
            <a:endParaRPr lang="cs-CZ" altLang="cs-CZ" sz="1600" dirty="0"/>
          </a:p>
        </p:txBody>
      </p:sp>
      <p:sp>
        <p:nvSpPr>
          <p:cNvPr id="4" name="Zástupný symbol pro číslo snímku 3"/>
          <p:cNvSpPr>
            <a:spLocks noGrp="1"/>
          </p:cNvSpPr>
          <p:nvPr>
            <p:ph type="sldNum" sz="quarter" idx="12"/>
          </p:nvPr>
        </p:nvSpPr>
        <p:spPr/>
        <p:txBody>
          <a:bodyPr/>
          <a:lstStyle/>
          <a:p>
            <a:pPr>
              <a:defRPr/>
            </a:pPr>
            <a:fld id="{C7BDFA37-F71A-4A53-8A2F-7F5F512A096D}" type="slidenum">
              <a:rPr lang="cs-CZ" smtClean="0"/>
              <a:pPr>
                <a:defRPr/>
              </a:pPr>
              <a:t>21</a:t>
            </a:fld>
            <a:endParaRPr lang="cs-CZ"/>
          </a:p>
        </p:txBody>
      </p:sp>
    </p:spTree>
    <p:extLst>
      <p:ext uri="{BB962C8B-B14F-4D97-AF65-F5344CB8AC3E}">
        <p14:creationId xmlns:p14="http://schemas.microsoft.com/office/powerpoint/2010/main" val="3873529400"/>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11"/>
          <p:cNvSpPr>
            <a:spLocks noGrp="1" noChangeArrowheads="1"/>
          </p:cNvSpPr>
          <p:nvPr>
            <p:ph type="body" idx="1"/>
          </p:nvPr>
        </p:nvSpPr>
        <p:spPr>
          <a:xfrm>
            <a:off x="452438" y="1700213"/>
            <a:ext cx="8229600" cy="4608512"/>
          </a:xfrm>
        </p:spPr>
        <p:txBody>
          <a:bodyPr/>
          <a:lstStyle/>
          <a:p>
            <a:pPr marL="0" indent="0" algn="just" eaLnBrk="1" hangingPunct="1">
              <a:spcBef>
                <a:spcPct val="0"/>
              </a:spcBef>
              <a:buNone/>
              <a:defRPr/>
            </a:pPr>
            <a:r>
              <a:rPr lang="cs-CZ" altLang="cs-CZ" sz="1600" b="1" dirty="0" smtClean="0"/>
              <a:t>Termín pro předložení závěrečného vyúčtování </a:t>
            </a:r>
            <a:r>
              <a:rPr lang="cs-CZ" altLang="cs-CZ" sz="1600" dirty="0" smtClean="0"/>
              <a:t>–</a:t>
            </a:r>
            <a:r>
              <a:rPr lang="cs-CZ" altLang="cs-CZ" sz="1600" b="1" dirty="0" smtClean="0"/>
              <a:t> </a:t>
            </a:r>
            <a:r>
              <a:rPr lang="cs-CZ" altLang="cs-CZ" sz="1600" dirty="0" smtClean="0"/>
              <a:t> nejpozději</a:t>
            </a:r>
            <a:r>
              <a:rPr lang="cs-CZ" altLang="cs-CZ" sz="1600" dirty="0" smtClean="0">
                <a:solidFill>
                  <a:srgbClr val="FF0000"/>
                </a:solidFill>
              </a:rPr>
              <a:t> </a:t>
            </a:r>
            <a:r>
              <a:rPr lang="cs-CZ" altLang="cs-CZ" sz="1600" b="1" dirty="0" smtClean="0">
                <a:solidFill>
                  <a:srgbClr val="FF0000"/>
                </a:solidFill>
              </a:rPr>
              <a:t>do 31. 1. 2023.</a:t>
            </a:r>
          </a:p>
          <a:p>
            <a:pPr marL="0" indent="0" algn="just" eaLnBrk="1" hangingPunct="1">
              <a:spcBef>
                <a:spcPct val="0"/>
              </a:spcBef>
              <a:buNone/>
              <a:defRPr/>
            </a:pPr>
            <a:endParaRPr lang="cs-CZ" altLang="cs-CZ" sz="1600" dirty="0" smtClean="0"/>
          </a:p>
          <a:p>
            <a:pPr marL="0" indent="0" algn="just" eaLnBrk="1" hangingPunct="1">
              <a:spcBef>
                <a:spcPct val="0"/>
              </a:spcBef>
              <a:buNone/>
              <a:defRPr/>
            </a:pPr>
            <a:r>
              <a:rPr lang="cs-CZ" sz="1600" dirty="0"/>
              <a:t>Příjemce dotace je povinen doložit způsob </a:t>
            </a:r>
            <a:r>
              <a:rPr lang="cs-CZ" sz="1600" dirty="0" smtClean="0"/>
              <a:t>prezentace </a:t>
            </a:r>
            <a:r>
              <a:rPr lang="cs-CZ" sz="1600" dirty="0"/>
              <a:t>statutárního města </a:t>
            </a:r>
            <a:r>
              <a:rPr lang="cs-CZ" sz="1600" dirty="0" smtClean="0"/>
              <a:t>Opavy </a:t>
            </a:r>
            <a:r>
              <a:rPr lang="cs-CZ" sz="1600" dirty="0"/>
              <a:t>jako povinnou součást závěrečného vyúčtování realizovaného </a:t>
            </a:r>
            <a:r>
              <a:rPr lang="cs-CZ" sz="1600" dirty="0" smtClean="0"/>
              <a:t>projektu.</a:t>
            </a:r>
            <a:endParaRPr lang="cs-CZ" altLang="cs-CZ" sz="1600" dirty="0" smtClean="0"/>
          </a:p>
          <a:p>
            <a:pPr marL="0" indent="0" algn="just" eaLnBrk="1" hangingPunct="1">
              <a:spcBef>
                <a:spcPct val="0"/>
              </a:spcBef>
              <a:buNone/>
              <a:defRPr/>
            </a:pPr>
            <a:endParaRPr lang="cs-CZ" altLang="cs-CZ" sz="1600" b="1" dirty="0"/>
          </a:p>
          <a:p>
            <a:pPr marL="0" indent="0" algn="just" eaLnBrk="1" hangingPunct="1">
              <a:spcBef>
                <a:spcPct val="0"/>
              </a:spcBef>
              <a:buFontTx/>
              <a:buNone/>
              <a:defRPr/>
            </a:pPr>
            <a:r>
              <a:rPr lang="cs-CZ" altLang="cs-CZ" sz="1600" dirty="0" smtClean="0"/>
              <a:t>V druhé polovině roku 2022 bude realizován seminář pro příjemce, v rámci kterého budou příjemci seznámeni s náležitostmi závěrečného vyúčtování a jeho povinně předkládanými doklady.</a:t>
            </a:r>
          </a:p>
          <a:p>
            <a:pPr algn="just" eaLnBrk="1" hangingPunct="1">
              <a:spcBef>
                <a:spcPct val="0"/>
              </a:spcBef>
              <a:buFontTx/>
              <a:buNone/>
              <a:defRPr/>
            </a:pPr>
            <a:endParaRPr lang="cs-CZ" altLang="cs-CZ" sz="1600" b="1" dirty="0"/>
          </a:p>
          <a:p>
            <a:pPr algn="just" eaLnBrk="1" hangingPunct="1">
              <a:spcBef>
                <a:spcPct val="0"/>
              </a:spcBef>
              <a:buFontTx/>
              <a:buNone/>
              <a:defRPr/>
            </a:pPr>
            <a:endParaRPr lang="cs-CZ" altLang="cs-CZ" sz="1600" b="1" dirty="0" smtClean="0"/>
          </a:p>
        </p:txBody>
      </p:sp>
      <p:sp>
        <p:nvSpPr>
          <p:cNvPr id="1946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38D9D44B-DAF8-4880-9452-9B1ACC0AA578}" type="slidenum">
              <a:rPr lang="cs-CZ" altLang="cs-CZ" sz="1400" smtClean="0"/>
              <a:pPr eaLnBrk="1" hangingPunct="1">
                <a:spcBef>
                  <a:spcPct val="0"/>
                </a:spcBef>
                <a:buFontTx/>
                <a:buNone/>
              </a:pPr>
              <a:t>22</a:t>
            </a:fld>
            <a:endParaRPr lang="cs-CZ" altLang="cs-CZ" sz="1400" smtClean="0"/>
          </a:p>
        </p:txBody>
      </p:sp>
      <p:sp>
        <p:nvSpPr>
          <p:cNvPr id="1946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400" b="1" dirty="0"/>
              <a:t>ZÁVĚREČNÉ VYÚČTOVÁNÍ</a:t>
            </a:r>
            <a:endParaRPr lang="cs-CZ" altLang="cs-CZ" sz="24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482" name="Picture 6" descr="Opa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238" y="260350"/>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7"/>
          <p:cNvSpPr txBox="1">
            <a:spLocks noChangeArrowheads="1"/>
          </p:cNvSpPr>
          <p:nvPr/>
        </p:nvSpPr>
        <p:spPr bwMode="auto">
          <a:xfrm>
            <a:off x="319088" y="3213100"/>
            <a:ext cx="8424862"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4200" b="1"/>
              <a:t>DĚKUJI ZA POZORNOST</a:t>
            </a:r>
          </a:p>
          <a:p>
            <a:pPr algn="ctr" eaLnBrk="1" hangingPunct="1">
              <a:spcBef>
                <a:spcPct val="50000"/>
              </a:spcBef>
              <a:buFontTx/>
              <a:buNone/>
            </a:pPr>
            <a:endParaRPr lang="cs-CZ" altLang="cs-CZ" sz="1800"/>
          </a:p>
        </p:txBody>
      </p:sp>
      <p:sp>
        <p:nvSpPr>
          <p:cNvPr id="2048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F50B105-1097-4C2C-9DB2-2EE44D0DE6E5}" type="slidenum">
              <a:rPr lang="cs-CZ" altLang="cs-CZ" sz="1400" smtClean="0"/>
              <a:pPr eaLnBrk="1" hangingPunct="1">
                <a:spcBef>
                  <a:spcPct val="0"/>
                </a:spcBef>
                <a:buFontTx/>
                <a:buNone/>
              </a:pPr>
              <a:t>23</a:t>
            </a:fld>
            <a:endParaRPr lang="cs-CZ" altLang="cs-CZ" sz="1400" smtClean="0"/>
          </a:p>
        </p:txBody>
      </p:sp>
      <p:sp>
        <p:nvSpPr>
          <p:cNvPr id="2048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r>
              <a:rPr lang="cs-CZ" sz="1600" b="1" dirty="0" smtClean="0">
                <a:solidFill>
                  <a:srgbClr val="000000"/>
                </a:solidFill>
              </a:rPr>
              <a:t>Povinné přílohy:</a:t>
            </a:r>
          </a:p>
          <a:p>
            <a:pPr algn="just"/>
            <a:r>
              <a:rPr lang="cs-CZ" sz="1600" dirty="0"/>
              <a:t>prosté kopie aktuálních dokladů o právní subjektivitě a dokladů o oprávnění </a:t>
            </a:r>
            <a:br>
              <a:rPr lang="cs-CZ" sz="1600" dirty="0"/>
            </a:br>
            <a:r>
              <a:rPr lang="cs-CZ" sz="1600" dirty="0"/>
              <a:t>k vykonávané </a:t>
            </a:r>
            <a:r>
              <a:rPr lang="cs-CZ" sz="1600" dirty="0" smtClean="0"/>
              <a:t>činnosti </a:t>
            </a:r>
            <a:r>
              <a:rPr lang="cs-CZ" sz="1600" b="1" dirty="0" smtClean="0"/>
              <a:t>(</a:t>
            </a:r>
            <a:r>
              <a:rPr lang="cs-CZ" sz="1600" b="1" dirty="0" smtClean="0">
                <a:solidFill>
                  <a:srgbClr val="000000"/>
                </a:solidFill>
              </a:rPr>
              <a:t>pokud </a:t>
            </a:r>
            <a:r>
              <a:rPr lang="cs-CZ" sz="1600" b="1" dirty="0">
                <a:solidFill>
                  <a:srgbClr val="000000"/>
                </a:solidFill>
              </a:rPr>
              <a:t>tyto údaje nevyplývají z veřejných </a:t>
            </a:r>
            <a:r>
              <a:rPr lang="cs-CZ" sz="1600" b="1" dirty="0" smtClean="0">
                <a:solidFill>
                  <a:srgbClr val="000000"/>
                </a:solidFill>
              </a:rPr>
              <a:t>rejstříků)</a:t>
            </a:r>
            <a:endParaRPr lang="cs-CZ" sz="1600" b="1" dirty="0">
              <a:solidFill>
                <a:srgbClr val="000000"/>
              </a:solidFill>
            </a:endParaRPr>
          </a:p>
          <a:p>
            <a:pPr algn="just"/>
            <a:r>
              <a:rPr lang="cs-CZ" sz="1600" dirty="0"/>
              <a:t>prosté kopie dokladů o volbě nebo jmenování člena statutárního orgánu a o tom, zda je oprávněn zastupovat žadatele samostatně, nebo společně s jiným členem statutárního orgánu </a:t>
            </a:r>
            <a:r>
              <a:rPr lang="cs-CZ" sz="1600" b="1" dirty="0"/>
              <a:t>(pokud tyto údaje nevyplývají z veřejných rejstříků</a:t>
            </a:r>
            <a:r>
              <a:rPr lang="cs-CZ" sz="1600" b="1" dirty="0" smtClean="0"/>
              <a:t>)</a:t>
            </a:r>
          </a:p>
          <a:p>
            <a:pPr algn="just"/>
            <a:r>
              <a:rPr lang="cs-CZ" sz="1600" dirty="0"/>
              <a:t>originál nebo ověřená kopie pověření nebo plné moci v</a:t>
            </a:r>
            <a:r>
              <a:rPr lang="cs-CZ" sz="1600" b="1" dirty="0"/>
              <a:t> případě, že žádost je podepsaná osobou pověřenou statutárním orgánem </a:t>
            </a:r>
            <a:r>
              <a:rPr lang="cs-CZ" sz="1600" b="1" dirty="0" smtClean="0"/>
              <a:t>žadatele</a:t>
            </a:r>
            <a:endParaRPr lang="cs-CZ" sz="1600" b="1" dirty="0"/>
          </a:p>
          <a:p>
            <a:pPr marL="0" indent="0" algn="just">
              <a:buNone/>
            </a:pPr>
            <a:endParaRPr lang="cs-CZ" sz="1600" b="1" dirty="0">
              <a:solidFill>
                <a:srgbClr val="FF0000"/>
              </a:solidFill>
            </a:endParaRPr>
          </a:p>
          <a:p>
            <a:pPr marL="0" indent="0" algn="just">
              <a:buNone/>
            </a:pPr>
            <a:r>
              <a:rPr lang="cs-CZ" sz="1600" b="1" dirty="0" smtClean="0">
                <a:solidFill>
                  <a:srgbClr val="FF0000"/>
                </a:solidFill>
              </a:rPr>
              <a:t>U </a:t>
            </a:r>
            <a:r>
              <a:rPr lang="cs-CZ" sz="1600" b="1" dirty="0">
                <a:solidFill>
                  <a:srgbClr val="FF0000"/>
                </a:solidFill>
              </a:rPr>
              <a:t>dotačního titulu </a:t>
            </a:r>
            <a:r>
              <a:rPr lang="cs-CZ" sz="1600" b="1" dirty="0" smtClean="0">
                <a:solidFill>
                  <a:srgbClr val="FF0000"/>
                </a:solidFill>
              </a:rPr>
              <a:t>K 1/22 </a:t>
            </a:r>
            <a:r>
              <a:rPr lang="cs-CZ" sz="1600" dirty="0" smtClean="0"/>
              <a:t>je dále nutné doložit</a:t>
            </a:r>
            <a:r>
              <a:rPr lang="cs-CZ" sz="1600" dirty="0"/>
              <a:t>:</a:t>
            </a:r>
          </a:p>
          <a:p>
            <a:pPr lvl="0" algn="just">
              <a:buFont typeface="Arial" panose="020B0604020202020204" pitchFamily="34" charset="0"/>
              <a:buChar char="•"/>
            </a:pPr>
            <a:r>
              <a:rPr lang="cs-CZ" sz="1600" dirty="0" smtClean="0"/>
              <a:t>prostou kopii dokladu </a:t>
            </a:r>
            <a:r>
              <a:rPr lang="cs-CZ" sz="1600" dirty="0"/>
              <a:t>o využívání nebytových prostor pro zabezpečení kulturní činnosti, např. nájemní smlouva, smlouva o výpůjčce, list vlastnictví apod</a:t>
            </a:r>
            <a:r>
              <a:rPr lang="cs-CZ" sz="1600" dirty="0" smtClean="0"/>
              <a:t>.</a:t>
            </a:r>
          </a:p>
          <a:p>
            <a:pPr lvl="0" algn="just">
              <a:buFont typeface="Arial" panose="020B0604020202020204" pitchFamily="34" charset="0"/>
              <a:buChar char="•"/>
            </a:pPr>
            <a:endParaRPr lang="cs-CZ" sz="1600" dirty="0"/>
          </a:p>
          <a:p>
            <a:pPr marL="0" indent="0" algn="just">
              <a:buNone/>
            </a:pPr>
            <a:r>
              <a:rPr lang="cs-CZ" sz="1600" b="1" dirty="0">
                <a:solidFill>
                  <a:srgbClr val="FF0000"/>
                </a:solidFill>
              </a:rPr>
              <a:t>U dotačního titulu K </a:t>
            </a:r>
            <a:r>
              <a:rPr lang="cs-CZ" sz="1600" b="1" dirty="0" smtClean="0">
                <a:solidFill>
                  <a:srgbClr val="FF0000"/>
                </a:solidFill>
              </a:rPr>
              <a:t>3/22 </a:t>
            </a:r>
            <a:r>
              <a:rPr lang="cs-CZ" sz="1600" dirty="0" smtClean="0"/>
              <a:t>je </a:t>
            </a:r>
            <a:r>
              <a:rPr lang="cs-CZ" sz="1600" dirty="0"/>
              <a:t>dále nutné doložit</a:t>
            </a:r>
            <a:r>
              <a:rPr lang="cs-CZ" sz="1600" dirty="0" smtClean="0"/>
              <a:t>:</a:t>
            </a:r>
          </a:p>
          <a:p>
            <a:pPr algn="just">
              <a:buFont typeface="Arial" panose="020B0604020202020204" pitchFamily="34" charset="0"/>
              <a:buChar char="•"/>
            </a:pPr>
            <a:r>
              <a:rPr lang="cs-CZ" sz="1600" dirty="0" smtClean="0"/>
              <a:t>ukázku </a:t>
            </a:r>
            <a:r>
              <a:rPr lang="cs-CZ" sz="1600" dirty="0"/>
              <a:t>díla (realizované výstupy např.: básně, obrazy, sochy, hudební nahrávky atd.), př. odkaz na veřejně přístupnou ukázku dosavadní kreativní činnosti v dané oblasti </a:t>
            </a:r>
          </a:p>
        </p:txBody>
      </p:sp>
    </p:spTree>
    <p:extLst>
      <p:ext uri="{BB962C8B-B14F-4D97-AF65-F5344CB8AC3E}">
        <p14:creationId xmlns:p14="http://schemas.microsoft.com/office/powerpoint/2010/main" val="1997541727"/>
      </p:ext>
    </p:extLst>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endParaRPr lang="cs-CZ" sz="1600" b="1" dirty="0">
              <a:solidFill>
                <a:srgbClr val="FF0000"/>
              </a:solidFill>
            </a:endParaRPr>
          </a:p>
          <a:p>
            <a:pPr marL="0" indent="0" algn="just">
              <a:buNone/>
            </a:pPr>
            <a:r>
              <a:rPr lang="cs-CZ" sz="1600" dirty="0" smtClean="0"/>
              <a:t>Při </a:t>
            </a:r>
            <a:r>
              <a:rPr lang="cs-CZ" sz="1600" dirty="0"/>
              <a:t>podání </a:t>
            </a:r>
            <a:r>
              <a:rPr lang="cs-CZ" sz="1600" dirty="0" smtClean="0"/>
              <a:t>žádosti v rámci </a:t>
            </a:r>
            <a:r>
              <a:rPr lang="cs-CZ" sz="1600" b="1" dirty="0" smtClean="0">
                <a:solidFill>
                  <a:srgbClr val="FF0000"/>
                </a:solidFill>
              </a:rPr>
              <a:t>dotačního </a:t>
            </a:r>
            <a:r>
              <a:rPr lang="cs-CZ" sz="1600" b="1" dirty="0">
                <a:solidFill>
                  <a:srgbClr val="FF0000"/>
                </a:solidFill>
              </a:rPr>
              <a:t>titulu K 3/22</a:t>
            </a:r>
            <a:r>
              <a:rPr lang="cs-CZ" sz="1600" dirty="0" smtClean="0"/>
              <a:t> </a:t>
            </a:r>
            <a:r>
              <a:rPr lang="cs-CZ" sz="1600" dirty="0">
                <a:solidFill>
                  <a:srgbClr val="000000"/>
                </a:solidFill>
              </a:rPr>
              <a:t>se</a:t>
            </a:r>
            <a:r>
              <a:rPr lang="cs-CZ" sz="1600" b="1" dirty="0">
                <a:solidFill>
                  <a:srgbClr val="FF0000"/>
                </a:solidFill>
              </a:rPr>
              <a:t> </a:t>
            </a:r>
            <a:r>
              <a:rPr lang="cs-CZ" sz="1600" dirty="0">
                <a:solidFill>
                  <a:srgbClr val="000000"/>
                </a:solidFill>
              </a:rPr>
              <a:t>žadateli </a:t>
            </a:r>
            <a:r>
              <a:rPr lang="cs-CZ" sz="1600" b="1" dirty="0">
                <a:solidFill>
                  <a:srgbClr val="FF0000"/>
                </a:solidFill>
              </a:rPr>
              <a:t>doporučuje</a:t>
            </a:r>
            <a:r>
              <a:rPr lang="cs-CZ" sz="1600" dirty="0">
                <a:solidFill>
                  <a:srgbClr val="FF0000"/>
                </a:solidFill>
              </a:rPr>
              <a:t> </a:t>
            </a:r>
            <a:r>
              <a:rPr lang="cs-CZ" sz="1600" dirty="0"/>
              <a:t>doložit </a:t>
            </a:r>
            <a:r>
              <a:rPr lang="cs-CZ" sz="1600" b="1" dirty="0">
                <a:solidFill>
                  <a:srgbClr val="FF0000"/>
                </a:solidFill>
              </a:rPr>
              <a:t>odborný posudek </a:t>
            </a:r>
            <a:r>
              <a:rPr lang="cs-CZ" sz="1600" dirty="0">
                <a:solidFill>
                  <a:srgbClr val="000000"/>
                </a:solidFill>
              </a:rPr>
              <a:t>zpracovaný odborníkem na </a:t>
            </a:r>
            <a:r>
              <a:rPr lang="cs-CZ" sz="1600">
                <a:solidFill>
                  <a:srgbClr val="000000"/>
                </a:solidFill>
              </a:rPr>
              <a:t>danou </a:t>
            </a:r>
            <a:r>
              <a:rPr lang="cs-CZ" sz="1600" smtClean="0">
                <a:solidFill>
                  <a:srgbClr val="000000"/>
                </a:solidFill>
              </a:rPr>
              <a:t>oblast.</a:t>
            </a:r>
            <a:endParaRPr lang="cs-CZ" sz="1600" dirty="0">
              <a:solidFill>
                <a:srgbClr val="000000"/>
              </a:solidFill>
            </a:endParaRPr>
          </a:p>
        </p:txBody>
      </p:sp>
    </p:spTree>
    <p:extLst>
      <p:ext uri="{BB962C8B-B14F-4D97-AF65-F5344CB8AC3E}">
        <p14:creationId xmlns:p14="http://schemas.microsoft.com/office/powerpoint/2010/main" val="1518848089"/>
      </p:ext>
    </p:extLst>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11"/>
          <p:cNvSpPr>
            <a:spLocks noGrp="1" noChangeArrowheads="1"/>
          </p:cNvSpPr>
          <p:nvPr>
            <p:ph type="body" idx="1"/>
          </p:nvPr>
        </p:nvSpPr>
        <p:spPr>
          <a:xfrm>
            <a:off x="457200" y="1484313"/>
            <a:ext cx="8229600" cy="5189537"/>
          </a:xfrm>
        </p:spPr>
        <p:txBody>
          <a:bodyPr/>
          <a:lstStyle/>
          <a:p>
            <a:pPr marL="0" indent="0" algn="just">
              <a:buFontTx/>
              <a:buNone/>
              <a:defRPr/>
            </a:pPr>
            <a:r>
              <a:rPr lang="cs-CZ" altLang="cs-CZ" sz="1600" b="1" u="sng" dirty="0" smtClean="0"/>
              <a:t>Vyhlašované dotační tituly</a:t>
            </a:r>
          </a:p>
          <a:p>
            <a:pPr algn="just">
              <a:defRPr/>
            </a:pPr>
            <a:r>
              <a:rPr lang="cs-CZ" sz="1600" dirty="0" smtClean="0"/>
              <a:t>Podpora celoroční kulturní činnosti (</a:t>
            </a:r>
            <a:r>
              <a:rPr lang="cs-CZ" altLang="cs-CZ" sz="1600" dirty="0" smtClean="0"/>
              <a:t>K1/22)</a:t>
            </a:r>
          </a:p>
          <a:p>
            <a:pPr algn="just">
              <a:defRPr/>
            </a:pPr>
            <a:r>
              <a:rPr lang="cs-CZ" altLang="cs-CZ" sz="1600" b="1" dirty="0" smtClean="0">
                <a:solidFill>
                  <a:srgbClr val="FF0000"/>
                </a:solidFill>
              </a:rPr>
              <a:t>Podpora kulturních akcí ve městě </a:t>
            </a:r>
            <a:r>
              <a:rPr lang="cs-CZ" altLang="cs-CZ" sz="1600" dirty="0" smtClean="0"/>
              <a:t>(K2/22)</a:t>
            </a:r>
          </a:p>
          <a:p>
            <a:pPr algn="just">
              <a:defRPr/>
            </a:pPr>
            <a:r>
              <a:rPr lang="cs-CZ" altLang="cs-CZ" sz="1600" dirty="0" smtClean="0"/>
              <a:t>Kreativní výstupy (K3/22)</a:t>
            </a:r>
          </a:p>
          <a:p>
            <a:pPr algn="just">
              <a:defRPr/>
            </a:pPr>
            <a:r>
              <a:rPr lang="cs-CZ" altLang="cs-CZ" sz="1600" dirty="0" smtClean="0"/>
              <a:t>Reprezentace města (K4/22)</a:t>
            </a:r>
          </a:p>
          <a:p>
            <a:pPr marL="0" indent="0">
              <a:buFontTx/>
              <a:buNone/>
              <a:defRPr/>
            </a:pPr>
            <a:endParaRPr lang="cs-CZ" altLang="cs-CZ" sz="1600" dirty="0" smtClean="0"/>
          </a:p>
          <a:p>
            <a:pPr marL="0" indent="0">
              <a:buFontTx/>
              <a:buNone/>
              <a:defRPr/>
            </a:pPr>
            <a:r>
              <a:rPr lang="cs-CZ" altLang="cs-CZ" sz="1600" dirty="0" smtClean="0"/>
              <a:t>Předpokládaný </a:t>
            </a:r>
            <a:r>
              <a:rPr lang="cs-CZ" altLang="cs-CZ" sz="1600" dirty="0"/>
              <a:t>celkový </a:t>
            </a:r>
            <a:r>
              <a:rPr lang="cs-CZ" altLang="cs-CZ" sz="1600" b="1" u="sng" dirty="0"/>
              <a:t>objem peněžních prostředků pro rok </a:t>
            </a:r>
            <a:r>
              <a:rPr lang="cs-CZ" altLang="cs-CZ" sz="1600" b="1" u="sng" dirty="0" smtClean="0"/>
              <a:t>2022 </a:t>
            </a:r>
            <a:r>
              <a:rPr lang="cs-CZ" altLang="cs-CZ" sz="1600" dirty="0"/>
              <a:t>–</a:t>
            </a:r>
            <a:r>
              <a:rPr lang="cs-CZ" altLang="cs-CZ" sz="1600" b="1" dirty="0"/>
              <a:t> </a:t>
            </a:r>
            <a:r>
              <a:rPr lang="cs-CZ" altLang="cs-CZ" sz="1600" b="1" dirty="0">
                <a:solidFill>
                  <a:srgbClr val="FF0000"/>
                </a:solidFill>
              </a:rPr>
              <a:t>2,2 mil Kč</a:t>
            </a:r>
          </a:p>
          <a:p>
            <a:pPr marL="0" indent="0">
              <a:buFontTx/>
              <a:buNone/>
              <a:defRPr/>
            </a:pPr>
            <a:endParaRPr lang="cs-CZ" altLang="cs-CZ" sz="1600" dirty="0" smtClean="0">
              <a:solidFill>
                <a:srgbClr val="000000"/>
              </a:solidFill>
              <a:hlinkClick r:id="rId3" action="ppaction://hlinkfile"/>
            </a:endParaRPr>
          </a:p>
          <a:p>
            <a:pPr marL="0" indent="0">
              <a:buFontTx/>
              <a:buNone/>
              <a:defRPr/>
            </a:pPr>
            <a:endParaRPr lang="cs-CZ" altLang="cs-CZ" sz="1600" dirty="0" smtClean="0">
              <a:hlinkClick r:id="rId3" action="ppaction://hlinkfile"/>
            </a:endParaRPr>
          </a:p>
        </p:txBody>
      </p:sp>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92E5FCA5-841A-4C82-9837-010D3609780A}" type="slidenum">
              <a:rPr lang="cs-CZ" altLang="cs-CZ" sz="1400" smtClean="0"/>
              <a:pPr eaLnBrk="1" hangingPunct="1">
                <a:spcBef>
                  <a:spcPct val="0"/>
                </a:spcBef>
                <a:buFontTx/>
                <a:buNone/>
              </a:pPr>
              <a:t>5</a:t>
            </a:fld>
            <a:endParaRPr lang="cs-CZ" altLang="cs-CZ" sz="1400" smtClean="0"/>
          </a:p>
        </p:txBody>
      </p:sp>
      <p:sp>
        <p:nvSpPr>
          <p:cNvPr id="307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b="1">
                <a:solidFill>
                  <a:srgbClr val="000000"/>
                </a:solidFill>
              </a:rPr>
              <a:t>ZÁKLADNÍ ÚDAJE O PROGRAMU</a:t>
            </a:r>
          </a:p>
        </p:txBody>
      </p:sp>
    </p:spTree>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6</a:t>
            </a:fld>
            <a:endParaRPr lang="cs-CZ" altLang="cs-CZ" sz="1400" smtClean="0"/>
          </a:p>
        </p:txBody>
      </p:sp>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b="1" dirty="0" smtClean="0">
                <a:solidFill>
                  <a:srgbClr val="FF0000"/>
                </a:solidFill>
              </a:rPr>
              <a:t>1. 1. 2022 – 31. 12. 2022</a:t>
            </a:r>
          </a:p>
          <a:p>
            <a:pPr algn="just" eaLnBrk="1" hangingPunct="1">
              <a:spcBef>
                <a:spcPct val="0"/>
              </a:spcBef>
              <a:buFontTx/>
              <a:buNone/>
              <a:defRPr/>
            </a:pPr>
            <a:endParaRPr lang="cs-CZ" altLang="cs-CZ" sz="1600" b="1" dirty="0" smtClean="0"/>
          </a:p>
          <a:p>
            <a:pPr marL="0" indent="0" algn="just" eaLnBrk="1" hangingPunct="1">
              <a:spcBef>
                <a:spcPct val="0"/>
              </a:spcBef>
              <a:buFontTx/>
              <a:buNone/>
              <a:defRPr/>
            </a:pPr>
            <a:r>
              <a:rPr lang="cs-CZ" altLang="cs-CZ" sz="1600" b="1" dirty="0" smtClean="0"/>
              <a:t>Zveřejnění informace o termínu konání akce</a:t>
            </a:r>
          </a:p>
          <a:p>
            <a:pPr algn="just" eaLnBrk="1" hangingPunct="1">
              <a:spcBef>
                <a:spcPct val="0"/>
              </a:spcBef>
              <a:defRPr/>
            </a:pPr>
            <a:r>
              <a:rPr lang="cs-CZ" altLang="cs-CZ" sz="1600" dirty="0"/>
              <a:t>m</a:t>
            </a:r>
            <a:r>
              <a:rPr lang="cs-CZ" altLang="cs-CZ" sz="1600" dirty="0" smtClean="0"/>
              <a:t>in. 14 dní před akcí</a:t>
            </a:r>
          </a:p>
          <a:p>
            <a:pPr algn="just" eaLnBrk="1" hangingPunct="1">
              <a:spcBef>
                <a:spcPct val="0"/>
              </a:spcBef>
              <a:defRPr/>
            </a:pPr>
            <a:r>
              <a:rPr lang="cs-CZ" altLang="cs-CZ" sz="1600" dirty="0" smtClean="0"/>
              <a:t>prostřednictvím e-mailu: </a:t>
            </a:r>
            <a:r>
              <a:rPr lang="cs-CZ" altLang="cs-CZ" sz="1600" dirty="0" smtClean="0">
                <a:hlinkClick r:id="rId4"/>
              </a:rPr>
              <a:t>granty-kultura@opava-city.cz</a:t>
            </a:r>
            <a:r>
              <a:rPr lang="cs-CZ" altLang="cs-CZ" sz="1600" dirty="0" smtClean="0"/>
              <a:t>, </a:t>
            </a:r>
          </a:p>
          <a:p>
            <a:pPr marL="0" indent="0" algn="just" eaLnBrk="1" hangingPunct="1">
              <a:spcBef>
                <a:spcPct val="0"/>
              </a:spcBef>
              <a:buNone/>
              <a:defRPr/>
            </a:pPr>
            <a:endParaRPr lang="cs-CZ" altLang="cs-CZ" sz="1600" b="1" dirty="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altLang="cs-CZ" sz="1600" dirty="0" smtClean="0"/>
              <a:t>Žadatel o dotaci vede účetnictví ve smyslu zákona č. 563/1991 Sb., o účetnictví </a:t>
            </a:r>
            <a:br>
              <a:rPr lang="cs-CZ" altLang="cs-CZ" sz="1600" dirty="0" smtClean="0"/>
            </a:br>
            <a:r>
              <a:rPr lang="cs-CZ" altLang="cs-CZ" sz="1600" dirty="0" smtClean="0"/>
              <a:t>v platném znění a v případě poskytnutí dotace povede v tomto účetnictví odděleně</a:t>
            </a:r>
            <a:r>
              <a:rPr lang="cs-CZ" altLang="cs-CZ" sz="1600" b="1" dirty="0" smtClean="0"/>
              <a:t> </a:t>
            </a:r>
            <a:r>
              <a:rPr lang="cs-CZ" altLang="cs-CZ" sz="1600" dirty="0" smtClean="0"/>
              <a:t>veškeré doklady související s poskytnutím, čerpáním a vyúčtováním dotace.</a:t>
            </a:r>
            <a:r>
              <a:rPr lang="cs-CZ" altLang="cs-CZ" sz="1600" dirty="0"/>
              <a:t>	</a:t>
            </a:r>
            <a:endParaRPr lang="cs-CZ" altLang="cs-CZ" sz="1600" dirty="0" smtClean="0"/>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b="1" dirty="0" smtClean="0"/>
              <a:t>Změny v projektu</a:t>
            </a:r>
          </a:p>
          <a:p>
            <a:pPr algn="just" eaLnBrk="1" hangingPunct="1">
              <a:spcBef>
                <a:spcPct val="0"/>
              </a:spcBef>
              <a:defRPr/>
            </a:pPr>
            <a:r>
              <a:rPr lang="cs-CZ" altLang="cs-CZ" sz="1600" dirty="0" smtClean="0"/>
              <a:t>Příjemce dotace je povinen neprodleně, nejpozději do 7 kalendářních dní, informovat poskytovatele  o všech změnách souvisejících s čerpáním poskytnuté dotace, </a:t>
            </a:r>
            <a:r>
              <a:rPr lang="cs-CZ" altLang="cs-CZ" sz="1600" dirty="0"/>
              <a:t>realizací projektu či identifikačními údaji příjemce.</a:t>
            </a: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Všechny podmínky použití dotace jsou podrobně uvedeny v článku 7 Programu.</a:t>
            </a:r>
          </a:p>
        </p:txBody>
      </p:sp>
    </p:spTree>
    <p:extLst>
      <p:ext uri="{BB962C8B-B14F-4D97-AF65-F5344CB8AC3E}">
        <p14:creationId xmlns:p14="http://schemas.microsoft.com/office/powerpoint/2010/main" val="3272174842"/>
      </p:ext>
    </p:extLst>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3347864" y="274638"/>
            <a:ext cx="5338936" cy="634082"/>
          </a:xfrm>
        </p:spPr>
        <p:txBody>
          <a:bodyPr/>
          <a:lstStyle/>
          <a:p>
            <a:r>
              <a:rPr lang="cs-CZ" altLang="cs-CZ" sz="2200" b="1" dirty="0">
                <a:latin typeface="Arial" panose="020B0604020202020204" pitchFamily="34" charset="0"/>
                <a:cs typeface="Arial" panose="020B0604020202020204" pitchFamily="34" charset="0"/>
              </a:rPr>
              <a:t>PODMÍNKY POUŽITÍ DOTACE</a:t>
            </a:r>
            <a:endParaRPr lang="cs-CZ" sz="22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p:txBody>
          <a:bodyPr/>
          <a:lstStyle/>
          <a:p>
            <a:pPr algn="just"/>
            <a:r>
              <a:rPr lang="cs-CZ" sz="1600" dirty="0">
                <a:solidFill>
                  <a:srgbClr val="000000"/>
                </a:solidFill>
              </a:rPr>
              <a:t>V případě, že dojde ke změně projektu (názvu projektu, obsahové náplně projektu) oproti údajům uvedeným v žádosti včetně jejich příloh, je příjemce dotace povinen </a:t>
            </a:r>
            <a:r>
              <a:rPr lang="cs-CZ" sz="1600" b="1" dirty="0">
                <a:solidFill>
                  <a:srgbClr val="000000"/>
                </a:solidFill>
              </a:rPr>
              <a:t>písemně požádat</a:t>
            </a:r>
            <a:r>
              <a:rPr lang="cs-CZ" sz="1600" dirty="0">
                <a:solidFill>
                  <a:srgbClr val="000000"/>
                </a:solidFill>
              </a:rPr>
              <a:t> poskytovatele dotace o písemný souhlas s takovou změnou. </a:t>
            </a:r>
            <a:r>
              <a:rPr lang="cs-CZ" sz="1600" b="1" dirty="0">
                <a:solidFill>
                  <a:srgbClr val="FF0000"/>
                </a:solidFill>
              </a:rPr>
              <a:t>Žádost o změnu projektu je příjemce dotace povinen předložit prostřednictvím elektronické aplikace GRANTYS</a:t>
            </a:r>
            <a:r>
              <a:rPr lang="cs-CZ" sz="1600" dirty="0">
                <a:solidFill>
                  <a:srgbClr val="FF0000"/>
                </a:solidFill>
              </a:rPr>
              <a:t>, a to nejpozději </a:t>
            </a:r>
            <a:r>
              <a:rPr lang="cs-CZ" sz="1600" b="1" dirty="0">
                <a:solidFill>
                  <a:srgbClr val="FF0000"/>
                </a:solidFill>
              </a:rPr>
              <a:t>do 30. 09. 2022.</a:t>
            </a:r>
            <a:endParaRPr lang="cs-CZ" sz="1600" dirty="0">
              <a:solidFill>
                <a:srgbClr val="FF0000"/>
              </a:solidFill>
            </a:endParaRPr>
          </a:p>
          <a:p>
            <a:endParaRPr lang="cs-CZ" dirty="0"/>
          </a:p>
        </p:txBody>
      </p:sp>
      <p:sp>
        <p:nvSpPr>
          <p:cNvPr id="4" name="Zástupný symbol pro číslo snímku 3"/>
          <p:cNvSpPr>
            <a:spLocks noGrp="1"/>
          </p:cNvSpPr>
          <p:nvPr>
            <p:ph type="sldNum" sz="quarter" idx="12"/>
          </p:nvPr>
        </p:nvSpPr>
        <p:spPr/>
        <p:txBody>
          <a:bodyPr/>
          <a:lstStyle/>
          <a:p>
            <a:pPr>
              <a:defRPr/>
            </a:pPr>
            <a:fld id="{C7BDFA37-F71A-4A53-8A2F-7F5F512A096D}" type="slidenum">
              <a:rPr lang="cs-CZ" smtClean="0"/>
              <a:pPr>
                <a:defRPr/>
              </a:pPr>
              <a:t>7</a:t>
            </a:fld>
            <a:endParaRPr lang="cs-CZ"/>
          </a:p>
        </p:txBody>
      </p:sp>
    </p:spTree>
    <p:extLst>
      <p:ext uri="{BB962C8B-B14F-4D97-AF65-F5344CB8AC3E}">
        <p14:creationId xmlns:p14="http://schemas.microsoft.com/office/powerpoint/2010/main" val="39020831"/>
      </p:ext>
    </p:extLst>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11"/>
          <p:cNvSpPr>
            <a:spLocks noGrp="1" noChangeArrowheads="1"/>
          </p:cNvSpPr>
          <p:nvPr>
            <p:ph type="body" idx="1"/>
          </p:nvPr>
        </p:nvSpPr>
        <p:spPr>
          <a:xfrm>
            <a:off x="452438" y="1700213"/>
            <a:ext cx="8229600" cy="4608512"/>
          </a:xfrm>
        </p:spPr>
        <p:txBody>
          <a:bodyPr/>
          <a:lstStyle/>
          <a:p>
            <a:pPr marL="57150" indent="0" algn="just" eaLnBrk="1" hangingPunct="1">
              <a:buFontTx/>
              <a:buNone/>
              <a:defRPr/>
            </a:pPr>
            <a:r>
              <a:rPr lang="cs-CZ" altLang="cs-CZ" sz="1600" b="1" dirty="0" smtClean="0"/>
              <a:t>Kontaktní osoby</a:t>
            </a:r>
          </a:p>
          <a:p>
            <a:pPr indent="-285750" algn="just" eaLnBrk="1" hangingPunct="1">
              <a:defRPr/>
            </a:pPr>
            <a:r>
              <a:rPr lang="cs-CZ" altLang="cs-CZ" sz="1600" b="1" dirty="0" smtClean="0"/>
              <a:t>Formální část </a:t>
            </a:r>
            <a:r>
              <a:rPr lang="cs-CZ" altLang="cs-CZ" sz="1600" dirty="0" smtClean="0"/>
              <a:t>- odevzdání žádosti, formuláře, přílohy, termíny a místo odevzdání, atd. je možno konzultovat s pracovníky odboru rozvoje města a strategického plánování:</a:t>
            </a:r>
          </a:p>
          <a:p>
            <a:pPr lvl="2" algn="just" eaLnBrk="1" hangingPunct="1">
              <a:defRPr/>
            </a:pPr>
            <a:r>
              <a:rPr lang="cs-CZ" altLang="cs-CZ" sz="1600" dirty="0" smtClean="0"/>
              <a:t>Ing. Lenka Jiskrová, </a:t>
            </a:r>
            <a:r>
              <a:rPr lang="cs-CZ" altLang="cs-CZ" sz="1600" dirty="0" smtClean="0">
                <a:hlinkClick r:id="rId4"/>
              </a:rPr>
              <a:t>lenka.jiskrova@opava-city.cz</a:t>
            </a:r>
            <a:r>
              <a:rPr lang="cs-CZ" altLang="cs-CZ" sz="1600" dirty="0" smtClean="0"/>
              <a:t>, </a:t>
            </a:r>
            <a:r>
              <a:rPr lang="cs-CZ" sz="1600" dirty="0"/>
              <a:t>553 756 629 </a:t>
            </a:r>
            <a:endParaRPr lang="cs-CZ" sz="1600" dirty="0" smtClean="0"/>
          </a:p>
          <a:p>
            <a:pPr lvl="2" algn="just" eaLnBrk="1" hangingPunct="1">
              <a:defRPr/>
            </a:pPr>
            <a:r>
              <a:rPr lang="cs-CZ" altLang="cs-CZ" sz="1600" dirty="0" smtClean="0"/>
              <a:t>Mgr. Petra Vlčová, </a:t>
            </a:r>
            <a:r>
              <a:rPr lang="cs-CZ" altLang="cs-CZ" sz="1600" dirty="0" smtClean="0">
                <a:hlinkClick r:id="rId5"/>
              </a:rPr>
              <a:t>petra.vlcova@opava-city.cz</a:t>
            </a:r>
            <a:r>
              <a:rPr lang="cs-CZ" altLang="cs-CZ" sz="1600" dirty="0" smtClean="0"/>
              <a:t>, 553 756 464</a:t>
            </a:r>
          </a:p>
          <a:p>
            <a:pPr marL="114300" indent="0" algn="just" eaLnBrk="1" hangingPunct="1">
              <a:buFontTx/>
              <a:buNone/>
              <a:defRPr/>
            </a:pPr>
            <a:endParaRPr lang="cs-CZ" altLang="cs-CZ" sz="1600" b="1" dirty="0" smtClean="0"/>
          </a:p>
          <a:p>
            <a:pPr marL="400050" indent="-285750" algn="just" eaLnBrk="1" hangingPunct="1">
              <a:buFont typeface="Arial" panose="020B0604020202020204" pitchFamily="34" charset="0"/>
              <a:buChar char="•"/>
              <a:defRPr/>
            </a:pPr>
            <a:r>
              <a:rPr lang="cs-CZ" altLang="cs-CZ" sz="1600" b="1" dirty="0" smtClean="0"/>
              <a:t>Věcná část </a:t>
            </a:r>
            <a:r>
              <a:rPr lang="cs-CZ" altLang="cs-CZ" sz="1600" dirty="0" smtClean="0"/>
              <a:t>- zaměření projektu, správné zařazení do dotačního titulu, obsahovou část projektu, atd. je možno konzultovat s pracovníkem odboru kancelář primátora:</a:t>
            </a:r>
          </a:p>
          <a:p>
            <a:pPr lvl="2" algn="just" eaLnBrk="1" hangingPunct="1">
              <a:defRPr/>
            </a:pPr>
            <a:r>
              <a:rPr lang="cs-CZ" altLang="cs-CZ" sz="1600" dirty="0" smtClean="0"/>
              <a:t>Mgr. Petr Rotrekl, </a:t>
            </a:r>
            <a:r>
              <a:rPr lang="cs-CZ" altLang="cs-CZ" sz="1600" dirty="0" smtClean="0">
                <a:hlinkClick r:id="rId6"/>
              </a:rPr>
              <a:t>petr.rotrekl@opava-city.cz</a:t>
            </a:r>
            <a:r>
              <a:rPr lang="cs-CZ" altLang="cs-CZ" sz="1600" dirty="0" smtClean="0"/>
              <a:t>, 553 756 306</a:t>
            </a:r>
          </a:p>
          <a:p>
            <a:pPr lvl="2" algn="just" eaLnBrk="1" hangingPunct="1">
              <a:defRPr/>
            </a:pPr>
            <a:endParaRPr lang="cs-CZ" altLang="cs-CZ" sz="1600" b="1" dirty="0"/>
          </a:p>
          <a:p>
            <a:pPr marL="114300" indent="0" algn="just" eaLnBrk="1" hangingPunct="1">
              <a:buFontTx/>
              <a:buNone/>
              <a:defRPr/>
            </a:pPr>
            <a:r>
              <a:rPr lang="cs-CZ" altLang="cs-CZ" sz="1600" dirty="0" smtClean="0"/>
              <a:t>Kompletní dokumentace k vyhlášenému Programu vč. jeho příloh je uveřejněno na</a:t>
            </a:r>
            <a:r>
              <a:rPr lang="cs-CZ" altLang="cs-CZ" sz="1600" b="1" dirty="0" smtClean="0"/>
              <a:t> </a:t>
            </a:r>
            <a:r>
              <a:rPr lang="cs-CZ" altLang="cs-CZ" sz="1600" b="1" dirty="0">
                <a:hlinkClick r:id="rId7"/>
              </a:rPr>
              <a:t>https://</a:t>
            </a:r>
            <a:r>
              <a:rPr lang="cs-CZ" altLang="cs-CZ" sz="1600" b="1" dirty="0" smtClean="0">
                <a:hlinkClick r:id="rId7"/>
              </a:rPr>
              <a:t>www.opava-city.cz/</a:t>
            </a:r>
            <a:r>
              <a:rPr lang="cs-CZ" altLang="cs-CZ" sz="1600" b="1" dirty="0" err="1" smtClean="0">
                <a:hlinkClick r:id="rId7"/>
              </a:rPr>
              <a:t>cz</a:t>
            </a:r>
            <a:r>
              <a:rPr lang="cs-CZ" altLang="cs-CZ" sz="1600" b="1" dirty="0" smtClean="0">
                <a:hlinkClick r:id="rId7"/>
              </a:rPr>
              <a:t>/</a:t>
            </a:r>
            <a:r>
              <a:rPr lang="cs-CZ" altLang="cs-CZ" sz="1600" b="1" dirty="0" err="1" smtClean="0">
                <a:hlinkClick r:id="rId7"/>
              </a:rPr>
              <a:t>nabidka-temat</a:t>
            </a:r>
            <a:r>
              <a:rPr lang="cs-CZ" altLang="cs-CZ" sz="1600" b="1" dirty="0" smtClean="0">
                <a:hlinkClick r:id="rId7"/>
              </a:rPr>
              <a:t>/dotace/dotacni-programy-2022/kultura-2022.html</a:t>
            </a:r>
            <a:r>
              <a:rPr lang="cs-CZ" altLang="cs-CZ" sz="1600" b="1" dirty="0" smtClean="0"/>
              <a:t>.</a:t>
            </a:r>
          </a:p>
          <a:p>
            <a:pPr marL="114300" indent="0" algn="just" eaLnBrk="1" hangingPunct="1">
              <a:buFontTx/>
              <a:buNone/>
              <a:defRPr/>
            </a:pPr>
            <a:endParaRPr lang="cs-CZ" altLang="cs-CZ" sz="1600" b="1" dirty="0" smtClean="0"/>
          </a:p>
          <a:p>
            <a:pPr lvl="2" algn="just" eaLnBrk="1" hangingPunct="1">
              <a:defRPr/>
            </a:pPr>
            <a:endParaRPr lang="cs-CZ" altLang="cs-CZ" sz="1600" dirty="0" smtClean="0"/>
          </a:p>
        </p:txBody>
      </p:sp>
      <p:sp>
        <p:nvSpPr>
          <p:cNvPr id="1843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5B7C2A7-4875-4AF0-9DB2-2BEA163D8CF1}" type="slidenum">
              <a:rPr lang="cs-CZ" altLang="cs-CZ" sz="1400" smtClean="0"/>
              <a:pPr eaLnBrk="1" hangingPunct="1">
                <a:spcBef>
                  <a:spcPct val="0"/>
                </a:spcBef>
                <a:buFontTx/>
                <a:buNone/>
              </a:pPr>
              <a:t>8</a:t>
            </a:fld>
            <a:endParaRPr lang="cs-CZ" altLang="cs-CZ" sz="1400" smtClean="0"/>
          </a:p>
        </p:txBody>
      </p:sp>
      <p:sp>
        <p:nvSpPr>
          <p:cNvPr id="1843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400" b="1" dirty="0"/>
              <a:t>KONTAKTNÍ OSOBY</a:t>
            </a:r>
            <a:endParaRPr lang="cs-CZ" altLang="cs-CZ" sz="2400" b="1" dirty="0">
              <a:solidFill>
                <a:srgbClr val="E12D28"/>
              </a:solidFill>
            </a:endParaRPr>
          </a:p>
        </p:txBody>
      </p:sp>
    </p:spTree>
    <p:extLst>
      <p:ext uri="{BB962C8B-B14F-4D97-AF65-F5344CB8AC3E}">
        <p14:creationId xmlns:p14="http://schemas.microsoft.com/office/powerpoint/2010/main" val="63588107"/>
      </p:ext>
    </p:extLst>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11"/>
          <p:cNvSpPr>
            <a:spLocks noGrp="1" noChangeArrowheads="1"/>
          </p:cNvSpPr>
          <p:nvPr>
            <p:ph type="body" idx="1"/>
          </p:nvPr>
        </p:nvSpPr>
        <p:spPr>
          <a:xfrm>
            <a:off x="395288" y="2060848"/>
            <a:ext cx="8229600" cy="4320902"/>
          </a:xfrm>
        </p:spPr>
        <p:txBody>
          <a:bodyPr/>
          <a:lstStyle/>
          <a:p>
            <a:pPr marL="0" indent="0" algn="just">
              <a:buNone/>
            </a:pPr>
            <a:r>
              <a:rPr lang="cs-CZ" altLang="cs-CZ" sz="1600" b="1" u="sng" dirty="0" smtClean="0"/>
              <a:t>Účelem dotačního </a:t>
            </a:r>
            <a:r>
              <a:rPr lang="cs-CZ" altLang="cs-CZ" sz="1600" b="1" u="sng" dirty="0"/>
              <a:t>titulu </a:t>
            </a:r>
            <a:r>
              <a:rPr lang="cs-CZ" altLang="cs-CZ" sz="1600" b="1" u="sng" dirty="0" smtClean="0"/>
              <a:t>K1/22</a:t>
            </a:r>
            <a:r>
              <a:rPr lang="cs-CZ" altLang="cs-CZ" sz="1600" dirty="0" smtClean="0"/>
              <a:t> </a:t>
            </a:r>
            <a:r>
              <a:rPr lang="cs-CZ" sz="1600" dirty="0"/>
              <a:t>je podpora </a:t>
            </a:r>
            <a:r>
              <a:rPr lang="cs-CZ" sz="1600" b="1" dirty="0">
                <a:solidFill>
                  <a:srgbClr val="FF0000"/>
                </a:solidFill>
              </a:rPr>
              <a:t>celoroční činnosti hudebních klubů, galerií či jiných kulturních zařízení. Celoroční kulturní činnost musí být realizována ve veřejně přístupných prostorech, které slouží pro kulturní aktivity na území SMO. Žadatel je povinen tuto skutečnost doložit při podání žádosti </a:t>
            </a:r>
            <a:r>
              <a:rPr lang="cs-CZ" sz="1600" dirty="0"/>
              <a:t>(např. nájemní smlouvou, smlouvou o výpůjčce, listem vlastnictví).</a:t>
            </a:r>
          </a:p>
          <a:p>
            <a:pPr marL="0" indent="0">
              <a:buNone/>
            </a:pPr>
            <a:endParaRPr lang="cs-CZ" sz="1600" u="sng" dirty="0" smtClean="0"/>
          </a:p>
          <a:p>
            <a:pPr marL="0" indent="0">
              <a:buNone/>
            </a:pPr>
            <a:r>
              <a:rPr lang="cs-CZ" sz="1600" b="1" u="sng" dirty="0" smtClean="0">
                <a:solidFill>
                  <a:srgbClr val="FF0000"/>
                </a:solidFill>
              </a:rPr>
              <a:t>Realizační </a:t>
            </a:r>
            <a:r>
              <a:rPr lang="cs-CZ" sz="1600" b="1" u="sng" dirty="0">
                <a:solidFill>
                  <a:srgbClr val="FF0000"/>
                </a:solidFill>
              </a:rPr>
              <a:t>podmínkou je:</a:t>
            </a:r>
            <a:endParaRPr lang="cs-CZ" sz="1600" b="1" dirty="0">
              <a:solidFill>
                <a:srgbClr val="FF0000"/>
              </a:solidFill>
            </a:endParaRPr>
          </a:p>
          <a:p>
            <a:pPr lvl="0"/>
            <a:r>
              <a:rPr lang="cs-CZ" sz="1600" b="1" dirty="0">
                <a:solidFill>
                  <a:srgbClr val="FF0000"/>
                </a:solidFill>
              </a:rPr>
              <a:t>přístupnost prostoru pro veřejnost min. v délce 10 měsíců/rok,</a:t>
            </a:r>
          </a:p>
          <a:p>
            <a:pPr lvl="0"/>
            <a:r>
              <a:rPr lang="cs-CZ" sz="1600" b="1" dirty="0">
                <a:solidFill>
                  <a:srgbClr val="FF0000"/>
                </a:solidFill>
              </a:rPr>
              <a:t>plán celoroční kulturní činnosti (doložení při podání žádosti).</a:t>
            </a:r>
          </a:p>
          <a:p>
            <a:pPr marL="0" indent="0" algn="just">
              <a:buFontTx/>
              <a:buNone/>
              <a:defRPr/>
            </a:pPr>
            <a:endParaRPr lang="cs-CZ" altLang="cs-CZ" sz="1600" dirty="0" smtClean="0"/>
          </a:p>
          <a:p>
            <a:pPr marL="0" indent="0" algn="just">
              <a:buFontTx/>
              <a:buNone/>
              <a:defRPr/>
            </a:pPr>
            <a:r>
              <a:rPr lang="cs-CZ" altLang="cs-CZ" sz="1600" dirty="0" smtClean="0"/>
              <a:t>Minimální výše poskytnuté dotace:	 </a:t>
            </a:r>
            <a:r>
              <a:rPr lang="cs-CZ" altLang="cs-CZ" sz="1600" b="1" dirty="0" smtClean="0">
                <a:solidFill>
                  <a:srgbClr val="FF0000"/>
                </a:solidFill>
              </a:rPr>
              <a:t>40.000,00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200.000,00 Kč</a:t>
            </a:r>
          </a:p>
          <a:p>
            <a:pPr marL="0" indent="0" algn="just">
              <a:buFontTx/>
              <a:buNone/>
              <a:defRPr/>
            </a:pPr>
            <a:endParaRPr lang="cs-CZ" altLang="cs-CZ" sz="1600" dirty="0" smtClean="0"/>
          </a:p>
          <a:p>
            <a:pPr marL="0" indent="0" algn="just">
              <a:buFontTx/>
              <a:buNone/>
              <a:defRPr/>
            </a:pPr>
            <a:r>
              <a:rPr lang="cs-CZ" altLang="cs-CZ" sz="1600" dirty="0" smtClean="0"/>
              <a:t>Žadatel o dotaci smí podat pouze </a:t>
            </a:r>
            <a:r>
              <a:rPr lang="cs-CZ" altLang="cs-CZ" sz="1600" b="1" u="sng" cap="all" dirty="0" smtClean="0"/>
              <a:t>jednu</a:t>
            </a:r>
            <a:r>
              <a:rPr lang="cs-CZ" altLang="cs-CZ" sz="1600" dirty="0" smtClean="0"/>
              <a:t> žádost!</a:t>
            </a:r>
          </a:p>
          <a:p>
            <a:pPr marL="0" indent="0" algn="just">
              <a:buFontTx/>
              <a:buNone/>
              <a:defRPr/>
            </a:pPr>
            <a:endParaRPr lang="cs-CZ" altLang="cs-CZ" sz="1600" dirty="0" smtClean="0"/>
          </a:p>
          <a:p>
            <a:pPr marL="0" indent="0" algn="just">
              <a:buFontTx/>
              <a:buNone/>
              <a:defRPr/>
            </a:pPr>
            <a:r>
              <a:rPr lang="cs-CZ" altLang="cs-CZ" sz="1600" dirty="0" smtClean="0"/>
              <a:t>Minimální </a:t>
            </a:r>
            <a:r>
              <a:rPr lang="cs-CZ" altLang="cs-CZ" sz="1600" dirty="0"/>
              <a:t>% spoluúčast žadatele na uznatelných nákladech projektu: </a:t>
            </a:r>
            <a:r>
              <a:rPr lang="cs-CZ" altLang="cs-CZ" sz="1600" dirty="0" smtClean="0"/>
              <a:t>25 %.</a:t>
            </a:r>
            <a:endParaRPr lang="cs-CZ" altLang="cs-CZ" sz="1600" dirty="0"/>
          </a:p>
          <a:p>
            <a:pPr marL="0" indent="0" algn="just">
              <a:buFontTx/>
              <a:buNone/>
              <a:defRPr/>
            </a:pPr>
            <a:endParaRPr lang="cs-CZ" altLang="cs-CZ" sz="1600" dirty="0"/>
          </a:p>
          <a:p>
            <a:pPr marL="0" indent="0" algn="just">
              <a:buNone/>
              <a:defRPr/>
            </a:pPr>
            <a:r>
              <a:rPr lang="cs-CZ" sz="1600" dirty="0"/>
              <a:t>Podpora dlouhodobých kulturních a společenských aktivit přispívajících k rozvoji kulturního prostředí nebo k udržování kulturních tradic např. pořádání pravidelných koncertů, představení, výstav apod.</a:t>
            </a:r>
            <a:r>
              <a:rPr lang="cs-CZ" sz="1600" b="1" dirty="0"/>
              <a:t> </a:t>
            </a:r>
            <a:endParaRPr lang="cs-CZ" sz="1600" dirty="0"/>
          </a:p>
          <a:p>
            <a:pPr marL="0" indent="0" algn="just">
              <a:buFontTx/>
              <a:buNone/>
              <a:defRPr/>
            </a:pPr>
            <a:endParaRPr lang="cs-CZ" altLang="cs-CZ" sz="1600" dirty="0" smtClean="0"/>
          </a:p>
          <a:p>
            <a:pPr marL="0" indent="0" algn="just">
              <a:buFontTx/>
              <a:buNone/>
              <a:defRPr/>
            </a:pPr>
            <a:endParaRPr lang="cs-CZ" altLang="cs-CZ" sz="1400" dirty="0" smtClean="0"/>
          </a:p>
          <a:p>
            <a:pPr marL="0" indent="0" algn="just">
              <a:buFontTx/>
              <a:buNone/>
              <a:defRPr/>
            </a:pPr>
            <a:endParaRPr lang="cs-CZ" altLang="cs-CZ" sz="1400" dirty="0" smtClean="0"/>
          </a:p>
          <a:p>
            <a:pPr marL="0" indent="0" algn="just">
              <a:buFontTx/>
              <a:buNone/>
              <a:defRPr/>
            </a:pPr>
            <a:endParaRPr lang="cs-CZ" altLang="cs-CZ" sz="1400" dirty="0" smtClean="0"/>
          </a:p>
        </p:txBody>
      </p:sp>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01CCACE8-7818-49E7-9142-599DD69E18DC}" type="slidenum">
              <a:rPr lang="cs-CZ" altLang="cs-CZ" sz="1400" smtClean="0"/>
              <a:pPr eaLnBrk="1" hangingPunct="1">
                <a:spcBef>
                  <a:spcPct val="0"/>
                </a:spcBef>
                <a:buFontTx/>
                <a:buNone/>
              </a:pPr>
              <a:t>9</a:t>
            </a:fld>
            <a:endParaRPr lang="cs-CZ" altLang="cs-CZ" sz="1400" smtClean="0"/>
          </a:p>
        </p:txBody>
      </p:sp>
      <p:sp>
        <p:nvSpPr>
          <p:cNvPr id="4101" name="Text Box 3"/>
          <p:cNvSpPr txBox="1">
            <a:spLocks noChangeArrowheads="1"/>
          </p:cNvSpPr>
          <p:nvPr/>
        </p:nvSpPr>
        <p:spPr bwMode="auto">
          <a:xfrm>
            <a:off x="2771775" y="330200"/>
            <a:ext cx="62642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sz="2400" b="1" dirty="0" smtClean="0"/>
              <a:t>PODPORA CELOROČNÍ KULTURNÍ ČINNOSTI</a:t>
            </a:r>
            <a:r>
              <a:rPr lang="cs-CZ" sz="2400" b="1" dirty="0">
                <a:solidFill>
                  <a:srgbClr val="000000"/>
                </a:solidFill>
              </a:rPr>
              <a:t> </a:t>
            </a:r>
            <a:r>
              <a:rPr lang="cs-CZ" sz="2400" b="1" dirty="0" smtClean="0">
                <a:solidFill>
                  <a:srgbClr val="000000"/>
                </a:solidFill>
              </a:rPr>
              <a:t>(</a:t>
            </a:r>
            <a:r>
              <a:rPr lang="cs-CZ" altLang="cs-CZ" sz="2400" b="1" dirty="0" smtClean="0">
                <a:solidFill>
                  <a:srgbClr val="000000"/>
                </a:solidFill>
              </a:rPr>
              <a:t>K1/22)</a:t>
            </a:r>
            <a:endParaRPr lang="cs-CZ" altLang="cs-CZ" sz="2400" b="1" dirty="0">
              <a:solidFill>
                <a:srgbClr val="000000"/>
              </a:solidFill>
            </a:endParaRPr>
          </a:p>
        </p:txBody>
      </p:sp>
    </p:spTree>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10006</TotalTime>
  <Words>1071</Words>
  <Application>Microsoft Office PowerPoint</Application>
  <PresentationFormat>Předvádění na obrazovce (4:3)</PresentationFormat>
  <Paragraphs>259</Paragraphs>
  <Slides>23</Slides>
  <Notes>13</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23</vt:i4>
      </vt:variant>
    </vt:vector>
  </HeadingPairs>
  <TitlesOfParts>
    <vt:vector size="26" baseType="lpstr">
      <vt:lpstr>Arial</vt:lpstr>
      <vt:lpstr>Calibri</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PODMÍNKY POUŽITÍ DOTACE</vt:lpstr>
      <vt:lpstr>Prezentace aplikace PowerPoint</vt:lpstr>
      <vt:lpstr>Prezentace aplikace PowerPoint</vt:lpstr>
      <vt:lpstr>Prezentace aplikace PowerPoint</vt:lpstr>
      <vt:lpstr>Prezentace aplikace PowerPoint</vt:lpstr>
      <vt:lpstr>KREATIVNÍ VÝSTUPY (K3/22)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NÁKLADOVÝ ROZPOČET</vt:lpstr>
      <vt:lpstr>Prezentace aplikace PowerPoint</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Jiskrová Lenka</cp:lastModifiedBy>
  <cp:revision>603</cp:revision>
  <cp:lastPrinted>2019-05-02T06:48:24Z</cp:lastPrinted>
  <dcterms:created xsi:type="dcterms:W3CDTF">2007-01-16T13:45:29Z</dcterms:created>
  <dcterms:modified xsi:type="dcterms:W3CDTF">2021-09-07T11:54:14Z</dcterms:modified>
</cp:coreProperties>
</file>