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313" r:id="rId3"/>
    <p:sldId id="266" r:id="rId4"/>
    <p:sldId id="326" r:id="rId5"/>
    <p:sldId id="309" r:id="rId6"/>
    <p:sldId id="330" r:id="rId7"/>
    <p:sldId id="314" r:id="rId8"/>
    <p:sldId id="338" r:id="rId9"/>
    <p:sldId id="308" r:id="rId10"/>
    <p:sldId id="340" r:id="rId11"/>
    <p:sldId id="341" r:id="rId12"/>
    <p:sldId id="343" r:id="rId13"/>
    <p:sldId id="344" r:id="rId14"/>
    <p:sldId id="346" r:id="rId15"/>
    <p:sldId id="321" r:id="rId16"/>
    <p:sldId id="348" r:id="rId17"/>
    <p:sldId id="347" r:id="rId18"/>
    <p:sldId id="349" r:id="rId19"/>
    <p:sldId id="336" r:id="rId20"/>
    <p:sldId id="322" r:id="rId21"/>
    <p:sldId id="333" r:id="rId22"/>
    <p:sldId id="324" r:id="rId23"/>
    <p:sldId id="325" r:id="rId24"/>
    <p:sldId id="303" r:id="rId25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FF0000"/>
    <a:srgbClr val="D9DAD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 Světlá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103" autoAdjust="0"/>
  </p:normalViewPr>
  <p:slideViewPr>
    <p:cSldViewPr>
      <p:cViewPr varScale="1">
        <p:scale>
          <a:sx n="106" d="100"/>
          <a:sy n="106" d="100"/>
        </p:scale>
        <p:origin x="17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671"/>
            <a:ext cx="2946400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671"/>
            <a:ext cx="2946400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DCFFE49-018A-4952-A454-A68C8AEFC48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7424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85F596A-CF08-4E57-8DFD-1659BE2F389F}" type="datetimeFigureOut">
              <a:rPr lang="cs-CZ"/>
              <a:pPr>
                <a:defRPr/>
              </a:pPr>
              <a:t>14.09.2021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38" tIns="45769" rIns="91538" bIns="45769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5629"/>
            <a:ext cx="5438775" cy="4467939"/>
          </a:xfrm>
          <a:prstGeom prst="rect">
            <a:avLst/>
          </a:prstGeom>
        </p:spPr>
        <p:txBody>
          <a:bodyPr vert="horz" lIns="91538" tIns="45769" rIns="91538" bIns="45769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671"/>
            <a:ext cx="2946400" cy="496966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671"/>
            <a:ext cx="2946400" cy="496966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466962A-3A21-45A3-8728-29C92FCE22B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87911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15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454CADB-03C3-4CBB-A6F0-B9AF9FAFBD87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8875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5FEE82-0C92-49C9-B307-1B7C36416ECC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18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3441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765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AE84FC5-2870-44DB-94BF-005D902DB9EE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20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0464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867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89DDAE6-AE2B-4877-945E-52043833F4E6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21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4476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970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5520417-74F2-47B5-8AF9-BDACAFF31B2C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22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1115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3072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EDD721F-9C77-4C18-A5B5-CBCF645D0571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23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99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25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23007AF-FBB9-4C73-8CD7-DB3FE476E4CA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256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25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23007AF-FBB9-4C73-8CD7-DB3FE476E4CA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786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25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23007AF-FBB9-4C73-8CD7-DB3FE476E4CA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633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D37862E-6326-4B1B-932D-C4BD93F25B64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8590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D37862E-6326-4B1B-932D-C4BD93F25B64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5219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D37862E-6326-4B1B-932D-C4BD93F25B64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7926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DF07FB2-35B2-4004-BD08-8BFD92E1361A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619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DF07FB2-35B2-4004-BD08-8BFD92E1361A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16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930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5E8A3-D473-48D1-A58F-05C91CEE5C5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0496751"/>
      </p:ext>
    </p:extLst>
  </p:cSld>
  <p:clrMapOvr>
    <a:masterClrMapping/>
  </p:clrMapOvr>
  <p:transition advTm="6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E5EDE-CDD6-4547-AC21-E385A4F42B3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5986670"/>
      </p:ext>
    </p:extLst>
  </p:cSld>
  <p:clrMapOvr>
    <a:masterClrMapping/>
  </p:clrMapOvr>
  <p:transition advTm="6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05A2C-C242-4F43-B717-8CC5E5910D1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2828706"/>
      </p:ext>
    </p:extLst>
  </p:cSld>
  <p:clrMapOvr>
    <a:masterClrMapping/>
  </p:clrMapOvr>
  <p:transition advTm="6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288F3-FCAB-4DFC-8154-C6D4C28D0AD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7884862"/>
      </p:ext>
    </p:extLst>
  </p:cSld>
  <p:clrMapOvr>
    <a:masterClrMapping/>
  </p:clrMapOvr>
  <p:transition advTm="6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0215D-46AE-4984-A365-803670E98FF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124714"/>
      </p:ext>
    </p:extLst>
  </p:cSld>
  <p:clrMapOvr>
    <a:masterClrMapping/>
  </p:clrMapOvr>
  <p:transition advTm="6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7451F-B7AC-4C84-B9A3-13D0DE8271F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4076933"/>
      </p:ext>
    </p:extLst>
  </p:cSld>
  <p:clrMapOvr>
    <a:masterClrMapping/>
  </p:clrMapOvr>
  <p:transition advTm="6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8D4C1-AA24-4AED-BDB7-BBB0ABA2433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6394359"/>
      </p:ext>
    </p:extLst>
  </p:cSld>
  <p:clrMapOvr>
    <a:masterClrMapping/>
  </p:clrMapOvr>
  <p:transition advTm="6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3BAAE-02BB-4F1A-AACE-83189962951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5693275"/>
      </p:ext>
    </p:extLst>
  </p:cSld>
  <p:clrMapOvr>
    <a:masterClrMapping/>
  </p:clrMapOvr>
  <p:transition advTm="6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AA5AE-A06D-46F0-B1D5-C6658DE5CE3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7005657"/>
      </p:ext>
    </p:extLst>
  </p:cSld>
  <p:clrMapOvr>
    <a:masterClrMapping/>
  </p:clrMapOvr>
  <p:transition advTm="6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5447F-3C02-414A-8407-B7CB6AC4A73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4202899"/>
      </p:ext>
    </p:extLst>
  </p:cSld>
  <p:clrMapOvr>
    <a:masterClrMapping/>
  </p:clrMapOvr>
  <p:transition advTm="6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64CEF-1477-46F4-86C1-C4E4088A856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5716497"/>
      </p:ext>
    </p:extLst>
  </p:cSld>
  <p:clrMapOvr>
    <a:masterClrMapping/>
  </p:clrMapOvr>
  <p:transition advTm="6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064AB0D-0387-48AA-9A53-D43A9F4F81C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6000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granty-sport@opava-city.cz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tace.opava-city.cz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s-sport.cz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s://www.opava-city.cz/cz/nabidka-temat/dotace/dotacni-programy-2022/sport-2022.htm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artin.koky@opava-city.cz" TargetMode="External"/><Relationship Id="rId5" Type="http://schemas.openxmlformats.org/officeDocument/2006/relationships/hyperlink" Target="mailto:petra.vlcova@opava-city.cz" TargetMode="External"/><Relationship Id="rId4" Type="http://schemas.openxmlformats.org/officeDocument/2006/relationships/hyperlink" Target="mailto:lenka.jiskrova@opava-city.cz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Opa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260350"/>
            <a:ext cx="679767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900113" y="3716338"/>
            <a:ext cx="75660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3600" b="1" dirty="0">
                <a:solidFill>
                  <a:srgbClr val="000000"/>
                </a:solidFill>
              </a:rPr>
              <a:t>PROGRAM SPORT </a:t>
            </a:r>
            <a:r>
              <a:rPr lang="cs-CZ" altLang="cs-CZ" sz="3600" b="1" dirty="0" smtClean="0">
                <a:solidFill>
                  <a:srgbClr val="000000"/>
                </a:solidFill>
              </a:rPr>
              <a:t>2022</a:t>
            </a:r>
            <a:endParaRPr lang="cs-CZ" altLang="cs-CZ" sz="3600" b="1" dirty="0">
              <a:solidFill>
                <a:srgbClr val="000000"/>
              </a:solidFill>
            </a:endParaRPr>
          </a:p>
        </p:txBody>
      </p:sp>
      <p:sp>
        <p:nvSpPr>
          <p:cNvPr id="205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9AF043F-498B-41FD-897B-8344CD0CD5B2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cs-CZ" altLang="cs-CZ" sz="1400" smtClean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65" y="-99392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67544" y="1454150"/>
            <a:ext cx="8352928" cy="4854575"/>
          </a:xfrm>
        </p:spPr>
        <p:txBody>
          <a:bodyPr/>
          <a:lstStyle/>
          <a:p>
            <a:pPr marL="0" indent="0" algn="just"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Spotřeba </a:t>
            </a:r>
            <a:r>
              <a:rPr lang="cs-CZ" sz="1600" b="1" dirty="0">
                <a:solidFill>
                  <a:srgbClr val="FF0000"/>
                </a:solidFill>
              </a:rPr>
              <a:t>energie:</a:t>
            </a:r>
            <a:endParaRPr lang="cs-CZ" sz="1600" dirty="0">
              <a:solidFill>
                <a:srgbClr val="FF0000"/>
              </a:solidFill>
            </a:endParaRPr>
          </a:p>
          <a:p>
            <a:pPr algn="just"/>
            <a:r>
              <a:rPr lang="cs-CZ" sz="1600" dirty="0"/>
              <a:t>Spotřeba elektrické energie, vody, plynu</a:t>
            </a:r>
          </a:p>
          <a:p>
            <a:pPr marL="0" indent="0" algn="just">
              <a:buNone/>
            </a:pPr>
            <a:endParaRPr lang="cs-CZ" sz="1600" b="1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Služby</a:t>
            </a:r>
            <a:r>
              <a:rPr lang="cs-CZ" sz="1600" b="1" dirty="0">
                <a:solidFill>
                  <a:srgbClr val="FF0000"/>
                </a:solidFill>
              </a:rPr>
              <a:t>:</a:t>
            </a:r>
            <a:endParaRPr lang="cs-CZ" sz="1600" dirty="0">
              <a:solidFill>
                <a:srgbClr val="FF0000"/>
              </a:solidFill>
            </a:endParaRPr>
          </a:p>
          <a:p>
            <a:pPr lvl="0" algn="just"/>
            <a:r>
              <a:rPr lang="cs-CZ" sz="1600" dirty="0"/>
              <a:t>Náklady na drobné opravy a udržování sportovních zařízení, která jsou ve vlastnictví, dlouhodobém nájmu nebo dlouhodobé výpůjčce žadatele o dotaci </a:t>
            </a:r>
            <a:r>
              <a:rPr lang="cs-CZ" sz="1600" u="sng" dirty="0"/>
              <a:t>(</a:t>
            </a:r>
            <a:r>
              <a:rPr lang="cs-CZ" sz="1600" dirty="0"/>
              <a:t>kde druhou smluvní stranou je SMO, Moravskoslezský kraj, státní organizace nebo jiný spolek působící v oblasti sportu)</a:t>
            </a:r>
          </a:p>
          <a:p>
            <a:pPr lvl="0" algn="just"/>
            <a:r>
              <a:rPr lang="cs-CZ" sz="1600" dirty="0"/>
              <a:t>Cestovné (tuzemské i zahraniční) - na základě cestovního příkazu, jízdné veřejnými dopravními prostředky (vlak, autobus), úhrada faktury dopravci</a:t>
            </a:r>
          </a:p>
          <a:p>
            <a:pPr lvl="0" algn="just"/>
            <a:r>
              <a:rPr lang="cs-CZ" sz="1600" dirty="0"/>
              <a:t>DDNM (drobný dlouhodobý nehmotný majetek) – pouze je-li tento pořízený majetek </a:t>
            </a:r>
            <a:br>
              <a:rPr lang="cs-CZ" sz="1600" dirty="0"/>
            </a:br>
            <a:r>
              <a:rPr lang="cs-CZ" sz="1600" dirty="0"/>
              <a:t>v období realizace projektu je prokazatelně uveden do užívání a zůstane v majetku příjemce </a:t>
            </a:r>
            <a:r>
              <a:rPr lang="cs-CZ" sz="1600" dirty="0" smtClean="0"/>
              <a:t>po </a:t>
            </a:r>
            <a:r>
              <a:rPr lang="cs-CZ" sz="1600" dirty="0"/>
              <a:t>dobu minimálně 2 let (doba použitelnosti delší než jeden rok a ocenění je v částce </a:t>
            </a:r>
            <a:r>
              <a:rPr lang="cs-CZ" sz="1600" dirty="0" smtClean="0"/>
              <a:t>od </a:t>
            </a:r>
            <a:r>
              <a:rPr lang="cs-CZ" sz="1600" dirty="0"/>
              <a:t>7.000,00 Kč včetně do 60.000,00 Kč včetně - např. software),</a:t>
            </a:r>
          </a:p>
          <a:p>
            <a:pPr lvl="0" algn="just"/>
            <a:r>
              <a:rPr lang="cs-CZ" sz="1600" dirty="0"/>
              <a:t>Nájemné prostor pro zabezpečení sportovní </a:t>
            </a:r>
            <a:r>
              <a:rPr lang="cs-CZ" sz="1600" dirty="0" smtClean="0"/>
              <a:t>činnosti</a:t>
            </a:r>
            <a:endParaRPr lang="cs-CZ" sz="1600" dirty="0"/>
          </a:p>
        </p:txBody>
      </p:sp>
      <p:sp>
        <p:nvSpPr>
          <p:cNvPr id="1024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03422C4-440B-411E-A93D-0D802291D5C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cs-CZ" altLang="cs-CZ" sz="1400" smtClean="0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/>
              <a:t>UZNATELNÉ NÁKLADY S1/22 + S3/22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933386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67544" y="1268760"/>
            <a:ext cx="8352928" cy="5039965"/>
          </a:xfrm>
        </p:spPr>
        <p:txBody>
          <a:bodyPr/>
          <a:lstStyle/>
          <a:p>
            <a:pPr lvl="0" algn="just"/>
            <a:r>
              <a:rPr lang="cs-CZ" sz="1600" dirty="0"/>
              <a:t>Vklad pořadatelům k účasti na soutěžích a utkáních</a:t>
            </a:r>
          </a:p>
          <a:p>
            <a:pPr lvl="0" algn="just"/>
            <a:r>
              <a:rPr lang="cs-CZ" sz="1600" dirty="0"/>
              <a:t>Ubytování sportovců vč. trenérů a realizačního týmu</a:t>
            </a:r>
          </a:p>
          <a:p>
            <a:pPr lvl="0" algn="just"/>
            <a:r>
              <a:rPr lang="cs-CZ" sz="1600" dirty="0"/>
              <a:t>Společné stravování a pitný nealko režim související se sportovní činností </a:t>
            </a:r>
          </a:p>
          <a:p>
            <a:pPr lvl="0" algn="just"/>
            <a:r>
              <a:rPr lang="cs-CZ" sz="1600" dirty="0"/>
              <a:t>Náklady na zajištění rozhodčích dle reglementu soutěže</a:t>
            </a:r>
          </a:p>
          <a:p>
            <a:pPr lvl="0" algn="just"/>
            <a:r>
              <a:rPr lang="cs-CZ" sz="1600" dirty="0"/>
              <a:t>Propagace sportovní činnosti</a:t>
            </a:r>
          </a:p>
          <a:p>
            <a:pPr lvl="0" algn="just"/>
            <a:r>
              <a:rPr lang="cs-CZ" sz="1600" dirty="0"/>
              <a:t>Školení a doškolení trenérů </a:t>
            </a:r>
          </a:p>
          <a:p>
            <a:pPr lvl="0" algn="just"/>
            <a:r>
              <a:rPr lang="cs-CZ" sz="1600" dirty="0"/>
              <a:t>realizace sportovní, organizační a obsahové činnosti včetně zabezpečení trenérských, zdravotních a metodických podmínek, servis sportovních svazů a střešních sportovních organizací, </a:t>
            </a:r>
            <a:r>
              <a:rPr lang="cs-CZ" sz="1600" dirty="0" err="1"/>
              <a:t>technicko-servisních</a:t>
            </a:r>
            <a:r>
              <a:rPr lang="cs-CZ" sz="1600" dirty="0"/>
              <a:t> podmínek pro činnost sportovců jednotlivých příjemců dotace, dle svých registrovaných stanov </a:t>
            </a:r>
            <a:endParaRPr lang="cs-CZ" sz="1600" dirty="0" smtClean="0"/>
          </a:p>
          <a:p>
            <a:pPr marL="0" lvl="0" indent="0" algn="just"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Jiné </a:t>
            </a:r>
            <a:r>
              <a:rPr lang="cs-CZ" sz="1600" b="1" dirty="0">
                <a:solidFill>
                  <a:srgbClr val="FF0000"/>
                </a:solidFill>
              </a:rPr>
              <a:t>náklady:</a:t>
            </a:r>
            <a:endParaRPr lang="cs-CZ" sz="1600" dirty="0">
              <a:solidFill>
                <a:srgbClr val="FF0000"/>
              </a:solidFill>
            </a:endParaRPr>
          </a:p>
          <a:p>
            <a:pPr lvl="0" algn="just"/>
            <a:r>
              <a:rPr lang="cs-CZ" sz="1600" dirty="0"/>
              <a:t>poplatky kolektivním správcům (např. poplatky sportovním svazům a zastřešujícím organizacím)</a:t>
            </a:r>
          </a:p>
          <a:p>
            <a:pPr marL="0" indent="0" algn="just">
              <a:buNone/>
            </a:pPr>
            <a:r>
              <a:rPr lang="cs-CZ" sz="1600" b="1" dirty="0">
                <a:solidFill>
                  <a:srgbClr val="FF0000"/>
                </a:solidFill>
              </a:rPr>
              <a:t>Mzdové náklady</a:t>
            </a:r>
            <a:r>
              <a:rPr lang="cs-CZ" sz="1600" dirty="0">
                <a:solidFill>
                  <a:srgbClr val="FF0000"/>
                </a:solidFill>
              </a:rPr>
              <a:t> </a:t>
            </a:r>
            <a:r>
              <a:rPr lang="cs-CZ" sz="1600" dirty="0" smtClean="0"/>
              <a:t>(</a:t>
            </a:r>
            <a:r>
              <a:rPr lang="cs-CZ" sz="1600" dirty="0"/>
              <a:t>trenéři, instruktoři, lektoři, cvičitelé, správci sportoviště a pracovníci údržby) do výše </a:t>
            </a:r>
            <a:r>
              <a:rPr lang="cs-CZ" sz="1600" b="1" dirty="0">
                <a:solidFill>
                  <a:srgbClr val="FF0000"/>
                </a:solidFill>
              </a:rPr>
              <a:t>max. 50 % z poskytnuté dotace</a:t>
            </a:r>
            <a:r>
              <a:rPr lang="cs-CZ" sz="1600" dirty="0">
                <a:solidFill>
                  <a:srgbClr val="FF0000"/>
                </a:solidFill>
              </a:rPr>
              <a:t> </a:t>
            </a:r>
            <a:r>
              <a:rPr lang="cs-CZ" sz="1600" dirty="0"/>
              <a:t>(max.: 300,- Kč/hod.):</a:t>
            </a:r>
          </a:p>
          <a:p>
            <a:pPr lvl="0" algn="just"/>
            <a:r>
              <a:rPr lang="cs-CZ" sz="1600" dirty="0"/>
              <a:t>hrubé mzdy ze závislé činnosti</a:t>
            </a:r>
          </a:p>
          <a:p>
            <a:pPr lvl="0" algn="just"/>
            <a:r>
              <a:rPr lang="cs-CZ" sz="1600" dirty="0"/>
              <a:t>dohody o provedení práce</a:t>
            </a:r>
          </a:p>
          <a:p>
            <a:pPr lvl="0" algn="just"/>
            <a:r>
              <a:rPr lang="cs-CZ" sz="1600" dirty="0"/>
              <a:t>dohody o pracovní činnosti</a:t>
            </a:r>
          </a:p>
          <a:p>
            <a:pPr marL="0" indent="0" algn="just" eaLnBrk="1" hangingPunct="1">
              <a:spcBef>
                <a:spcPct val="0"/>
              </a:spcBef>
              <a:buNone/>
            </a:pPr>
            <a:endParaRPr lang="cs-CZ" sz="1600" dirty="0"/>
          </a:p>
          <a:p>
            <a:pPr lvl="0"/>
            <a:endParaRPr lang="cs-CZ" sz="1600" dirty="0"/>
          </a:p>
          <a:p>
            <a:pPr marL="0" indent="0" algn="just" eaLnBrk="1" hangingPunct="1">
              <a:spcBef>
                <a:spcPct val="0"/>
              </a:spcBef>
              <a:buNone/>
            </a:pPr>
            <a:endParaRPr lang="cs-CZ" sz="1600" dirty="0"/>
          </a:p>
        </p:txBody>
      </p:sp>
      <p:sp>
        <p:nvSpPr>
          <p:cNvPr id="1024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03422C4-440B-411E-A93D-0D802291D5C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cs-CZ" altLang="cs-CZ" sz="1400" smtClean="0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2699792" y="329405"/>
            <a:ext cx="6264275" cy="96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None/>
            </a:pPr>
            <a:r>
              <a:rPr lang="cs-CZ" altLang="cs-CZ" sz="2400" dirty="0"/>
              <a:t> </a:t>
            </a:r>
            <a:r>
              <a:rPr lang="cs-CZ" altLang="cs-CZ" sz="2200" b="1" dirty="0"/>
              <a:t>UZNATELNÉ NÁKLADY </a:t>
            </a:r>
            <a:r>
              <a:rPr lang="cs-CZ" altLang="cs-CZ" sz="2200" b="1" dirty="0" smtClean="0"/>
              <a:t>S1/22 </a:t>
            </a:r>
            <a:r>
              <a:rPr lang="cs-CZ" altLang="cs-CZ" sz="2200" b="1" dirty="0"/>
              <a:t>+ </a:t>
            </a:r>
            <a:r>
              <a:rPr lang="cs-CZ" altLang="cs-CZ" sz="2200" b="1" dirty="0" smtClean="0"/>
              <a:t>S3/22</a:t>
            </a:r>
            <a:endParaRPr lang="cs-CZ" altLang="cs-CZ" sz="2200" b="1" dirty="0">
              <a:solidFill>
                <a:srgbClr val="E12D28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24943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251520" y="1341438"/>
            <a:ext cx="8435280" cy="5183906"/>
          </a:xfrm>
        </p:spPr>
        <p:txBody>
          <a:bodyPr/>
          <a:lstStyle/>
          <a:p>
            <a:pPr marL="114300" indent="0" algn="just">
              <a:buNone/>
            </a:pPr>
            <a:r>
              <a:rPr lang="cs-CZ" sz="1800" b="1" dirty="0" smtClean="0"/>
              <a:t>Pro </a:t>
            </a:r>
            <a:r>
              <a:rPr lang="cs-CZ" sz="1800" b="1" dirty="0"/>
              <a:t>dotační titul S2/22</a:t>
            </a:r>
            <a:r>
              <a:rPr lang="cs-CZ" sz="1800" dirty="0"/>
              <a:t> může být dotace použita výhradně na tyto </a:t>
            </a:r>
            <a:r>
              <a:rPr lang="cs-CZ" sz="1800" b="1" dirty="0"/>
              <a:t>uznatelné náklady</a:t>
            </a:r>
            <a:r>
              <a:rPr lang="cs-CZ" sz="1800" dirty="0"/>
              <a:t>:</a:t>
            </a:r>
          </a:p>
          <a:p>
            <a:pPr marL="0" indent="0" algn="just"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Spotřeba </a:t>
            </a:r>
            <a:r>
              <a:rPr lang="cs-CZ" sz="1600" b="1" dirty="0">
                <a:solidFill>
                  <a:srgbClr val="FF0000"/>
                </a:solidFill>
              </a:rPr>
              <a:t>materiálu</a:t>
            </a:r>
            <a:r>
              <a:rPr lang="cs-CZ" sz="1600" dirty="0">
                <a:solidFill>
                  <a:srgbClr val="FF0000"/>
                </a:solidFill>
              </a:rPr>
              <a:t>:</a:t>
            </a:r>
          </a:p>
          <a:p>
            <a:pPr algn="just"/>
            <a:r>
              <a:rPr lang="cs-CZ" sz="1600" dirty="0"/>
              <a:t>DDHM (drobný dlouhodobý hmotný majetek) - pouze, je-li tento majetek pořízen v období realizace projektu, prokazatelně uveden do užívání a zůstane v majetku příjemce po dobu minimálně 2 let od jeho pořízení (doba použitelnosti delší než jeden rok a ocenění je v částce od 3.000,00 Kč včetně do 40.000,00 Kč včetně - např. movité věci), </a:t>
            </a:r>
          </a:p>
          <a:p>
            <a:pPr algn="just"/>
            <a:r>
              <a:rPr lang="cs-CZ" sz="1600" dirty="0"/>
              <a:t>sportovní materiál (např. míče, sítě, puky, hokejky apod.),</a:t>
            </a:r>
          </a:p>
          <a:p>
            <a:pPr algn="just"/>
            <a:r>
              <a:rPr lang="cs-CZ" sz="1600" dirty="0"/>
              <a:t>ostatní materiál (kancelářské potřeby, čistící potřeby, pohonné hmoty, ochranné pomůcky apod</a:t>
            </a:r>
            <a:r>
              <a:rPr lang="cs-CZ" sz="1600" dirty="0" smtClean="0"/>
              <a:t>.)</a:t>
            </a:r>
          </a:p>
          <a:p>
            <a:pPr marL="0" indent="0" algn="just">
              <a:buNone/>
            </a:pPr>
            <a:endParaRPr lang="cs-CZ" sz="1600" dirty="0" smtClean="0"/>
          </a:p>
          <a:p>
            <a:pPr marL="0" indent="0" algn="just"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Služby</a:t>
            </a:r>
            <a:r>
              <a:rPr lang="cs-CZ" sz="1600" dirty="0">
                <a:solidFill>
                  <a:srgbClr val="FF0000"/>
                </a:solidFill>
              </a:rPr>
              <a:t>:</a:t>
            </a:r>
          </a:p>
          <a:p>
            <a:pPr lvl="0" algn="just"/>
            <a:r>
              <a:rPr lang="cs-CZ" sz="1600" dirty="0"/>
              <a:t>Cestovné - na základě cestovního příkazu, jízdné veřejnými dopravními prostředky (vlak, autobus), úhrada faktury dopravci</a:t>
            </a:r>
          </a:p>
          <a:p>
            <a:pPr lvl="0" algn="just"/>
            <a:r>
              <a:rPr lang="cs-CZ" sz="1600" dirty="0"/>
              <a:t>DDNM (drobný dlouhodobý nehmotný majetek) – pouze je-li tento pořízený majetek </a:t>
            </a:r>
            <a:br>
              <a:rPr lang="cs-CZ" sz="1600" dirty="0"/>
            </a:br>
            <a:r>
              <a:rPr lang="cs-CZ" sz="1600" dirty="0"/>
              <a:t>v období realizace projektu je prokazatelně uveden do užívání a zůstane v majetku příjemce </a:t>
            </a:r>
            <a:r>
              <a:rPr lang="cs-CZ" sz="1600" dirty="0" smtClean="0"/>
              <a:t>po </a:t>
            </a:r>
            <a:r>
              <a:rPr lang="cs-CZ" sz="1600" dirty="0"/>
              <a:t>dobu minimálně 2 let (doba použitelnosti delší než jeden rok a ocenění je v částce </a:t>
            </a:r>
            <a:r>
              <a:rPr lang="cs-CZ" sz="1600" dirty="0" smtClean="0"/>
              <a:t>od </a:t>
            </a:r>
            <a:r>
              <a:rPr lang="cs-CZ" sz="1600" dirty="0"/>
              <a:t>7.000,00 Kč včetně do 60.000,00 Kč včetně - např. software)</a:t>
            </a:r>
          </a:p>
          <a:p>
            <a:endParaRPr lang="cs-CZ" sz="1600" dirty="0"/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D83375A-C581-4F91-B7C4-7F4E3A70FB32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cs-CZ" altLang="cs-CZ" sz="1400" dirty="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3059832" y="32940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/>
              <a:t>UZNATELNÉ </a:t>
            </a:r>
            <a:r>
              <a:rPr lang="cs-CZ" altLang="cs-CZ" sz="2200" b="1" dirty="0" smtClean="0"/>
              <a:t>NÁKLADY S2/22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355194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251520" y="1196752"/>
            <a:ext cx="8435280" cy="5400600"/>
          </a:xfrm>
        </p:spPr>
        <p:txBody>
          <a:bodyPr/>
          <a:lstStyle/>
          <a:p>
            <a:pPr lvl="0"/>
            <a:r>
              <a:rPr lang="cs-CZ" sz="1600" dirty="0"/>
              <a:t>Nájemné prostor pro zabezpečení sportovní akce</a:t>
            </a:r>
          </a:p>
          <a:p>
            <a:pPr lvl="0"/>
            <a:r>
              <a:rPr lang="cs-CZ" sz="1600" dirty="0"/>
              <a:t>Vklad pořadatelům k účasti na soutěžích a utkáních</a:t>
            </a:r>
          </a:p>
          <a:p>
            <a:pPr lvl="0"/>
            <a:r>
              <a:rPr lang="cs-CZ" sz="1600" dirty="0"/>
              <a:t>Ubytování sportovců vč. trenérů a realizačního týmu</a:t>
            </a:r>
          </a:p>
          <a:p>
            <a:pPr lvl="0"/>
            <a:r>
              <a:rPr lang="cs-CZ" sz="1600" dirty="0">
                <a:solidFill>
                  <a:srgbClr val="FF0000"/>
                </a:solidFill>
              </a:rPr>
              <a:t>Společné stravování a pitný nealko režim pro účastníky sportovní akce </a:t>
            </a:r>
          </a:p>
          <a:p>
            <a:pPr lvl="0"/>
            <a:r>
              <a:rPr lang="cs-CZ" sz="1600" dirty="0"/>
              <a:t>Náklady na zajištění rozhodčích dle reglementu soutěže</a:t>
            </a:r>
          </a:p>
          <a:p>
            <a:pPr lvl="0"/>
            <a:r>
              <a:rPr lang="cs-CZ" sz="1600" dirty="0"/>
              <a:t>Propagace sportovní akce</a:t>
            </a:r>
          </a:p>
          <a:p>
            <a:pPr lvl="0" algn="just"/>
            <a:r>
              <a:rPr lang="cs-CZ" sz="1600" dirty="0"/>
              <a:t>Poplatky sportovním svazům a zastřešujícím organizacím </a:t>
            </a:r>
          </a:p>
          <a:p>
            <a:pPr lvl="0" algn="just"/>
            <a:r>
              <a:rPr lang="cs-CZ" sz="1600" dirty="0"/>
              <a:t>realizace sportovní, organizační a obsahové činnosti včetně zabezpečení trenérských, zdravotních a metodických podmínek, servis sportovních svazů a střešních sportovních organizací, </a:t>
            </a:r>
            <a:r>
              <a:rPr lang="cs-CZ" sz="1600" dirty="0" err="1"/>
              <a:t>technicko</a:t>
            </a:r>
            <a:r>
              <a:rPr lang="cs-CZ" sz="1600" dirty="0"/>
              <a:t> – servisních podmínek pro činnost sportovců jednotlivých Příjemců dotace, dle svých registrovaných </a:t>
            </a:r>
            <a:r>
              <a:rPr lang="cs-CZ" sz="1600" dirty="0" smtClean="0"/>
              <a:t>stanov.</a:t>
            </a:r>
            <a:endParaRPr lang="cs-CZ" sz="16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Jiné </a:t>
            </a:r>
            <a:r>
              <a:rPr lang="cs-CZ" sz="1600" b="1" dirty="0">
                <a:solidFill>
                  <a:srgbClr val="FF0000"/>
                </a:solidFill>
              </a:rPr>
              <a:t>náklady</a:t>
            </a:r>
            <a:r>
              <a:rPr lang="cs-CZ" sz="1600" dirty="0">
                <a:solidFill>
                  <a:srgbClr val="FF0000"/>
                </a:solidFill>
              </a:rPr>
              <a:t>:</a:t>
            </a:r>
          </a:p>
          <a:p>
            <a:pPr lvl="0"/>
            <a:r>
              <a:rPr lang="cs-CZ" sz="1600" dirty="0"/>
              <a:t>poplatky kolektivním správcům (např. OSA, INTEGRAM)</a:t>
            </a:r>
          </a:p>
          <a:p>
            <a:pPr marL="0" indent="0">
              <a:buNone/>
            </a:pPr>
            <a:endParaRPr lang="cs-CZ" sz="16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Mzdové </a:t>
            </a:r>
            <a:r>
              <a:rPr lang="cs-CZ" sz="1600" b="1" dirty="0">
                <a:solidFill>
                  <a:srgbClr val="FF0000"/>
                </a:solidFill>
              </a:rPr>
              <a:t>náklady</a:t>
            </a:r>
            <a:r>
              <a:rPr lang="cs-CZ" sz="1600" dirty="0">
                <a:solidFill>
                  <a:srgbClr val="FF0000"/>
                </a:solidFill>
              </a:rPr>
              <a:t> </a:t>
            </a:r>
            <a:r>
              <a:rPr lang="cs-CZ" sz="1600" dirty="0"/>
              <a:t>(trenéři, instruktoři, lektoři, cvičitelé, správci sportoviště a pracovníci údržby) do výše </a:t>
            </a:r>
            <a:r>
              <a:rPr lang="cs-CZ" sz="1600" b="1" dirty="0">
                <a:solidFill>
                  <a:srgbClr val="FF0000"/>
                </a:solidFill>
              </a:rPr>
              <a:t>max. 50 % z poskytnuté dotace</a:t>
            </a:r>
            <a:r>
              <a:rPr lang="cs-CZ" sz="1600" dirty="0">
                <a:solidFill>
                  <a:srgbClr val="FF0000"/>
                </a:solidFill>
              </a:rPr>
              <a:t> </a:t>
            </a:r>
            <a:r>
              <a:rPr lang="cs-CZ" sz="1600" dirty="0"/>
              <a:t>(max.: 300,- Kč/hod.):</a:t>
            </a:r>
          </a:p>
          <a:p>
            <a:pPr lvl="0"/>
            <a:r>
              <a:rPr lang="cs-CZ" sz="1600" dirty="0"/>
              <a:t>hrubé mzdy ze závislé činnosti</a:t>
            </a:r>
          </a:p>
          <a:p>
            <a:pPr lvl="0"/>
            <a:r>
              <a:rPr lang="cs-CZ" sz="1600" dirty="0"/>
              <a:t>dohody o provedení práce</a:t>
            </a:r>
          </a:p>
          <a:p>
            <a:pPr lvl="0"/>
            <a:r>
              <a:rPr lang="cs-CZ" sz="1600" dirty="0"/>
              <a:t>dohody o pracovní činnosti</a:t>
            </a:r>
          </a:p>
          <a:p>
            <a:pPr marL="0" indent="0">
              <a:buNone/>
            </a:pPr>
            <a:endParaRPr lang="cs-CZ" sz="1600" b="1" dirty="0" smtClean="0">
              <a:solidFill>
                <a:srgbClr val="FF0000"/>
              </a:solidFill>
            </a:endParaRPr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D83375A-C581-4F91-B7C4-7F4E3A70FB32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cs-CZ" altLang="cs-CZ" sz="140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3059832" y="32940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/>
              <a:t>UZNATELNÉ </a:t>
            </a:r>
            <a:r>
              <a:rPr lang="cs-CZ" altLang="cs-CZ" sz="2200" b="1" dirty="0" smtClean="0"/>
              <a:t>NÁKLADY S2/22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364687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251520" y="1628800"/>
            <a:ext cx="8435280" cy="4608488"/>
          </a:xfrm>
        </p:spPr>
        <p:txBody>
          <a:bodyPr/>
          <a:lstStyle/>
          <a:p>
            <a:pPr marL="400050" indent="-285750" algn="just"/>
            <a:r>
              <a:rPr lang="cs-CZ" sz="1600" b="1" dirty="0">
                <a:solidFill>
                  <a:srgbClr val="FF0000"/>
                </a:solidFill>
              </a:rPr>
              <a:t>Náklady</a:t>
            </a:r>
            <a:r>
              <a:rPr lang="cs-CZ" sz="1600" dirty="0">
                <a:solidFill>
                  <a:srgbClr val="FF0000"/>
                </a:solidFill>
              </a:rPr>
              <a:t> vynaložené příjemcem, </a:t>
            </a:r>
            <a:r>
              <a:rPr lang="cs-CZ" sz="1600" b="1" dirty="0">
                <a:solidFill>
                  <a:srgbClr val="FF0000"/>
                </a:solidFill>
              </a:rPr>
              <a:t>které nejsou </a:t>
            </a:r>
            <a:r>
              <a:rPr lang="cs-CZ" sz="1600" b="1" dirty="0" smtClean="0">
                <a:solidFill>
                  <a:srgbClr val="FF0000"/>
                </a:solidFill>
              </a:rPr>
              <a:t>uvedeny</a:t>
            </a:r>
            <a:r>
              <a:rPr lang="cs-CZ" sz="1600" dirty="0" smtClean="0">
                <a:solidFill>
                  <a:srgbClr val="FF0000"/>
                </a:solidFill>
              </a:rPr>
              <a:t> </a:t>
            </a:r>
            <a:r>
              <a:rPr lang="cs-CZ" sz="1600" dirty="0">
                <a:solidFill>
                  <a:srgbClr val="FF0000"/>
                </a:solidFill>
              </a:rPr>
              <a:t>v </a:t>
            </a:r>
            <a:r>
              <a:rPr lang="cs-CZ" sz="1600" dirty="0" smtClean="0">
                <a:solidFill>
                  <a:srgbClr val="FF0000"/>
                </a:solidFill>
              </a:rPr>
              <a:t>čl. 7, odst. 1-3 Programu SPORT 2022, </a:t>
            </a:r>
            <a:r>
              <a:rPr lang="cs-CZ" sz="1600" b="1" dirty="0">
                <a:solidFill>
                  <a:srgbClr val="FF0000"/>
                </a:solidFill>
              </a:rPr>
              <a:t>jsou považovány za neuznatelné </a:t>
            </a:r>
            <a:r>
              <a:rPr lang="cs-CZ" sz="1600" b="1" dirty="0" smtClean="0">
                <a:solidFill>
                  <a:srgbClr val="FF0000"/>
                </a:solidFill>
              </a:rPr>
              <a:t>náklady:</a:t>
            </a:r>
            <a:r>
              <a:rPr lang="cs-CZ" sz="1600" dirty="0" smtClean="0">
                <a:solidFill>
                  <a:srgbClr val="FF0000"/>
                </a:solidFill>
              </a:rPr>
              <a:t> </a:t>
            </a:r>
            <a:r>
              <a:rPr lang="cs-CZ" sz="1600" dirty="0" smtClean="0"/>
              <a:t>splátky </a:t>
            </a:r>
            <a:r>
              <a:rPr lang="cs-CZ" sz="1600" dirty="0"/>
              <a:t>úvěrů vč. úroků; leasingu vč. akontace; celní, správní, soudní a bankovní poplatky; poplatky za telefonní hovory a paušální poplatky za internet včetně zavedení přípojky; provize; daně a dotace (výjimkou je srážková daň a daň z přidané hodnoty v případě, že příjemce dotace je neplátce této daně nebo mu nevzniká nárok na odpočet této daně); právní služby, konzultace, auditorské služby, bankovní služby, </a:t>
            </a:r>
            <a:r>
              <a:rPr lang="cs-CZ" sz="1600" b="1" dirty="0"/>
              <a:t>náklady na reprezentaci a pohoštění </a:t>
            </a:r>
            <a:r>
              <a:rPr lang="cs-CZ" sz="1600" dirty="0"/>
              <a:t>(pohoštěním není společné stravování poskytované účastníkům akcí, soustředění a výcvikových táborů); pojištění majetku apod</a:t>
            </a:r>
            <a:r>
              <a:rPr lang="cs-CZ" sz="1600" dirty="0" smtClean="0"/>
              <a:t>.</a:t>
            </a:r>
          </a:p>
          <a:p>
            <a:pPr marL="400050" indent="-285750" algn="just"/>
            <a:endParaRPr lang="cs-CZ" sz="1600" dirty="0"/>
          </a:p>
          <a:p>
            <a:pPr algn="just"/>
            <a:r>
              <a:rPr lang="cs-CZ" sz="1600" b="1" dirty="0"/>
              <a:t>Nákladové rozpočty projektu nesmí obsahovat neuznatelné náklady</a:t>
            </a:r>
            <a:r>
              <a:rPr lang="cs-CZ" sz="1600" dirty="0"/>
              <a:t>, i kdyby měly být hrazeny z prostředků příjemce dotace.</a:t>
            </a:r>
          </a:p>
          <a:p>
            <a:pPr lvl="0"/>
            <a:endParaRPr lang="cs-CZ" sz="1600" dirty="0">
              <a:solidFill>
                <a:srgbClr val="FF0000"/>
              </a:solidFill>
            </a:endParaRPr>
          </a:p>
          <a:p>
            <a:endParaRPr lang="cs-CZ" sz="1600" dirty="0"/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D83375A-C581-4F91-B7C4-7F4E3A70FB32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cs-CZ" altLang="cs-CZ" sz="140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3059832" y="32940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 smtClean="0"/>
              <a:t>NEUZNATELNÉ NÁKLADY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173006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556792"/>
            <a:ext cx="8229600" cy="4751933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realizace projektu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b="1" dirty="0" smtClean="0">
                <a:solidFill>
                  <a:srgbClr val="FF0000"/>
                </a:solidFill>
              </a:rPr>
              <a:t>1. 1. 2022 – 31. 12. 2022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Zveřejnění informace o termínu konání akce ve sportovním kalendáři města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Min. 14 dní před akcí.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P</a:t>
            </a:r>
            <a:r>
              <a:rPr lang="cs-CZ" altLang="cs-CZ" sz="1600" dirty="0" smtClean="0"/>
              <a:t>ovinně pro dotační titul S2/22.</a:t>
            </a: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altLang="cs-CZ" sz="1600" b="1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Vedení odděleného účetnictví</a:t>
            </a:r>
            <a:endParaRPr lang="cs-CZ" altLang="cs-CZ" sz="1600" b="1" dirty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Žadatel o dotaci vede účetnictví ve smyslu zákona č. 563/1991 Sb., o účetnictví v platném znění a v případě poskytnutí dotace povede v tomto účetnictví odděleně veškeré doklady související s poskytnutím, čerpáním a vyúčtováním dotace.</a:t>
            </a:r>
            <a:r>
              <a:rPr lang="cs-CZ" altLang="cs-CZ" sz="1600" dirty="0"/>
              <a:t>	</a:t>
            </a: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Změny v projektu</a:t>
            </a:r>
          </a:p>
          <a:p>
            <a:pPr algn="just"/>
            <a:r>
              <a:rPr lang="cs-CZ" sz="1600" dirty="0"/>
              <a:t>Příjemce dotace je povinen neprodleně, nejpozději do 7 kalendářních dní, zaslat poskytovateli prostřednictvím emailu na adresu </a:t>
            </a:r>
            <a:r>
              <a:rPr lang="cs-CZ" sz="1600" u="sng" dirty="0">
                <a:hlinkClick r:id="rId4"/>
              </a:rPr>
              <a:t>granty-sport@opava-city.cz</a:t>
            </a:r>
            <a:r>
              <a:rPr lang="cs-CZ" sz="1600" dirty="0"/>
              <a:t> informaci o všech změnách souvisejících s čerpáním poskytnuté dotace, realizací projektu či identifikačními údaji příjemce.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</p:txBody>
      </p:sp>
      <p:sp>
        <p:nvSpPr>
          <p:cNvPr id="1331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3C46B33-2037-43EE-9451-96A0C456BDC7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cs-CZ" altLang="cs-CZ" sz="1400" dirty="0" smtClean="0"/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PODMÍNKY POUŽITÍ DOTACE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556792"/>
            <a:ext cx="8229600" cy="4751933"/>
          </a:xfrm>
        </p:spPr>
        <p:txBody>
          <a:bodyPr/>
          <a:lstStyle/>
          <a:p>
            <a:pPr algn="just"/>
            <a:r>
              <a:rPr lang="cs-CZ" sz="1600" dirty="0" smtClean="0"/>
              <a:t>V</a:t>
            </a:r>
            <a:r>
              <a:rPr lang="cs-CZ" sz="1600" dirty="0"/>
              <a:t> případě, že dojde ke </a:t>
            </a:r>
            <a:r>
              <a:rPr lang="cs-CZ" sz="1600" b="1" dirty="0">
                <a:solidFill>
                  <a:srgbClr val="FF0000"/>
                </a:solidFill>
              </a:rPr>
              <a:t>změně projektu </a:t>
            </a:r>
            <a:r>
              <a:rPr lang="cs-CZ" sz="1600" dirty="0"/>
              <a:t>(názvu projektu, obsahové náplně projektu) oproti údajům uvedeným v žádosti včetně jejich příloh, je příjemce dotace povinen </a:t>
            </a:r>
            <a:r>
              <a:rPr lang="cs-CZ" sz="1600" b="1" dirty="0"/>
              <a:t>písemně požádat</a:t>
            </a:r>
            <a:r>
              <a:rPr lang="cs-CZ" sz="1600" dirty="0"/>
              <a:t> poskytovatele dotace o písemný souhlas s takovou změnou. </a:t>
            </a:r>
            <a:r>
              <a:rPr lang="cs-CZ" sz="1600" b="1" dirty="0"/>
              <a:t>Žádost o změnu projektu je příjemce dotace povinen předložit prostřednictvím elektronické aplikace GRANTYS</a:t>
            </a:r>
            <a:r>
              <a:rPr lang="cs-CZ" sz="1600" dirty="0"/>
              <a:t>, a to </a:t>
            </a:r>
            <a:r>
              <a:rPr lang="cs-CZ" sz="1600" dirty="0">
                <a:solidFill>
                  <a:srgbClr val="FF0000"/>
                </a:solidFill>
              </a:rPr>
              <a:t>nejpozději </a:t>
            </a:r>
            <a:r>
              <a:rPr lang="cs-CZ" sz="1600" b="1" dirty="0">
                <a:solidFill>
                  <a:srgbClr val="FF0000"/>
                </a:solidFill>
              </a:rPr>
              <a:t>do 30. 09. 2022.</a:t>
            </a:r>
            <a:endParaRPr lang="cs-CZ" sz="1600" dirty="0">
              <a:solidFill>
                <a:srgbClr val="FF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</p:txBody>
      </p:sp>
      <p:sp>
        <p:nvSpPr>
          <p:cNvPr id="1331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3C46B33-2037-43EE-9451-96A0C456BDC7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cs-CZ" altLang="cs-CZ" sz="1400" smtClean="0"/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PODMÍNKY POUŽITÍ DOTACE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87080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936599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0738" y="1628800"/>
            <a:ext cx="8229600" cy="4525963"/>
          </a:xfrm>
        </p:spPr>
        <p:txBody>
          <a:bodyPr/>
          <a:lstStyle/>
          <a:p>
            <a:pPr marL="114300" indent="0" algn="just">
              <a:buNone/>
            </a:pPr>
            <a:r>
              <a:rPr lang="cs-CZ" sz="1600" dirty="0"/>
              <a:t>Dotaci lze použít pouze na úhradu účelově určených uznatelných nákladů v souladu s obsahem projektu, smlouvou, podmínkami tohoto dotačního programu a </a:t>
            </a:r>
            <a:r>
              <a:rPr lang="cs-CZ" sz="1600" dirty="0" smtClean="0"/>
              <a:t>schváleným nákladovým rozpočtem.</a:t>
            </a:r>
          </a:p>
          <a:p>
            <a:pPr marL="114300" indent="0" algn="just">
              <a:buNone/>
            </a:pPr>
            <a:endParaRPr lang="cs-CZ" sz="1600" b="1" dirty="0"/>
          </a:p>
          <a:p>
            <a:pPr marL="114300" indent="0" algn="just"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V</a:t>
            </a:r>
            <a:r>
              <a:rPr lang="cs-CZ" sz="1600" b="1" dirty="0">
                <a:solidFill>
                  <a:srgbClr val="FF0000"/>
                </a:solidFill>
              </a:rPr>
              <a:t> rámci dotačního titulu S2/22</a:t>
            </a:r>
            <a:r>
              <a:rPr lang="cs-CZ" sz="1600" dirty="0">
                <a:solidFill>
                  <a:srgbClr val="FF0000"/>
                </a:solidFill>
              </a:rPr>
              <a:t> je možné se od </a:t>
            </a:r>
            <a:r>
              <a:rPr lang="cs-CZ" sz="1600" dirty="0" smtClean="0">
                <a:solidFill>
                  <a:srgbClr val="FF0000"/>
                </a:solidFill>
              </a:rPr>
              <a:t>schváleného nákladového </a:t>
            </a:r>
            <a:r>
              <a:rPr lang="cs-CZ" sz="1600" dirty="0">
                <a:solidFill>
                  <a:srgbClr val="FF0000"/>
                </a:solidFill>
              </a:rPr>
              <a:t>rozpočtu odchýlit pouze při dodržení následujících podmínek:</a:t>
            </a:r>
          </a:p>
          <a:p>
            <a:pPr algn="just"/>
            <a:r>
              <a:rPr lang="cs-CZ" sz="1600" dirty="0" smtClean="0">
                <a:solidFill>
                  <a:srgbClr val="FF0000"/>
                </a:solidFill>
              </a:rPr>
              <a:t>  v</a:t>
            </a:r>
            <a:r>
              <a:rPr lang="cs-CZ" sz="1600" dirty="0">
                <a:solidFill>
                  <a:srgbClr val="FF0000"/>
                </a:solidFill>
              </a:rPr>
              <a:t> rámci provozních nákladů nebo mzdových nákladů lze přesouvat finanční  </a:t>
            </a:r>
            <a:r>
              <a:rPr lang="cs-CZ" sz="1600" dirty="0" smtClean="0">
                <a:solidFill>
                  <a:srgbClr val="FF0000"/>
                </a:solidFill>
              </a:rPr>
              <a:t>prostředky  bez </a:t>
            </a:r>
            <a:r>
              <a:rPr lang="cs-CZ" sz="1600" dirty="0">
                <a:solidFill>
                  <a:srgbClr val="FF0000"/>
                </a:solidFill>
              </a:rPr>
              <a:t>omezení, </a:t>
            </a:r>
            <a:endParaRPr lang="cs-CZ" sz="1600" dirty="0" smtClean="0">
              <a:solidFill>
                <a:srgbClr val="FF0000"/>
              </a:solidFill>
            </a:endParaRPr>
          </a:p>
          <a:p>
            <a:pPr algn="just"/>
            <a:r>
              <a:rPr lang="cs-CZ" sz="1600" dirty="0" smtClean="0">
                <a:solidFill>
                  <a:srgbClr val="FF0000"/>
                </a:solidFill>
              </a:rPr>
              <a:t>  mezi </a:t>
            </a:r>
            <a:r>
              <a:rPr lang="cs-CZ" sz="1600" dirty="0">
                <a:solidFill>
                  <a:srgbClr val="FF0000"/>
                </a:solidFill>
              </a:rPr>
              <a:t>provozními náklady a mzdovými náklady nelze přesouvat finanční prostředky</a:t>
            </a:r>
            <a:r>
              <a:rPr lang="cs-CZ" sz="1600" dirty="0" smtClean="0">
                <a:solidFill>
                  <a:srgbClr val="FF0000"/>
                </a:solidFill>
              </a:rPr>
              <a:t>.</a:t>
            </a:r>
          </a:p>
          <a:p>
            <a:pPr marL="0" indent="0" algn="just">
              <a:buNone/>
            </a:pPr>
            <a:endParaRPr lang="cs-CZ" sz="16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 V</a:t>
            </a:r>
            <a:r>
              <a:rPr lang="cs-CZ" sz="1600" b="1" dirty="0">
                <a:solidFill>
                  <a:srgbClr val="FF0000"/>
                </a:solidFill>
              </a:rPr>
              <a:t> rámci dotačního titulu S1/22 a S3/22</a:t>
            </a:r>
            <a:r>
              <a:rPr lang="cs-CZ" sz="1600" dirty="0">
                <a:solidFill>
                  <a:srgbClr val="FF0000"/>
                </a:solidFill>
              </a:rPr>
              <a:t> lze přesouvat finanční prostředky bez omezení.</a:t>
            </a:r>
          </a:p>
          <a:p>
            <a:pPr marL="0" indent="0" algn="just">
              <a:buNone/>
            </a:pPr>
            <a:endParaRPr lang="cs-CZ" altLang="cs-CZ" sz="1600" dirty="0" smtClean="0"/>
          </a:p>
          <a:p>
            <a:pPr marL="0" indent="0" algn="just">
              <a:buNone/>
            </a:pPr>
            <a:endParaRPr lang="cs-CZ" altLang="cs-CZ" sz="1600" dirty="0"/>
          </a:p>
          <a:p>
            <a:pPr marL="0" indent="0" algn="just">
              <a:buNone/>
            </a:pPr>
            <a:r>
              <a:rPr lang="cs-CZ" altLang="cs-CZ" sz="1600" dirty="0" smtClean="0"/>
              <a:t>Všechny </a:t>
            </a:r>
            <a:r>
              <a:rPr lang="cs-CZ" altLang="cs-CZ" sz="1600" dirty="0"/>
              <a:t>podmínky použití dotace jsou podrobně uvedeny v článku 8 Programu.</a:t>
            </a:r>
          </a:p>
          <a:p>
            <a:pPr marL="0" indent="0">
              <a:buNone/>
            </a:pPr>
            <a:endParaRPr lang="cs-CZ" sz="1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2288F3-FCAB-4DFC-8154-C6D4C28D0ADD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059832" y="32940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 smtClean="0"/>
              <a:t>PODMÍNKY POUŽITÍ DOTACE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514322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683568" y="1340768"/>
            <a:ext cx="8003232" cy="504056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800" b="1" dirty="0"/>
              <a:t>Termín pro předložení žádosti o </a:t>
            </a:r>
            <a:r>
              <a:rPr lang="cs-CZ" altLang="cs-CZ" sz="1800" b="1" dirty="0">
                <a:solidFill>
                  <a:srgbClr val="000000"/>
                </a:solidFill>
              </a:rPr>
              <a:t>dotaci:  </a:t>
            </a:r>
            <a:r>
              <a:rPr lang="cs-CZ" altLang="cs-CZ" sz="1800" b="1" dirty="0">
                <a:solidFill>
                  <a:srgbClr val="FF0000"/>
                </a:solidFill>
              </a:rPr>
              <a:t>1. 9. – </a:t>
            </a:r>
            <a:r>
              <a:rPr lang="cs-CZ" altLang="cs-CZ" sz="1800" b="1" dirty="0" smtClean="0">
                <a:solidFill>
                  <a:srgbClr val="FF0000"/>
                </a:solidFill>
              </a:rPr>
              <a:t>15. 10. </a:t>
            </a:r>
            <a:r>
              <a:rPr lang="cs-CZ" altLang="cs-CZ" sz="1800" b="1" dirty="0">
                <a:solidFill>
                  <a:srgbClr val="FF0000"/>
                </a:solidFill>
              </a:rPr>
              <a:t>2021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/>
          </a:p>
          <a:p>
            <a:pPr marL="0" indent="0" algn="just">
              <a:buNone/>
            </a:pPr>
            <a:r>
              <a:rPr lang="cs-CZ" sz="1600" dirty="0" smtClean="0"/>
              <a:t>Žadatel </a:t>
            </a:r>
            <a:r>
              <a:rPr lang="cs-CZ" sz="1600" dirty="0"/>
              <a:t>je povinen předložit vyplněnou </a:t>
            </a:r>
            <a:r>
              <a:rPr lang="cs-CZ" sz="1600" b="1" dirty="0"/>
              <a:t>Žádost o dotaci včetně všech povinných příloh</a:t>
            </a:r>
            <a:r>
              <a:rPr lang="cs-CZ" sz="1600" dirty="0"/>
              <a:t> </a:t>
            </a:r>
            <a:r>
              <a:rPr lang="cs-CZ" sz="1600" b="1" dirty="0">
                <a:solidFill>
                  <a:srgbClr val="FF0000"/>
                </a:solidFill>
              </a:rPr>
              <a:t>prostřednictvím elektronické aplikace GRANTYS</a:t>
            </a:r>
            <a:r>
              <a:rPr lang="cs-CZ" sz="1600" dirty="0"/>
              <a:t> (</a:t>
            </a:r>
            <a:r>
              <a:rPr lang="cs-CZ" sz="1600" u="sng" dirty="0">
                <a:hlinkClick r:id="rId4"/>
              </a:rPr>
              <a:t>https://dotace.opava-city.cz/</a:t>
            </a:r>
            <a:r>
              <a:rPr lang="cs-CZ" sz="1600" dirty="0"/>
              <a:t>).</a:t>
            </a:r>
          </a:p>
          <a:p>
            <a:pPr marL="0" indent="0" algn="just">
              <a:buNone/>
            </a:pPr>
            <a:endParaRPr lang="cs-CZ" altLang="cs-CZ" sz="1600" dirty="0"/>
          </a:p>
          <a:p>
            <a:pPr marL="0" indent="0" algn="just">
              <a:buNone/>
            </a:pPr>
            <a:r>
              <a:rPr lang="cs-CZ" sz="1600" dirty="0"/>
              <a:t>Po odeslání Žádosti prostřednictvím aplikace GRANTYS žadatel </a:t>
            </a:r>
            <a:r>
              <a:rPr lang="cs-CZ" sz="1600" b="1" dirty="0"/>
              <a:t>vygeneruje odeslanou Žádost ve formátu *.</a:t>
            </a:r>
            <a:r>
              <a:rPr lang="cs-CZ" sz="1600" b="1" dirty="0" err="1"/>
              <a:t>pdf</a:t>
            </a:r>
            <a:r>
              <a:rPr lang="cs-CZ" sz="1600" dirty="0"/>
              <a:t>. Takto vygenerovanou, vytištěnou a podepsanou Žádost (bez povinných příloh) je nezbytné doručit Poskytovateli </a:t>
            </a:r>
            <a:r>
              <a:rPr lang="cs-CZ" sz="1600" b="1" dirty="0"/>
              <a:t>nejpozději poslední den lhůty pro podání žádosti, </a:t>
            </a:r>
            <a:r>
              <a:rPr lang="cs-CZ" sz="1600" dirty="0"/>
              <a:t>jedním z následujících způsobů:</a:t>
            </a:r>
          </a:p>
          <a:p>
            <a:pPr marL="0" indent="0" algn="just">
              <a:buNone/>
            </a:pPr>
            <a:endParaRPr lang="cs-CZ" altLang="cs-CZ" sz="1600" dirty="0"/>
          </a:p>
          <a:p>
            <a:pPr algn="just"/>
            <a:r>
              <a:rPr lang="cs-CZ" sz="1600" dirty="0"/>
              <a:t>prostřednictvím provozovatele poštovních služeb</a:t>
            </a:r>
          </a:p>
          <a:p>
            <a:pPr algn="just"/>
            <a:r>
              <a:rPr lang="cs-CZ" sz="1600" dirty="0"/>
              <a:t>prostřednictvím podatelny Magistrátu města Opavy</a:t>
            </a:r>
          </a:p>
          <a:p>
            <a:pPr algn="just"/>
            <a:r>
              <a:rPr lang="cs-CZ" sz="1600" dirty="0"/>
              <a:t>datové zprávy</a:t>
            </a:r>
            <a:endParaRPr lang="cs-CZ" altLang="cs-CZ" sz="1600" dirty="0"/>
          </a:p>
          <a:p>
            <a:pPr marL="0" indent="0" algn="just">
              <a:buNone/>
            </a:pPr>
            <a:endParaRPr lang="cs-CZ" sz="1600" dirty="0"/>
          </a:p>
          <a:p>
            <a:pPr marL="0" lvl="0" indent="0" algn="just">
              <a:buNone/>
            </a:pPr>
            <a:r>
              <a:rPr lang="cs-CZ" sz="1600" dirty="0" smtClean="0">
                <a:solidFill>
                  <a:srgbClr val="FF0000"/>
                </a:solidFill>
              </a:rPr>
              <a:t>Žadatel </a:t>
            </a:r>
            <a:r>
              <a:rPr lang="cs-CZ" sz="1600" dirty="0">
                <a:solidFill>
                  <a:srgbClr val="FF0000"/>
                </a:solidFill>
              </a:rPr>
              <a:t>povinen obálku označit:</a:t>
            </a:r>
          </a:p>
          <a:p>
            <a:pPr algn="just"/>
            <a:r>
              <a:rPr lang="cs-CZ" sz="1600" dirty="0">
                <a:solidFill>
                  <a:srgbClr val="FF0000"/>
                </a:solidFill>
              </a:rPr>
              <a:t>plným názvem žadatele a adresou jeho sídla</a:t>
            </a:r>
          </a:p>
          <a:p>
            <a:pPr algn="just"/>
            <a:r>
              <a:rPr lang="cs-CZ" sz="1600" dirty="0">
                <a:solidFill>
                  <a:srgbClr val="FF0000"/>
                </a:solidFill>
              </a:rPr>
              <a:t>textem „</a:t>
            </a:r>
            <a:r>
              <a:rPr lang="cs-CZ" sz="1600" b="1" dirty="0">
                <a:solidFill>
                  <a:srgbClr val="FF0000"/>
                </a:solidFill>
              </a:rPr>
              <a:t>Program SPORT </a:t>
            </a:r>
            <a:r>
              <a:rPr lang="cs-CZ" sz="1600" b="1" dirty="0" smtClean="0">
                <a:solidFill>
                  <a:srgbClr val="FF0000"/>
                </a:solidFill>
              </a:rPr>
              <a:t>2022 </a:t>
            </a:r>
            <a:r>
              <a:rPr lang="cs-CZ" sz="1600" b="1" dirty="0">
                <a:solidFill>
                  <a:srgbClr val="FF0000"/>
                </a:solidFill>
              </a:rPr>
              <a:t>– neotvírat</a:t>
            </a:r>
            <a:r>
              <a:rPr lang="cs-CZ" sz="1600" dirty="0">
                <a:solidFill>
                  <a:srgbClr val="FF0000"/>
                </a:solidFill>
              </a:rPr>
              <a:t>“</a:t>
            </a: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altLang="cs-CZ" sz="1600" dirty="0" smtClean="0"/>
          </a:p>
        </p:txBody>
      </p:sp>
      <p:sp>
        <p:nvSpPr>
          <p:cNvPr id="1434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D552ABA-DC07-4F93-BE9E-9EB76A83E060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cs-CZ" altLang="cs-CZ" sz="1400" smtClean="0"/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/>
              <a:t>ŽÁDOST O DOTACI A JEJÍ PŘEDLOŽENÍ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129100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0609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372857"/>
            <a:ext cx="7992888" cy="4872367"/>
          </a:xfrm>
        </p:spPr>
        <p:txBody>
          <a:bodyPr/>
          <a:lstStyle/>
          <a:p>
            <a:pPr marL="0" indent="0" algn="just">
              <a:buNone/>
            </a:pPr>
            <a:r>
              <a:rPr lang="cs-CZ" sz="1600" b="1" dirty="0">
                <a:solidFill>
                  <a:srgbClr val="000000"/>
                </a:solidFill>
              </a:rPr>
              <a:t>Povinné přílohy:</a:t>
            </a:r>
          </a:p>
          <a:p>
            <a:pPr algn="just"/>
            <a:r>
              <a:rPr lang="cs-CZ" sz="1600" dirty="0"/>
              <a:t>prosté kopie aktuálních dokladů o právní subjektivitě a dokladů o oprávnění </a:t>
            </a:r>
            <a:br>
              <a:rPr lang="cs-CZ" sz="1600" dirty="0"/>
            </a:br>
            <a:r>
              <a:rPr lang="cs-CZ" sz="1600" dirty="0"/>
              <a:t>k vykonávané činnosti (</a:t>
            </a:r>
            <a:r>
              <a:rPr lang="cs-CZ" sz="1600" b="1" dirty="0">
                <a:solidFill>
                  <a:srgbClr val="FF0000"/>
                </a:solidFill>
              </a:rPr>
              <a:t>pokud tyto údaje nevyplývají z veřejných rejstříků</a:t>
            </a:r>
            <a:r>
              <a:rPr lang="cs-CZ" sz="1600" dirty="0"/>
              <a:t>)</a:t>
            </a:r>
          </a:p>
          <a:p>
            <a:pPr algn="just"/>
            <a:r>
              <a:rPr lang="cs-CZ" sz="1600" dirty="0"/>
              <a:t>prosté kopie dokladů o volbě nebo jmenování člena statutárního orgánu a o tom, zda je oprávněn zastupovat žadatele samostatně, nebo společně s jiným členem statutárního orgánu (</a:t>
            </a:r>
            <a:r>
              <a:rPr lang="cs-CZ" sz="1600" b="1" dirty="0">
                <a:solidFill>
                  <a:srgbClr val="FF0000"/>
                </a:solidFill>
              </a:rPr>
              <a:t>pokud tyto údaje nevyplývají z veřejných rejstříků</a:t>
            </a:r>
            <a:r>
              <a:rPr lang="cs-CZ" sz="1600" dirty="0"/>
              <a:t>)</a:t>
            </a:r>
          </a:p>
          <a:p>
            <a:pPr algn="just"/>
            <a:r>
              <a:rPr lang="cs-CZ" sz="1600" dirty="0"/>
              <a:t>originál nebo ověřená kopie pověření nebo plné moci v případě, že žádost je podepsaná osobou pověřenou statutárním orgánem žadatele</a:t>
            </a:r>
          </a:p>
          <a:p>
            <a:pPr marL="0" indent="0" algn="just">
              <a:buNone/>
            </a:pPr>
            <a:endParaRPr lang="cs-CZ" sz="1600" dirty="0" smtClean="0"/>
          </a:p>
          <a:p>
            <a:pPr marL="0" indent="0" algn="just">
              <a:buNone/>
            </a:pPr>
            <a:r>
              <a:rPr lang="cs-CZ" sz="1600" b="1" dirty="0">
                <a:solidFill>
                  <a:srgbClr val="FF0000"/>
                </a:solidFill>
              </a:rPr>
              <a:t>U dotačního titulu </a:t>
            </a:r>
            <a:r>
              <a:rPr lang="cs-CZ" sz="1600" b="1" dirty="0" smtClean="0">
                <a:solidFill>
                  <a:srgbClr val="FF0000"/>
                </a:solidFill>
              </a:rPr>
              <a:t>S1/22 + S3/22 </a:t>
            </a:r>
            <a:r>
              <a:rPr lang="cs-CZ" sz="1600" u="sng" dirty="0" smtClean="0">
                <a:solidFill>
                  <a:srgbClr val="000000"/>
                </a:solidFill>
              </a:rPr>
              <a:t>žadatel dále dokládá</a:t>
            </a:r>
            <a:r>
              <a:rPr lang="cs-CZ" sz="1600" dirty="0" smtClean="0">
                <a:solidFill>
                  <a:srgbClr val="000000"/>
                </a:solidFill>
              </a:rPr>
              <a:t>:</a:t>
            </a:r>
          </a:p>
          <a:p>
            <a:pPr algn="just"/>
            <a:r>
              <a:rPr lang="cs-CZ" sz="1600" dirty="0" smtClean="0"/>
              <a:t>prosté </a:t>
            </a:r>
            <a:r>
              <a:rPr lang="cs-CZ" sz="1600" dirty="0"/>
              <a:t>kopie trenérských licencí nebo oprávnění na jména </a:t>
            </a:r>
            <a:r>
              <a:rPr lang="cs-CZ" sz="1600" dirty="0" smtClean="0"/>
              <a:t>trenérů,</a:t>
            </a:r>
            <a:endParaRPr lang="cs-CZ" sz="1600" dirty="0"/>
          </a:p>
          <a:p>
            <a:pPr algn="just"/>
            <a:r>
              <a:rPr lang="cs-CZ" sz="1600" dirty="0" smtClean="0"/>
              <a:t>doklad </a:t>
            </a:r>
            <a:r>
              <a:rPr lang="cs-CZ" sz="1600" dirty="0"/>
              <a:t>o vlastnictví sportoviště/sportovního zařízení nebo prostá kopie smlouvy o dlouhodobém nájmu nebo dlouhodobé výpůjčce sportoviště/sportovního zařízení </a:t>
            </a:r>
            <a:r>
              <a:rPr lang="cs-CZ" sz="1600" dirty="0">
                <a:solidFill>
                  <a:srgbClr val="FF0000"/>
                </a:solidFill>
              </a:rPr>
              <a:t>v případě, že</a:t>
            </a:r>
            <a:r>
              <a:rPr lang="cs-CZ" sz="1600" b="1" dirty="0">
                <a:solidFill>
                  <a:srgbClr val="FF0000"/>
                </a:solidFill>
              </a:rPr>
              <a:t> dotace bude použita na úhradu nákladů na energie, materiál na údržbu či služby spojené s údržbou </a:t>
            </a:r>
            <a:r>
              <a:rPr lang="cs-CZ" sz="1600" b="1" dirty="0" smtClean="0">
                <a:solidFill>
                  <a:srgbClr val="FF0000"/>
                </a:solidFill>
              </a:rPr>
              <a:t>sportoviště</a:t>
            </a:r>
            <a:r>
              <a:rPr lang="cs-CZ" sz="1600" dirty="0" smtClean="0">
                <a:solidFill>
                  <a:srgbClr val="FF0000"/>
                </a:solidFill>
              </a:rPr>
              <a:t>,</a:t>
            </a:r>
            <a:endParaRPr lang="cs-CZ" sz="1600" dirty="0">
              <a:solidFill>
                <a:srgbClr val="FF0000"/>
              </a:solidFill>
            </a:endParaRPr>
          </a:p>
          <a:p>
            <a:pPr algn="just"/>
            <a:r>
              <a:rPr lang="cs-CZ" sz="1600" dirty="0"/>
              <a:t>r</a:t>
            </a:r>
            <a:r>
              <a:rPr lang="cs-CZ" sz="1600" dirty="0" smtClean="0"/>
              <a:t>ozvaha </a:t>
            </a:r>
            <a:r>
              <a:rPr lang="cs-CZ" sz="1600" dirty="0"/>
              <a:t>a výsledovka hospodaření z předchozího roku – položkový výstup z účetního </a:t>
            </a:r>
            <a:r>
              <a:rPr lang="cs-CZ" sz="1600" dirty="0" smtClean="0"/>
              <a:t>programu.</a:t>
            </a:r>
            <a:endParaRPr lang="cs-CZ" sz="1600" dirty="0"/>
          </a:p>
          <a:p>
            <a:endParaRPr lang="cs-CZ" sz="1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2288F3-FCAB-4DFC-8154-C6D4C28D0ADD}" type="slidenum">
              <a:rPr lang="cs-CZ" smtClean="0"/>
              <a:pPr>
                <a:defRPr/>
              </a:pPr>
              <a:t>19</a:t>
            </a:fld>
            <a:endParaRPr lang="cs-CZ" dirty="0"/>
          </a:p>
        </p:txBody>
      </p:sp>
      <p:pic>
        <p:nvPicPr>
          <p:cNvPr id="5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bdélník 11"/>
          <p:cNvSpPr/>
          <p:nvPr/>
        </p:nvSpPr>
        <p:spPr>
          <a:xfrm rot="10800000" flipV="1">
            <a:off x="3347864" y="392129"/>
            <a:ext cx="57961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200" b="1" dirty="0" smtClean="0"/>
              <a:t>ŽÁDOST </a:t>
            </a:r>
            <a:r>
              <a:rPr lang="cs-CZ" altLang="cs-CZ" sz="2200" b="1" dirty="0"/>
              <a:t>O DOTACI A JEJÍ </a:t>
            </a:r>
            <a:r>
              <a:rPr lang="cs-CZ" altLang="cs-CZ" sz="2200" b="1" dirty="0" smtClean="0"/>
              <a:t>PEDLOŽENÍ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1828149222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681538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dirty="0" smtClean="0"/>
              <a:t>Účel 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Podpora organizace sportu a sportovních akcí u jednotlivých žadatelů na území SMO, ve výjimečných případech na území vymezeném rozsahem působnosti obce s rozšířenou působností Opava.</a:t>
            </a:r>
          </a:p>
          <a:p>
            <a:pPr marL="0" indent="0" algn="just">
              <a:buFontTx/>
              <a:buNone/>
              <a:defRPr/>
            </a:pPr>
            <a:endParaRPr lang="cs-CZ" altLang="cs-CZ" sz="1600" b="1" u="sng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Vyhlašované dotační tituly:</a:t>
            </a:r>
          </a:p>
          <a:p>
            <a:pPr algn="just">
              <a:defRPr/>
            </a:pPr>
            <a:r>
              <a:rPr lang="cs-CZ" altLang="cs-CZ" sz="1600" dirty="0" smtClean="0"/>
              <a:t>Celoroční sportovní činnost (S1/22)</a:t>
            </a:r>
          </a:p>
          <a:p>
            <a:pPr algn="just">
              <a:defRPr/>
            </a:pPr>
            <a:r>
              <a:rPr lang="cs-CZ" altLang="cs-CZ" sz="1600" dirty="0" smtClean="0"/>
              <a:t>Sportovní akce (S2/22)</a:t>
            </a:r>
          </a:p>
          <a:p>
            <a:pPr algn="just">
              <a:defRPr/>
            </a:pPr>
            <a:r>
              <a:rPr lang="cs-CZ" altLang="cs-CZ" sz="1600" dirty="0" smtClean="0"/>
              <a:t>Celoroční sportovní činnost vybraných subjektů – přímá podpora (S3/22)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Předpokládaný celkový </a:t>
            </a:r>
            <a:r>
              <a:rPr lang="cs-CZ" altLang="cs-CZ" sz="1600" b="1" u="sng" dirty="0" smtClean="0"/>
              <a:t>objem peněžních prostředků pro rok 2022 </a:t>
            </a:r>
            <a:r>
              <a:rPr lang="cs-CZ" altLang="cs-CZ" sz="1600" dirty="0" smtClean="0"/>
              <a:t>– </a:t>
            </a:r>
            <a:r>
              <a:rPr lang="cs-CZ" altLang="cs-CZ" sz="1600" dirty="0" smtClean="0">
                <a:solidFill>
                  <a:srgbClr val="FF0000"/>
                </a:solidFill>
              </a:rPr>
              <a:t>11.650.000 Kč.</a:t>
            </a: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solidFill>
                <a:srgbClr val="000000"/>
              </a:solidFill>
              <a:hlinkClick r:id="rId3" action="ppaction://hlinkfile"/>
            </a:endParaRP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307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00B594D-8AA7-4515-9D2D-872F86B630A9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cs-CZ" altLang="cs-CZ" sz="1400" smtClean="0"/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ZÁKLADNÍ ÚDAJE O PROGRAMU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340768"/>
            <a:ext cx="8229600" cy="4967957"/>
          </a:xfrm>
        </p:spPr>
        <p:txBody>
          <a:bodyPr/>
          <a:lstStyle/>
          <a:p>
            <a:pPr algn="just" eaLnBrk="1" hangingPunct="1">
              <a:defRPr/>
            </a:pPr>
            <a:r>
              <a:rPr lang="cs-CZ" altLang="cs-CZ" sz="1600" dirty="0" smtClean="0"/>
              <a:t>pokud </a:t>
            </a:r>
            <a:r>
              <a:rPr lang="cs-CZ" altLang="cs-CZ" sz="1600" dirty="0"/>
              <a:t>bude žádost vykazovat formální nedostatky, bude žadatel vyzván k jejich odstranění do 5 pracovních dní. Pokud tak žadatel neučiní, bude jeho žádost z hodnocení </a:t>
            </a:r>
            <a:r>
              <a:rPr lang="cs-CZ" altLang="cs-CZ" sz="1600" b="1" dirty="0"/>
              <a:t>vyloučena</a:t>
            </a:r>
            <a:r>
              <a:rPr lang="cs-CZ" altLang="cs-CZ" sz="1400" b="1" dirty="0"/>
              <a:t>.  </a:t>
            </a:r>
          </a:p>
          <a:p>
            <a:pPr marL="0" indent="0" eaLnBrk="1" hangingPunct="1"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1536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9A61609-8ED4-47B2-AF13-DC765DF9CA82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20</a:t>
            </a:fld>
            <a:endParaRPr lang="cs-CZ" altLang="cs-CZ" sz="1400" smtClean="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454150"/>
            <a:ext cx="8229600" cy="4854575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endParaRPr lang="cs-CZ" altLang="cs-CZ" sz="1600" b="1" dirty="0" smtClean="0"/>
          </a:p>
          <a:p>
            <a:pPr marL="342900" lvl="3" indent="-342900" algn="just" eaLnBrk="1" hangingPunct="1">
              <a:buFontTx/>
              <a:buChar char="•"/>
            </a:pPr>
            <a:r>
              <a:rPr lang="cs-CZ" sz="1600" b="1" dirty="0" smtClean="0">
                <a:solidFill>
                  <a:srgbClr val="FF0000"/>
                </a:solidFill>
              </a:rPr>
              <a:t>U dotačního titulu S</a:t>
            </a:r>
            <a:r>
              <a:rPr lang="cs-CZ" sz="1600" b="1" dirty="0">
                <a:solidFill>
                  <a:srgbClr val="FF0000"/>
                </a:solidFill>
              </a:rPr>
              <a:t> 1/22 a S 3/22 </a:t>
            </a:r>
            <a:r>
              <a:rPr lang="cs-CZ" sz="1600" dirty="0"/>
              <a:t>je žadatel povinen importovat, aktualizovat </a:t>
            </a:r>
            <a:r>
              <a:rPr lang="cs-CZ" sz="1600" b="1" dirty="0"/>
              <a:t>ke dni podání žádosti </a:t>
            </a:r>
            <a:r>
              <a:rPr lang="cs-CZ" sz="1600" dirty="0"/>
              <a:t>a následně udržovat členskou základnu v IS SPORT OPAVA </a:t>
            </a:r>
            <a:r>
              <a:rPr lang="cs-CZ" sz="1600" u="sng" dirty="0">
                <a:hlinkClick r:id="rId4"/>
              </a:rPr>
              <a:t>https://is-sport.cz/</a:t>
            </a:r>
            <a:r>
              <a:rPr lang="cs-CZ" sz="1600" dirty="0"/>
              <a:t>). Přístupové, jedinečné údaje obdrží od pověřeného zaměstnance Magistrátu města </a:t>
            </a:r>
            <a:r>
              <a:rPr lang="cs-CZ" sz="1600" dirty="0" smtClean="0"/>
              <a:t>Opavy.TJ/SK </a:t>
            </a:r>
            <a:r>
              <a:rPr lang="cs-CZ" sz="1600" dirty="0"/>
              <a:t>mohou data získat od SMO na vyžádání. </a:t>
            </a:r>
            <a:r>
              <a:rPr lang="cs-CZ" sz="1600" dirty="0">
                <a:solidFill>
                  <a:srgbClr val="FF0000"/>
                </a:solidFill>
              </a:rPr>
              <a:t>U TJ-SK, jejichž střešní sportovní organizace vede členskou základnu v informačním systému, se import dat členské základny provádí z informačního systému střešní sportovní organizace do informačního systému IS SPORT OPAVA </a:t>
            </a:r>
            <a:r>
              <a:rPr lang="cs-CZ" sz="1600" dirty="0"/>
              <a:t>(</a:t>
            </a:r>
            <a:r>
              <a:rPr lang="cs-CZ" sz="1600" u="sng" dirty="0">
                <a:hlinkClick r:id="rId4"/>
              </a:rPr>
              <a:t>https://is-sport.cz</a:t>
            </a:r>
            <a:r>
              <a:rPr lang="cs-CZ" sz="1600" dirty="0"/>
              <a:t>) </a:t>
            </a:r>
            <a:r>
              <a:rPr lang="cs-CZ" sz="1600" dirty="0">
                <a:solidFill>
                  <a:srgbClr val="FF0000"/>
                </a:solidFill>
              </a:rPr>
              <a:t>poslední den před dnem, od kdy lze podávat žádost.  </a:t>
            </a:r>
          </a:p>
          <a:p>
            <a:pPr marL="342900" lvl="3" indent="-342900" algn="just" eaLnBrk="1" hangingPunct="1">
              <a:buFontTx/>
              <a:buChar char="•"/>
            </a:pPr>
            <a:endParaRPr lang="cs-CZ" sz="1600" dirty="0"/>
          </a:p>
          <a:p>
            <a:pPr marL="0" indent="0" algn="just" eaLnBrk="1" hangingPunct="1">
              <a:buNone/>
            </a:pPr>
            <a:endParaRPr lang="cs-CZ" altLang="cs-CZ" sz="1600" dirty="0" smtClean="0"/>
          </a:p>
        </p:txBody>
      </p:sp>
      <p:sp>
        <p:nvSpPr>
          <p:cNvPr id="1638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705C878-755A-4771-93AB-CF6FC6CF180E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21</a:t>
            </a:fld>
            <a:endParaRPr lang="cs-CZ" altLang="cs-CZ" sz="1400" smtClean="0"/>
          </a:p>
        </p:txBody>
      </p:sp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cs-CZ" altLang="cs-CZ" sz="1600" b="1" dirty="0" smtClean="0"/>
              <a:t>Kontaktní osoby</a:t>
            </a:r>
          </a:p>
          <a:p>
            <a:pPr marL="457200" lvl="1" indent="0" algn="just" eaLnBrk="1" hangingPunct="1">
              <a:buFontTx/>
              <a:buNone/>
              <a:defRPr/>
            </a:pPr>
            <a:endParaRPr lang="cs-CZ" altLang="cs-CZ" sz="1600" dirty="0" smtClean="0"/>
          </a:p>
          <a:p>
            <a:pPr marL="285750" lvl="1" algn="just" eaLnBrk="1" hangingPunct="1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 smtClean="0"/>
              <a:t>Formální část </a:t>
            </a:r>
            <a:r>
              <a:rPr lang="cs-CZ" altLang="cs-CZ" sz="1600" dirty="0" smtClean="0"/>
              <a:t>(odevzdání žádosti, formuláře, přílohy, termíny odevzdání, místo, atd.) – pracovníci odboru rozvoje města a strategického plánování: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Ing. Lenka Jiskrová, </a:t>
            </a:r>
            <a:r>
              <a:rPr lang="cs-CZ" altLang="cs-CZ" sz="1600" dirty="0" smtClean="0">
                <a:hlinkClick r:id="rId4"/>
              </a:rPr>
              <a:t>lenka.jiskrova@opava-city.cz</a:t>
            </a:r>
            <a:r>
              <a:rPr lang="cs-CZ" altLang="cs-CZ" sz="1600" dirty="0" smtClean="0"/>
              <a:t>, </a:t>
            </a:r>
            <a:r>
              <a:rPr lang="cs-CZ" sz="1600" dirty="0"/>
              <a:t>553 756 629</a:t>
            </a:r>
            <a:r>
              <a:rPr lang="cs-CZ" altLang="cs-CZ" sz="1600" dirty="0" smtClean="0"/>
              <a:t>,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Mgr. Petra Vlčová, </a:t>
            </a:r>
            <a:r>
              <a:rPr lang="cs-CZ" altLang="cs-CZ" sz="1600" dirty="0" smtClean="0">
                <a:hlinkClick r:id="rId5"/>
              </a:rPr>
              <a:t>petra.vlcova@opava-city.cz</a:t>
            </a:r>
            <a:r>
              <a:rPr lang="cs-CZ" altLang="cs-CZ" sz="1600" dirty="0" smtClean="0"/>
              <a:t>, 553 756 464.</a:t>
            </a:r>
          </a:p>
          <a:p>
            <a:pPr marL="285750" lvl="1" algn="just" eaLnBrk="1" hangingPunct="1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 smtClean="0"/>
              <a:t>Věcná část </a:t>
            </a:r>
            <a:r>
              <a:rPr lang="cs-CZ" altLang="cs-CZ" sz="1600" dirty="0" smtClean="0"/>
              <a:t>(zaměření projektu, správné zařazení do dotačního titulu, obsahová část projektu) </a:t>
            </a:r>
            <a:r>
              <a:rPr lang="cs-CZ" altLang="cs-CZ" sz="1600" dirty="0"/>
              <a:t>-</a:t>
            </a:r>
            <a:r>
              <a:rPr lang="cs-CZ" altLang="cs-CZ" sz="1600" dirty="0" smtClean="0"/>
              <a:t> pracovník samostatného pracoviště sportu: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Martin Koky, </a:t>
            </a:r>
            <a:r>
              <a:rPr lang="cs-CZ" altLang="cs-CZ" sz="1600" dirty="0" smtClean="0">
                <a:hlinkClick r:id="rId6"/>
              </a:rPr>
              <a:t>martin.koky@opava-city.cz</a:t>
            </a:r>
            <a:r>
              <a:rPr lang="cs-CZ" altLang="cs-CZ" sz="1600" dirty="0" smtClean="0"/>
              <a:t>, 553 756 736.</a:t>
            </a:r>
          </a:p>
          <a:p>
            <a:pPr marL="914400" lvl="2" indent="0" algn="just" eaLnBrk="1" hangingPunct="1">
              <a:buFontTx/>
              <a:buNone/>
              <a:defRPr/>
            </a:pPr>
            <a:endParaRPr lang="cs-CZ" altLang="cs-CZ" sz="1600" dirty="0"/>
          </a:p>
          <a:p>
            <a:pPr marL="0" lvl="2" indent="0" algn="just" eaLnBrk="1" hangingPunct="1">
              <a:buFontTx/>
              <a:buNone/>
              <a:defRPr/>
            </a:pPr>
            <a:r>
              <a:rPr lang="cs-CZ" altLang="cs-CZ" sz="1600" b="1" dirty="0" smtClean="0"/>
              <a:t>Kompletní znění Programu SPORT 2022 včetně manuálu k elektronickému systému GRANTYS jsou uveřejněny na: </a:t>
            </a:r>
            <a:r>
              <a:rPr lang="cs-CZ" altLang="cs-CZ" sz="1600" b="1" dirty="0">
                <a:hlinkClick r:id="rId7"/>
              </a:rPr>
              <a:t>https://</a:t>
            </a:r>
            <a:r>
              <a:rPr lang="cs-CZ" altLang="cs-CZ" sz="1600" b="1" dirty="0" smtClean="0">
                <a:hlinkClick r:id="rId7"/>
              </a:rPr>
              <a:t>www.opava-city.cz/</a:t>
            </a:r>
            <a:r>
              <a:rPr lang="cs-CZ" altLang="cs-CZ" sz="1600" b="1" dirty="0" err="1" smtClean="0">
                <a:hlinkClick r:id="rId7"/>
              </a:rPr>
              <a:t>cz</a:t>
            </a:r>
            <a:r>
              <a:rPr lang="cs-CZ" altLang="cs-CZ" sz="1600" b="1" dirty="0" smtClean="0">
                <a:hlinkClick r:id="rId7"/>
              </a:rPr>
              <a:t>/</a:t>
            </a:r>
            <a:r>
              <a:rPr lang="cs-CZ" altLang="cs-CZ" sz="1600" b="1" dirty="0" err="1" smtClean="0">
                <a:hlinkClick r:id="rId7"/>
              </a:rPr>
              <a:t>nabidka-temat</a:t>
            </a:r>
            <a:r>
              <a:rPr lang="cs-CZ" altLang="cs-CZ" sz="1600" b="1" dirty="0" smtClean="0">
                <a:hlinkClick r:id="rId7"/>
              </a:rPr>
              <a:t>/dotace/dotacni-programy-2022/sport-2022.html</a:t>
            </a:r>
            <a:r>
              <a:rPr lang="cs-CZ" altLang="cs-CZ" sz="1600" b="1" dirty="0" smtClean="0"/>
              <a:t>.</a:t>
            </a:r>
          </a:p>
          <a:p>
            <a:pPr marL="0" lvl="2" indent="0" algn="just" eaLnBrk="1" hangingPunct="1"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1741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9153BFB-627D-45C6-A728-8762D623F05F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22</a:t>
            </a:fld>
            <a:endParaRPr lang="cs-CZ" altLang="cs-CZ" sz="1400" smtClean="0"/>
          </a:p>
        </p:txBody>
      </p:sp>
      <p:sp>
        <p:nvSpPr>
          <p:cNvPr id="1741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KONTAKTNÍ OSOBY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pro předložení závěrečného vyúčtování –</a:t>
            </a:r>
            <a:r>
              <a:rPr lang="cs-CZ" altLang="cs-CZ" sz="1600" dirty="0" smtClean="0">
                <a:solidFill>
                  <a:srgbClr val="FF0000"/>
                </a:solidFill>
              </a:rPr>
              <a:t>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nejpozději do 31. 1. 2023</a:t>
            </a:r>
            <a:r>
              <a:rPr lang="cs-CZ" altLang="cs-CZ" sz="1600" dirty="0" smtClean="0">
                <a:solidFill>
                  <a:srgbClr val="FF0000"/>
                </a:solidFill>
              </a:rPr>
              <a:t>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marL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V průběhu roku 2022 bude realizován seminář pro příjemce, v rámci kterého budou příjemci seznámeni se způsobem provedení závěrečného vyúčtování, jeho náležitostmi  a povinně překládanými doklady.</a:t>
            </a:r>
          </a:p>
        </p:txBody>
      </p:sp>
      <p:sp>
        <p:nvSpPr>
          <p:cNvPr id="1843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6D79DA0-D57B-4216-B6F5-A0DF8E1DD069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23</a:t>
            </a:fld>
            <a:endParaRPr lang="cs-CZ" altLang="cs-CZ" sz="1400" smtClean="0"/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ZÁVĚREČNÉ VYÚČTOVÁNÍ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Opa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260350"/>
            <a:ext cx="5343525" cy="278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7"/>
          <p:cNvSpPr txBox="1">
            <a:spLocks noChangeArrowheads="1"/>
          </p:cNvSpPr>
          <p:nvPr/>
        </p:nvSpPr>
        <p:spPr bwMode="auto">
          <a:xfrm>
            <a:off x="319088" y="3213100"/>
            <a:ext cx="8424862" cy="115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4200" b="1"/>
              <a:t>DĚKUJI ZA POZORNOST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1800"/>
          </a:p>
        </p:txBody>
      </p:sp>
      <p:sp>
        <p:nvSpPr>
          <p:cNvPr id="1946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EF6C3F2-EF0D-4E8E-8B3C-67CD7F4B1D5A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24</a:t>
            </a:fld>
            <a:endParaRPr lang="cs-CZ" altLang="cs-CZ" sz="1400" smtClean="0"/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288" y="1450975"/>
            <a:ext cx="8229600" cy="5146675"/>
          </a:xfrm>
        </p:spPr>
        <p:txBody>
          <a:bodyPr/>
          <a:lstStyle/>
          <a:p>
            <a:pPr marL="0" indent="0" algn="just">
              <a:buNone/>
            </a:pPr>
            <a:r>
              <a:rPr lang="cs-CZ" altLang="cs-CZ" sz="1600" b="1" u="sng" dirty="0" smtClean="0"/>
              <a:t>Cílem dotačního titulu S1/22 </a:t>
            </a:r>
            <a:r>
              <a:rPr lang="cs-CZ" altLang="cs-CZ" sz="1600" dirty="0" smtClean="0"/>
              <a:t>je </a:t>
            </a:r>
            <a:r>
              <a:rPr lang="cs-CZ" altLang="cs-CZ" sz="1600" dirty="0"/>
              <a:t>p</a:t>
            </a:r>
            <a:r>
              <a:rPr lang="cs-CZ" sz="1600" dirty="0" smtClean="0"/>
              <a:t>odpora </a:t>
            </a:r>
            <a:r>
              <a:rPr lang="cs-CZ" sz="1600" dirty="0"/>
              <a:t>celoroční pravidelné sportovní činnosti evidovaných sportovců a jejich trenérů organizované Žadatelem. Podpora účasti na soutěžích. Pořádání sportovních akcí na území statutárního města Opavy, omezení se netýká sportovních akcí sportů, jejichž uspořádání z technických důvodů na území Statutárního města není možné. Podpora komplexní agendy poskytované střešními spolky (ČOS, ČUS, SSSČR=ČSPS/OSH, ČASPV, AŠSK, OREL) na území města Opavy.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Minimální výše poskytnuté dotace:	10.000,00 Kč</a:t>
            </a:r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Maximální výše poskytnuté dotace:	400.000,00 Kč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Výše dotace bude vypočtena na základě matematického přepočtu členské základny s tím, že dotace může být max. do výše 60% skutečných celkových celoročních nákladů organizace.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</p:txBody>
      </p:sp>
      <p:sp>
        <p:nvSpPr>
          <p:cNvPr id="410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E675B7F-0915-404A-976E-3BEAB520AD5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cs-CZ" altLang="cs-CZ" sz="1400" smtClean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2771775" y="330200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0000"/>
                </a:solidFill>
              </a:rPr>
              <a:t>CELOROČNÍ SPORTOVNÍ ČINNOST – </a:t>
            </a:r>
            <a:r>
              <a:rPr lang="cs-CZ" altLang="cs-CZ" sz="2200" b="1" dirty="0" smtClean="0">
                <a:solidFill>
                  <a:srgbClr val="000000"/>
                </a:solidFill>
              </a:rPr>
              <a:t>S1/22</a:t>
            </a:r>
            <a:endParaRPr lang="cs-CZ" altLang="cs-CZ" sz="2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229600" cy="4752975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Cílem dotačního titulu S2/22 </a:t>
            </a:r>
            <a:r>
              <a:rPr lang="cs-CZ" altLang="cs-CZ" sz="1600" dirty="0" smtClean="0"/>
              <a:t>je podpora pořádání sportovních akcí na území statutárního města Opavy, omezení se netýká sportovních akcí sportů, jejichž uspořádání z technických důvodů na území statutárního města Opavy není možné. 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výše poskytnuté dotace:	10.000,00 Kč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Maximální výše poskytnuté dotace: 	60.000,00 Kč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% spoluúčast žadatele na uznatelných nákladech projektu: 50 %.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Žadatel </a:t>
            </a:r>
            <a:r>
              <a:rPr lang="cs-CZ" altLang="cs-CZ" sz="1600" dirty="0"/>
              <a:t>o dotaci může podat pouze </a:t>
            </a:r>
            <a:r>
              <a:rPr lang="cs-CZ" altLang="cs-CZ" sz="1600" b="1" u="sng" cap="all" dirty="0" smtClean="0"/>
              <a:t>DVĚ</a:t>
            </a:r>
            <a:r>
              <a:rPr lang="cs-CZ" altLang="cs-CZ" sz="1600" dirty="0" smtClean="0"/>
              <a:t> žádosti!</a:t>
            </a:r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512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E46A61B-601C-4061-B9B7-738D22B7860A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cs-CZ" altLang="cs-CZ" sz="1400" smtClean="0"/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771775" y="330200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0000"/>
                </a:solidFill>
              </a:rPr>
              <a:t>SPORTOVNÍ AKCE – </a:t>
            </a:r>
            <a:r>
              <a:rPr lang="cs-CZ" altLang="cs-CZ" sz="2200" b="1" dirty="0" smtClean="0">
                <a:solidFill>
                  <a:srgbClr val="000000"/>
                </a:solidFill>
              </a:rPr>
              <a:t>S2/22</a:t>
            </a:r>
            <a:endParaRPr lang="cs-CZ" altLang="cs-CZ" sz="2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897437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Cílem dotačního titulu S3/22</a:t>
            </a:r>
            <a:r>
              <a:rPr lang="cs-CZ" altLang="cs-CZ" sz="1600" dirty="0" smtClean="0"/>
              <a:t> je podpora celoroční pravidelné sportovní činnosti registrovaných sportovců a jejich trenérů organizované žadateli zařazenými statutárním městem Opava do tzv. přímé podpory, jmenovitě: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r>
              <a:rPr lang="cs-CZ" sz="1600" dirty="0" smtClean="0"/>
              <a:t>Fotbalový </a:t>
            </a:r>
            <a:r>
              <a:rPr lang="cs-CZ" sz="1600" dirty="0"/>
              <a:t>klub SLAVIA OPAVA,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  <a:endParaRPr lang="cs-CZ" sz="1600" dirty="0" smtClean="0"/>
          </a:p>
          <a:p>
            <a:r>
              <a:rPr lang="cs-CZ" sz="1600" dirty="0" smtClean="0"/>
              <a:t>Jezdecký </a:t>
            </a:r>
            <a:r>
              <a:rPr lang="cs-CZ" sz="1600" dirty="0"/>
              <a:t>klub Opava – Kateřinky,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  <a:endParaRPr lang="cs-CZ" sz="1600" dirty="0" smtClean="0"/>
          </a:p>
          <a:p>
            <a:r>
              <a:rPr lang="cs-CZ" sz="1600" dirty="0" smtClean="0"/>
              <a:t>Kánoe </a:t>
            </a:r>
            <a:r>
              <a:rPr lang="cs-CZ" sz="1600" dirty="0"/>
              <a:t>klub Opava,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  <a:endParaRPr lang="cs-CZ" sz="1600" dirty="0" smtClean="0"/>
          </a:p>
          <a:p>
            <a:r>
              <a:rPr lang="cs-CZ" sz="1600" dirty="0" smtClean="0"/>
              <a:t>Orientační </a:t>
            </a:r>
            <a:r>
              <a:rPr lang="cs-CZ" sz="1600" dirty="0"/>
              <a:t>Běh Opava 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  <a:endParaRPr lang="cs-CZ" sz="1600" dirty="0" smtClean="0"/>
          </a:p>
          <a:p>
            <a:r>
              <a:rPr lang="cs-CZ" sz="1600" dirty="0" smtClean="0"/>
              <a:t>S.K</a:t>
            </a:r>
            <a:r>
              <a:rPr lang="cs-CZ" sz="1600" dirty="0"/>
              <a:t>. P.E.M.A. OPAVA,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  <a:endParaRPr lang="cs-CZ" sz="1600" dirty="0" smtClean="0"/>
          </a:p>
          <a:p>
            <a:r>
              <a:rPr lang="cs-CZ" sz="1600" dirty="0" smtClean="0"/>
              <a:t>Tělovýchovná </a:t>
            </a:r>
            <a:r>
              <a:rPr lang="cs-CZ" sz="1600" dirty="0"/>
              <a:t>jednota Slezan Opava,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  <a:endParaRPr lang="cs-CZ" sz="1600" dirty="0" smtClean="0"/>
          </a:p>
          <a:p>
            <a:r>
              <a:rPr lang="cs-CZ" sz="1600" dirty="0" smtClean="0"/>
              <a:t>Tělocvičná </a:t>
            </a:r>
            <a:r>
              <a:rPr lang="cs-CZ" sz="1600" dirty="0"/>
              <a:t>jednota Sokol Opava</a:t>
            </a:r>
            <a:r>
              <a:rPr lang="cs-CZ" sz="1600" dirty="0" smtClean="0"/>
              <a:t>,</a:t>
            </a:r>
          </a:p>
          <a:p>
            <a:r>
              <a:rPr lang="cs-CZ" sz="1600" dirty="0" smtClean="0"/>
              <a:t>Happy </a:t>
            </a:r>
            <a:r>
              <a:rPr lang="cs-CZ" sz="1600" dirty="0"/>
              <a:t>Sport Opava,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  <a:endParaRPr lang="cs-CZ" sz="1600" dirty="0" smtClean="0"/>
          </a:p>
          <a:p>
            <a:r>
              <a:rPr lang="cs-CZ" sz="1600" dirty="0" smtClean="0"/>
              <a:t>SK </a:t>
            </a:r>
            <a:r>
              <a:rPr lang="cs-CZ" sz="1600" dirty="0"/>
              <a:t>JC Sport Opava,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  <a:endParaRPr lang="cs-CZ" sz="1600" dirty="0" smtClean="0"/>
          </a:p>
          <a:p>
            <a:r>
              <a:rPr lang="cs-CZ" sz="1600" dirty="0" smtClean="0"/>
              <a:t>HEAD </a:t>
            </a:r>
            <a:r>
              <a:rPr lang="cs-CZ" sz="1600" dirty="0"/>
              <a:t>BIKE Opava,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  <a:endParaRPr lang="cs-CZ" sz="1600" dirty="0" smtClean="0"/>
          </a:p>
          <a:p>
            <a:r>
              <a:rPr lang="cs-CZ" sz="1600" dirty="0" smtClean="0"/>
              <a:t>LUIGINO.cz</a:t>
            </a:r>
            <a:r>
              <a:rPr lang="cs-CZ" sz="1600" dirty="0"/>
              <a:t>, </a:t>
            </a:r>
            <a:r>
              <a:rPr lang="cs-CZ" sz="1600" dirty="0" err="1" smtClean="0"/>
              <a:t>z.s</a:t>
            </a:r>
            <a:r>
              <a:rPr lang="cs-CZ" sz="1600" dirty="0"/>
              <a:t>.</a:t>
            </a: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614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2064E34-3216-4201-9B72-AF8B803773F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cs-CZ" altLang="cs-CZ" sz="1400" smtClean="0"/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0000"/>
                </a:solidFill>
              </a:rPr>
              <a:t>CELOROČNÍ SPORTOVNÍ ČINNOST VYBRANÝCH SUBJEKTŮ – </a:t>
            </a:r>
            <a:r>
              <a:rPr lang="cs-CZ" altLang="cs-CZ" sz="2200" b="1" dirty="0" smtClean="0">
                <a:solidFill>
                  <a:srgbClr val="000000"/>
                </a:solidFill>
              </a:rPr>
              <a:t>S3/22</a:t>
            </a:r>
            <a:endParaRPr lang="cs-CZ" altLang="cs-CZ" sz="2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897438"/>
          </a:xfrm>
        </p:spPr>
        <p:txBody>
          <a:bodyPr/>
          <a:lstStyle/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Minimální výše poskytnuté dotace:	10.000,00 Kč</a:t>
            </a:r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Maximální výše poskytnuté dotace:	900.000,00 Kč</a:t>
            </a:r>
          </a:p>
          <a:p>
            <a:pPr marL="0" indent="0">
              <a:buNone/>
            </a:pPr>
            <a:endParaRPr lang="cs-CZ" sz="1600" dirty="0" smtClean="0"/>
          </a:p>
          <a:p>
            <a:pPr marL="0" indent="0" algn="just">
              <a:buNone/>
            </a:pPr>
            <a:r>
              <a:rPr lang="cs-CZ" sz="1600" dirty="0" smtClean="0"/>
              <a:t>Základní </a:t>
            </a:r>
            <a:r>
              <a:rPr lang="cs-CZ" sz="1600" dirty="0"/>
              <a:t>výše dotace bude vypočtena na základě matematického přepočtu členské základny, dofinancování bude řešeno dle zásad </a:t>
            </a:r>
            <a:r>
              <a:rPr lang="cs-CZ" sz="1600" dirty="0" smtClean="0"/>
              <a:t>S3/22 </a:t>
            </a:r>
            <a:r>
              <a:rPr lang="cs-CZ" sz="1600" dirty="0"/>
              <a:t>s tím, že dotace může být poskytnuta max. do výše 60 % skutečných celkových celoročních nákladů organizace.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Žadatelé v rámci dotačního titulu S3/22 podávají totožnou žádost včetně povinných příloh jako žadatelé v rámci titulu S1/22 a dále podávají pro nadstavbovou část programu další požadované přílohy.</a:t>
            </a:r>
          </a:p>
          <a:p>
            <a:pPr marL="0" indent="0" algn="just">
              <a:buFontTx/>
              <a:buNone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717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DD133BD-FFDE-4517-8A61-E25DAD6B2E83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cs-CZ" altLang="cs-CZ" sz="1400" smtClean="0"/>
          </a:p>
        </p:txBody>
      </p:sp>
      <p:sp>
        <p:nvSpPr>
          <p:cNvPr id="717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0000"/>
                </a:solidFill>
              </a:rPr>
              <a:t>CELOROČNÍ SPORTOVNÍ ČINNOST VYBRANÝCH SUBJEKTŮ – </a:t>
            </a:r>
            <a:r>
              <a:rPr lang="cs-CZ" altLang="cs-CZ" sz="2200" b="1" dirty="0" smtClean="0">
                <a:solidFill>
                  <a:srgbClr val="000000"/>
                </a:solidFill>
              </a:rPr>
              <a:t>S3/22</a:t>
            </a:r>
            <a:endParaRPr lang="cs-CZ" altLang="cs-CZ" sz="2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0EC6C44-A723-4A04-BE08-D27C112BF3BA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cs-CZ" altLang="cs-CZ" sz="1400" smtClean="0"/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OPRÁVNĚNÝ ŽADATEL</a:t>
            </a:r>
          </a:p>
        </p:txBody>
      </p:sp>
      <p:sp>
        <p:nvSpPr>
          <p:cNvPr id="6149" name="TextovéPole 3"/>
          <p:cNvSpPr txBox="1">
            <a:spLocks noChangeArrowheads="1"/>
          </p:cNvSpPr>
          <p:nvPr/>
        </p:nvSpPr>
        <p:spPr bwMode="auto">
          <a:xfrm>
            <a:off x="395288" y="1484313"/>
            <a:ext cx="8064500" cy="4179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Oprávněný žadatel S1/22 a S2/22:</a:t>
            </a:r>
          </a:p>
          <a:p>
            <a:pPr marL="285750" indent="-285750" algn="just"/>
            <a:r>
              <a:rPr lang="cs-CZ" sz="1600" b="1" dirty="0"/>
              <a:t>Tělovýchovné a Tělocvičné jednoty a Sportovní kluby, tj. spolky s CZ-NACE</a:t>
            </a:r>
            <a:r>
              <a:rPr lang="cs-CZ" sz="1600" dirty="0"/>
              <a:t>: </a:t>
            </a:r>
            <a:r>
              <a:rPr lang="cs-CZ" sz="1600" b="1" dirty="0"/>
              <a:t>SPORT</a:t>
            </a:r>
            <a:r>
              <a:rPr lang="cs-CZ" sz="1600" dirty="0"/>
              <a:t> 931 Sportovní činnosti, 93120: Činnosti sportovních klubů, 93110: Provozování sportovních zařízení, 93190: Ostatní sportovní činnosti, </a:t>
            </a:r>
          </a:p>
          <a:p>
            <a:pPr marL="285750" indent="-285750" algn="just"/>
            <a:r>
              <a:rPr lang="cs-CZ" sz="1600" b="1" dirty="0"/>
              <a:t>Nestátní neziskové organizace – střešní organizace s CZ-NACE SPORT </a:t>
            </a:r>
            <a:r>
              <a:rPr lang="cs-CZ" sz="1600" dirty="0"/>
              <a:t>(ČOS, ČUS, SSSČR=ČSPS/OSH, ČASPV, AŠSK, OREL</a:t>
            </a:r>
            <a:r>
              <a:rPr lang="cs-CZ" sz="1600" dirty="0" smtClean="0"/>
              <a:t>),</a:t>
            </a:r>
            <a:endParaRPr lang="cs-CZ" sz="1600" dirty="0"/>
          </a:p>
          <a:p>
            <a:pPr algn="just" eaLnBrk="1" hangingPunct="1">
              <a:spcBef>
                <a:spcPct val="0"/>
              </a:spcBef>
              <a:buNone/>
              <a:defRPr/>
            </a:pPr>
            <a:endParaRPr lang="cs-CZ" altLang="cs-CZ" sz="1600" dirty="0" smtClean="0"/>
          </a:p>
          <a:p>
            <a:pPr algn="just">
              <a:buNone/>
            </a:pPr>
            <a:r>
              <a:rPr lang="cs-CZ" sz="1600" b="1" dirty="0">
                <a:solidFill>
                  <a:srgbClr val="FF0000"/>
                </a:solidFill>
              </a:rPr>
              <a:t>s hlavní činností SPORT a organizování sportu</a:t>
            </a:r>
            <a:r>
              <a:rPr lang="cs-CZ" sz="1600" dirty="0"/>
              <a:t>, které mají uvedeny ve svých stanovách nebo obdobném dokumentu; se sídlem a sportovní působností na území města, jeho městských částí a vykonávají svou činnost </a:t>
            </a:r>
            <a:r>
              <a:rPr lang="cs-CZ" sz="1600" b="1" dirty="0"/>
              <a:t>alespoň 24 kalendářních měsíců</a:t>
            </a:r>
            <a:r>
              <a:rPr lang="cs-CZ" sz="1600" dirty="0"/>
              <a:t> k datu podání žádosti o dotaci. Podmínka délky činnosti žadatele 24 kalendářních měsíců může být poskytovatelem prominuta v případě, kdy žadatel vznikne jako nový spolek vyčleněním z jiného spolku a v tomto spolku je minimálně 50 % členů, kteří vykonávali sportovní činnost minimálně </a:t>
            </a:r>
            <a:r>
              <a:rPr lang="cs-CZ" sz="1600" b="1" dirty="0"/>
              <a:t>24 kalendářních měsíců</a:t>
            </a:r>
            <a:r>
              <a:rPr lang="cs-CZ" sz="1600" dirty="0"/>
              <a:t> k datu podání žádosti o dotaci. 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0EC6C44-A723-4A04-BE08-D27C112BF3BA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cs-CZ" altLang="cs-CZ" sz="1400" smtClean="0"/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0000"/>
                </a:solidFill>
              </a:rPr>
              <a:t>OPRÁVNĚNÝ ŽADATEL</a:t>
            </a:r>
          </a:p>
        </p:txBody>
      </p:sp>
      <p:sp>
        <p:nvSpPr>
          <p:cNvPr id="6149" name="TextovéPole 3"/>
          <p:cNvSpPr txBox="1">
            <a:spLocks noChangeArrowheads="1"/>
          </p:cNvSpPr>
          <p:nvPr/>
        </p:nvSpPr>
        <p:spPr bwMode="auto">
          <a:xfrm>
            <a:off x="395288" y="1484313"/>
            <a:ext cx="80645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600" b="1" dirty="0"/>
              <a:t>Žadatelem</a:t>
            </a:r>
            <a:r>
              <a:rPr lang="cs-CZ" sz="1600" dirty="0"/>
              <a:t> o dotaci v rámci titulu </a:t>
            </a:r>
            <a:r>
              <a:rPr lang="cs-CZ" sz="1600" b="1" dirty="0"/>
              <a:t>S 3/22 </a:t>
            </a:r>
            <a:r>
              <a:rPr lang="cs-CZ" sz="1600" dirty="0"/>
              <a:t>tohoto programu mohou být pouze subjekty vyjmenované v článku 3 odst. 3 tohoto programu. </a:t>
            </a:r>
            <a:r>
              <a:rPr lang="cs-CZ" sz="1600" dirty="0">
                <a:solidFill>
                  <a:srgbClr val="FF0000"/>
                </a:solidFill>
              </a:rPr>
              <a:t>Tyto subjekty současně nemohou být příjemci dotace v rámci titulu </a:t>
            </a:r>
            <a:r>
              <a:rPr lang="cs-CZ" sz="1600" b="1" dirty="0">
                <a:solidFill>
                  <a:srgbClr val="FF0000"/>
                </a:solidFill>
              </a:rPr>
              <a:t>S 2/22</a:t>
            </a:r>
            <a:r>
              <a:rPr lang="cs-CZ" sz="1600" dirty="0">
                <a:solidFill>
                  <a:srgbClr val="FF0000"/>
                </a:solidFill>
              </a:rPr>
              <a:t> tohoto programu</a:t>
            </a:r>
            <a:r>
              <a:rPr lang="cs-CZ" sz="1600" dirty="0" smtClean="0">
                <a:solidFill>
                  <a:srgbClr val="FF0000"/>
                </a:solidFill>
              </a:rPr>
              <a:t>.</a:t>
            </a:r>
          </a:p>
          <a:p>
            <a:pPr algn="just" eaLnBrk="1" hangingPunct="1">
              <a:spcBef>
                <a:spcPct val="0"/>
              </a:spcBef>
              <a:buNone/>
              <a:defRPr/>
            </a:pPr>
            <a:endParaRPr lang="cs-CZ" sz="1600" dirty="0">
              <a:solidFill>
                <a:srgbClr val="FF0000"/>
              </a:solidFill>
            </a:endParaRPr>
          </a:p>
          <a:p>
            <a:pPr marL="285750" indent="-285750" algn="just" eaLnBrk="1" hangingPunct="1">
              <a:spcBef>
                <a:spcPct val="0"/>
              </a:spcBef>
              <a:defRPr/>
            </a:pPr>
            <a:r>
              <a:rPr lang="cs-CZ" sz="1600" dirty="0">
                <a:solidFill>
                  <a:srgbClr val="FF0000"/>
                </a:solidFill>
              </a:rPr>
              <a:t>V případě, že žadatelé o dotaci v rámci titulu S 3/22 budou současně žádat o dotaci poskytovanou Moravskoslezským krajem, </a:t>
            </a:r>
            <a:r>
              <a:rPr lang="cs-CZ" sz="1600" b="1" dirty="0">
                <a:solidFill>
                  <a:srgbClr val="FF0000"/>
                </a:solidFill>
              </a:rPr>
              <a:t>bude tato skutečnost uvedena v žádosti</a:t>
            </a:r>
            <a:r>
              <a:rPr lang="cs-CZ" sz="1600" dirty="0"/>
              <a:t>. </a:t>
            </a:r>
            <a:endParaRPr lang="cs-CZ" sz="1600" dirty="0" smtClean="0"/>
          </a:p>
          <a:p>
            <a:pPr marL="285750" indent="-285750" algn="just" eaLnBrk="1" hangingPunct="1">
              <a:spcBef>
                <a:spcPct val="0"/>
              </a:spcBef>
              <a:defRPr/>
            </a:pPr>
            <a:endParaRPr lang="cs-CZ" sz="1600" dirty="0"/>
          </a:p>
          <a:p>
            <a:pPr algn="just" eaLnBrk="1" hangingPunct="1">
              <a:spcBef>
                <a:spcPct val="0"/>
              </a:spcBef>
              <a:buNone/>
              <a:defRPr/>
            </a:pPr>
            <a:endParaRPr lang="cs-CZ" sz="1600" dirty="0">
              <a:solidFill>
                <a:srgbClr val="FF0000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</p:txBody>
      </p:sp>
    </p:spTree>
    <p:extLst>
      <p:ext uri="{BB962C8B-B14F-4D97-AF65-F5344CB8AC3E}">
        <p14:creationId xmlns:p14="http://schemas.microsoft.com/office/powerpoint/2010/main" val="1801096730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67544" y="1196752"/>
            <a:ext cx="8352928" cy="5524723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s-CZ" sz="1600" b="1" dirty="0" smtClean="0"/>
              <a:t>Pro </a:t>
            </a:r>
            <a:r>
              <a:rPr lang="cs-CZ" sz="1600" b="1" dirty="0"/>
              <a:t>dotační titul S1/22 a S3/22</a:t>
            </a:r>
            <a:r>
              <a:rPr lang="cs-CZ" sz="1600" dirty="0"/>
              <a:t> </a:t>
            </a:r>
            <a:r>
              <a:rPr lang="cs-CZ" sz="1600" b="1" dirty="0"/>
              <a:t>může</a:t>
            </a:r>
            <a:r>
              <a:rPr lang="cs-CZ" sz="1600" dirty="0"/>
              <a:t> být dotace použita výhradně na</a:t>
            </a:r>
            <a:r>
              <a:rPr lang="cs-CZ" sz="1600" b="1" dirty="0"/>
              <a:t> </a:t>
            </a:r>
            <a:r>
              <a:rPr lang="cs-CZ" sz="1600" b="1" dirty="0" smtClean="0"/>
              <a:t>uznatelné </a:t>
            </a:r>
            <a:r>
              <a:rPr lang="cs-CZ" sz="1600" b="1" dirty="0"/>
              <a:t>náklady</a:t>
            </a:r>
            <a:r>
              <a:rPr lang="cs-CZ" sz="1600" dirty="0" smtClean="0"/>
              <a:t>: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cs-CZ" sz="1600" dirty="0"/>
          </a:p>
          <a:p>
            <a:pPr marL="0" indent="0"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Spotřeba </a:t>
            </a:r>
            <a:r>
              <a:rPr lang="cs-CZ" sz="1600" b="1" dirty="0">
                <a:solidFill>
                  <a:srgbClr val="FF0000"/>
                </a:solidFill>
              </a:rPr>
              <a:t>materiálu:</a:t>
            </a:r>
            <a:endParaRPr lang="cs-CZ" sz="1600" dirty="0">
              <a:solidFill>
                <a:srgbClr val="FF0000"/>
              </a:solidFill>
            </a:endParaRPr>
          </a:p>
          <a:p>
            <a:r>
              <a:rPr lang="cs-CZ" sz="1600" dirty="0"/>
              <a:t>DDHM (drobný dlouhodobý hmotný majetek) - pouze, je-li tento majetek pořízen v období realizace projektu, prokazatelně uveden do užívání a zůstane v majetku příjemce po dobu minimálně 2 let od jeho pořízení (doba použitelnosti delší než jeden rok a ocenění je v částce od 3.000,00 Kč včetně do 40.000,00 Kč včetně - např. movité věci),</a:t>
            </a:r>
          </a:p>
          <a:p>
            <a:r>
              <a:rPr lang="cs-CZ" sz="1600" dirty="0"/>
              <a:t>sportovní materiál (např. míče, sítě, puky, hokejky apod.)</a:t>
            </a:r>
          </a:p>
          <a:p>
            <a:r>
              <a:rPr lang="cs-CZ" sz="1600" dirty="0"/>
              <a:t>ostatní materiál (kancelářské potřeby, čistící potřeby, pohonné hmoty, ochranné pomůcky apod.)</a:t>
            </a:r>
          </a:p>
          <a:p>
            <a:r>
              <a:rPr lang="cs-CZ" sz="1600" dirty="0"/>
              <a:t>materiál na provádění údržby sportovišť, která jsou </a:t>
            </a:r>
            <a:r>
              <a:rPr lang="cs-CZ" sz="1600" dirty="0">
                <a:solidFill>
                  <a:srgbClr val="FF0000"/>
                </a:solidFill>
              </a:rPr>
              <a:t>ve vlastnictví, dlouhodobém nájmu nebo dlouhodobé výpůjčce žadatele o dotaci </a:t>
            </a:r>
            <a:r>
              <a:rPr lang="cs-CZ" sz="1600" dirty="0"/>
              <a:t>(kde druhou smluvní stranou je SMO, Moravskoslezský kraj, státní organizace nebo jiný spolek působící v oblasti sportu) - travní osivo, hnojivo, antuka </a:t>
            </a:r>
            <a:r>
              <a:rPr lang="cs-CZ" sz="1600" dirty="0" smtClean="0"/>
              <a:t>apod.</a:t>
            </a:r>
          </a:p>
          <a:p>
            <a:pPr marL="0" indent="0" algn="just" eaLnBrk="1" hangingPunct="1">
              <a:spcBef>
                <a:spcPct val="0"/>
              </a:spcBef>
              <a:buNone/>
            </a:pPr>
            <a:endParaRPr lang="cs-CZ" sz="1600" dirty="0" smtClean="0"/>
          </a:p>
          <a:p>
            <a:pPr marL="0" indent="0" algn="just" eaLnBrk="1" hangingPunct="1">
              <a:spcBef>
                <a:spcPct val="0"/>
              </a:spcBef>
              <a:buNone/>
            </a:pPr>
            <a:r>
              <a:rPr lang="cs-CZ" sz="1600" dirty="0" smtClean="0"/>
              <a:t>(pozn. </a:t>
            </a:r>
            <a:r>
              <a:rPr lang="cs-CZ" sz="1600" u="sng" dirty="0" smtClean="0"/>
              <a:t>dlouhodobý </a:t>
            </a:r>
            <a:r>
              <a:rPr lang="cs-CZ" sz="1600" u="sng" dirty="0"/>
              <a:t>nájem či výpůjčka je pro účely tohoto programu minimálně 8 let s tím, že takováto smlouva o nájmu či výpůjčce musí být v platnosti ještě celý rok </a:t>
            </a:r>
            <a:r>
              <a:rPr lang="cs-CZ" sz="1600" u="sng" dirty="0" smtClean="0"/>
              <a:t>2022</a:t>
            </a:r>
            <a:r>
              <a:rPr lang="cs-CZ" sz="1600" dirty="0" smtClean="0"/>
              <a:t>),</a:t>
            </a:r>
            <a:endParaRPr lang="cs-CZ" sz="1600" dirty="0"/>
          </a:p>
          <a:p>
            <a:pPr algn="just" eaLnBrk="1" hangingPunct="1">
              <a:spcBef>
                <a:spcPct val="0"/>
              </a:spcBef>
            </a:pPr>
            <a:endParaRPr 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cs-CZ" altLang="cs-CZ" sz="5400" dirty="0" smtClean="0"/>
          </a:p>
        </p:txBody>
      </p:sp>
      <p:sp>
        <p:nvSpPr>
          <p:cNvPr id="1024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03422C4-440B-411E-A93D-0D802291D5C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cs-CZ" altLang="cs-CZ" sz="1400" smtClean="0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/>
              <a:t>UZNATELNÉ NÁKLADY </a:t>
            </a:r>
            <a:r>
              <a:rPr lang="cs-CZ" altLang="cs-CZ" sz="2200" b="1" dirty="0" smtClean="0"/>
              <a:t>S1/22 </a:t>
            </a:r>
            <a:r>
              <a:rPr lang="cs-CZ" altLang="cs-CZ" sz="2200" b="1" dirty="0"/>
              <a:t>+ </a:t>
            </a:r>
            <a:r>
              <a:rPr lang="cs-CZ" altLang="cs-CZ" sz="2200" b="1" dirty="0" smtClean="0"/>
              <a:t>S3/22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opava-sablona-prezentace-nadpis">
  <a:themeElements>
    <a:clrScheme name="mmopava-sablona-prezentace-nadpi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mopava-sablona-prezentace-nadp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mopava-sablona-prezentace-nadpi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mmopava-sablona-prezentace-nadpis</Template>
  <TotalTime>10052</TotalTime>
  <Words>991</Words>
  <Application>Microsoft Office PowerPoint</Application>
  <PresentationFormat>Předvádění na obrazovce (4:3)</PresentationFormat>
  <Paragraphs>236</Paragraphs>
  <Slides>24</Slides>
  <Notes>14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7" baseType="lpstr">
      <vt:lpstr>Arial</vt:lpstr>
      <vt:lpstr>Calibri</vt:lpstr>
      <vt:lpstr>mmopava-sablona-prezentace-nadpis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Magistrát města Opavy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mrkvica</dc:creator>
  <cp:lastModifiedBy>Jiskrová Lenka</cp:lastModifiedBy>
  <cp:revision>625</cp:revision>
  <cp:lastPrinted>2019-09-11T09:48:27Z</cp:lastPrinted>
  <dcterms:created xsi:type="dcterms:W3CDTF">2007-01-16T13:45:29Z</dcterms:created>
  <dcterms:modified xsi:type="dcterms:W3CDTF">2021-09-14T04:38:13Z</dcterms:modified>
</cp:coreProperties>
</file>