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313" r:id="rId3"/>
    <p:sldId id="266" r:id="rId4"/>
    <p:sldId id="326" r:id="rId5"/>
    <p:sldId id="309" r:id="rId6"/>
    <p:sldId id="341" r:id="rId7"/>
    <p:sldId id="327" r:id="rId8"/>
    <p:sldId id="314" r:id="rId9"/>
    <p:sldId id="334" r:id="rId10"/>
    <p:sldId id="335" r:id="rId11"/>
    <p:sldId id="336" r:id="rId12"/>
    <p:sldId id="343" r:id="rId13"/>
    <p:sldId id="308" r:id="rId14"/>
    <p:sldId id="342" r:id="rId15"/>
    <p:sldId id="318" r:id="rId16"/>
    <p:sldId id="319" r:id="rId17"/>
    <p:sldId id="320" r:id="rId18"/>
    <p:sldId id="329" r:id="rId19"/>
    <p:sldId id="338" r:id="rId20"/>
    <p:sldId id="344" r:id="rId21"/>
    <p:sldId id="330" r:id="rId22"/>
    <p:sldId id="340" r:id="rId23"/>
    <p:sldId id="303" r:id="rId24"/>
  </p:sldIdLst>
  <p:sldSz cx="9144000" cy="6858000" type="screen4x3"/>
  <p:notesSz cx="6797675" cy="992663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FF0000"/>
    <a:srgbClr val="D9DAD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 Světlá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03" autoAdjust="0"/>
  </p:normalViewPr>
  <p:slideViewPr>
    <p:cSldViewPr>
      <p:cViewPr varScale="1">
        <p:scale>
          <a:sx n="106" d="100"/>
          <a:sy n="106" d="100"/>
        </p:scale>
        <p:origin x="17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defRPr sz="1200">
                <a:latin typeface="Arial" charset="0"/>
              </a:defRPr>
            </a:lvl1pPr>
          </a:lstStyle>
          <a:p>
            <a:pPr>
              <a:defRPr/>
            </a:pPr>
            <a:endParaRPr lang="cs-CZ"/>
          </a:p>
        </p:txBody>
      </p:sp>
      <p:sp>
        <p:nvSpPr>
          <p:cNvPr id="45059"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lgn="r">
              <a:defRPr sz="1200">
                <a:latin typeface="Arial" charset="0"/>
              </a:defRPr>
            </a:lvl1pPr>
          </a:lstStyle>
          <a:p>
            <a:pPr>
              <a:defRPr/>
            </a:pPr>
            <a:endParaRPr lang="cs-CZ"/>
          </a:p>
        </p:txBody>
      </p:sp>
      <p:sp>
        <p:nvSpPr>
          <p:cNvPr id="45060"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defRPr sz="1200">
                <a:latin typeface="Arial" charset="0"/>
              </a:defRPr>
            </a:lvl1pPr>
          </a:lstStyle>
          <a:p>
            <a:pPr>
              <a:defRPr/>
            </a:pPr>
            <a:endParaRPr lang="cs-CZ"/>
          </a:p>
        </p:txBody>
      </p:sp>
      <p:sp>
        <p:nvSpPr>
          <p:cNvPr id="45061"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lgn="r">
              <a:defRPr sz="1200">
                <a:latin typeface="Arial" charset="0"/>
              </a:defRPr>
            </a:lvl1pPr>
          </a:lstStyle>
          <a:p>
            <a:pPr>
              <a:defRPr/>
            </a:pPr>
            <a:fld id="{03BA7CA9-E82F-4999-8204-AC2366434F34}" type="slidenum">
              <a:rPr lang="cs-CZ"/>
              <a:pPr>
                <a:defRPr/>
              </a:pPr>
              <a:t>‹#›</a:t>
            </a:fld>
            <a:endParaRPr lang="cs-CZ"/>
          </a:p>
        </p:txBody>
      </p:sp>
    </p:spTree>
    <p:extLst>
      <p:ext uri="{BB962C8B-B14F-4D97-AF65-F5344CB8AC3E}">
        <p14:creationId xmlns:p14="http://schemas.microsoft.com/office/powerpoint/2010/main" val="791094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538" tIns="45769" rIns="91538" bIns="45769" rtlCol="0"/>
          <a:lstStyle>
            <a:lvl1pPr algn="l">
              <a:defRPr sz="1200">
                <a:latin typeface="Arial" charset="0"/>
              </a:defRPr>
            </a:lvl1pPr>
          </a:lstStyle>
          <a:p>
            <a:pPr>
              <a:defRPr/>
            </a:pPr>
            <a:endParaRPr lang="cs-CZ"/>
          </a:p>
        </p:txBody>
      </p:sp>
      <p:sp>
        <p:nvSpPr>
          <p:cNvPr id="3" name="Zástupný symbol pro datum 2"/>
          <p:cNvSpPr>
            <a:spLocks noGrp="1"/>
          </p:cNvSpPr>
          <p:nvPr>
            <p:ph type="dt" idx="1"/>
          </p:nvPr>
        </p:nvSpPr>
        <p:spPr>
          <a:xfrm>
            <a:off x="3849688" y="0"/>
            <a:ext cx="2946400" cy="496888"/>
          </a:xfrm>
          <a:prstGeom prst="rect">
            <a:avLst/>
          </a:prstGeom>
        </p:spPr>
        <p:txBody>
          <a:bodyPr vert="horz" lIns="91538" tIns="45769" rIns="91538" bIns="45769" rtlCol="0"/>
          <a:lstStyle>
            <a:lvl1pPr algn="r">
              <a:defRPr sz="1200">
                <a:latin typeface="Arial" charset="0"/>
              </a:defRPr>
            </a:lvl1pPr>
          </a:lstStyle>
          <a:p>
            <a:pPr>
              <a:defRPr/>
            </a:pPr>
            <a:fld id="{63792E2F-FDE7-4B5B-ACA0-46EDD43DEDE9}" type="datetimeFigureOut">
              <a:rPr lang="cs-CZ"/>
              <a:pPr>
                <a:defRPr/>
              </a:pPr>
              <a:t>16.09.2022</a:t>
            </a:fld>
            <a:endParaRPr lang="cs-CZ"/>
          </a:p>
        </p:txBody>
      </p:sp>
      <p:sp>
        <p:nvSpPr>
          <p:cNvPr id="4" name="Zástupný symbol pro obrázek snímku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538" tIns="45769" rIns="91538" bIns="45769" rtlCol="0" anchor="ctr"/>
          <a:lstStyle/>
          <a:p>
            <a:pPr lvl="0"/>
            <a:endParaRPr lang="cs-CZ" noProof="0" smtClean="0"/>
          </a:p>
        </p:txBody>
      </p:sp>
      <p:sp>
        <p:nvSpPr>
          <p:cNvPr id="5" name="Zástupný symbol pro poznámky 4"/>
          <p:cNvSpPr>
            <a:spLocks noGrp="1"/>
          </p:cNvSpPr>
          <p:nvPr>
            <p:ph type="body" sz="quarter" idx="3"/>
          </p:nvPr>
        </p:nvSpPr>
        <p:spPr>
          <a:xfrm>
            <a:off x="679450" y="4714875"/>
            <a:ext cx="5438775" cy="4467225"/>
          </a:xfrm>
          <a:prstGeom prst="rect">
            <a:avLst/>
          </a:prstGeom>
        </p:spPr>
        <p:txBody>
          <a:bodyPr vert="horz" lIns="91538" tIns="45769" rIns="91538" bIns="45769"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28163"/>
            <a:ext cx="2946400" cy="496887"/>
          </a:xfrm>
          <a:prstGeom prst="rect">
            <a:avLst/>
          </a:prstGeom>
        </p:spPr>
        <p:txBody>
          <a:bodyPr vert="horz" lIns="91538" tIns="45769" rIns="91538" bIns="45769" rtlCol="0" anchor="b"/>
          <a:lstStyle>
            <a:lvl1pPr algn="l">
              <a:defRPr sz="1200">
                <a:latin typeface="Arial" charset="0"/>
              </a:defRPr>
            </a:lvl1pPr>
          </a:lstStyle>
          <a:p>
            <a:pPr>
              <a:defRPr/>
            </a:pPr>
            <a:endParaRPr lang="cs-CZ"/>
          </a:p>
        </p:txBody>
      </p:sp>
      <p:sp>
        <p:nvSpPr>
          <p:cNvPr id="7" name="Zástupný symbol pro číslo snímku 6"/>
          <p:cNvSpPr>
            <a:spLocks noGrp="1"/>
          </p:cNvSpPr>
          <p:nvPr>
            <p:ph type="sldNum" sz="quarter" idx="5"/>
          </p:nvPr>
        </p:nvSpPr>
        <p:spPr>
          <a:xfrm>
            <a:off x="3849688" y="9428163"/>
            <a:ext cx="2946400" cy="496887"/>
          </a:xfrm>
          <a:prstGeom prst="rect">
            <a:avLst/>
          </a:prstGeom>
        </p:spPr>
        <p:txBody>
          <a:bodyPr vert="horz" lIns="91538" tIns="45769" rIns="91538" bIns="45769" rtlCol="0" anchor="b"/>
          <a:lstStyle>
            <a:lvl1pPr algn="r">
              <a:defRPr sz="1200">
                <a:latin typeface="Arial" charset="0"/>
              </a:defRPr>
            </a:lvl1pPr>
          </a:lstStyle>
          <a:p>
            <a:pPr>
              <a:defRPr/>
            </a:pPr>
            <a:fld id="{4E6C4C35-52F8-4371-9BC0-8426E382FAB8}" type="slidenum">
              <a:rPr lang="cs-CZ"/>
              <a:pPr>
                <a:defRPr/>
              </a:pPr>
              <a:t>‹#›</a:t>
            </a:fld>
            <a:endParaRPr lang="cs-CZ"/>
          </a:p>
        </p:txBody>
      </p:sp>
    </p:spTree>
    <p:extLst>
      <p:ext uri="{BB962C8B-B14F-4D97-AF65-F5344CB8AC3E}">
        <p14:creationId xmlns:p14="http://schemas.microsoft.com/office/powerpoint/2010/main" val="11782428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24E4F36-2891-4FB1-8C14-606259B90AA5}" type="slidenum">
              <a:rPr lang="cs-CZ" altLang="cs-CZ" smtClean="0">
                <a:latin typeface="Arial" charset="0"/>
              </a:rPr>
              <a:pPr eaLnBrk="1" hangingPunct="1">
                <a:spcBef>
                  <a:spcPct val="0"/>
                </a:spcBef>
              </a:pPr>
              <a:t>1</a:t>
            </a:fld>
            <a:endParaRPr lang="cs-CZ" altLang="cs-CZ" smtClean="0">
              <a:latin typeface="Arial" charset="0"/>
            </a:endParaRPr>
          </a:p>
        </p:txBody>
      </p:sp>
    </p:spTree>
    <p:extLst>
      <p:ext uri="{BB962C8B-B14F-4D97-AF65-F5344CB8AC3E}">
        <p14:creationId xmlns:p14="http://schemas.microsoft.com/office/powerpoint/2010/main" val="2020705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10</a:t>
            </a:fld>
            <a:endParaRPr lang="cs-CZ" altLang="cs-CZ" smtClean="0">
              <a:latin typeface="Arial" charset="0"/>
            </a:endParaRPr>
          </a:p>
        </p:txBody>
      </p:sp>
    </p:spTree>
    <p:extLst>
      <p:ext uri="{BB962C8B-B14F-4D97-AF65-F5344CB8AC3E}">
        <p14:creationId xmlns:p14="http://schemas.microsoft.com/office/powerpoint/2010/main" val="3337195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11</a:t>
            </a:fld>
            <a:endParaRPr lang="cs-CZ" altLang="cs-CZ" smtClean="0">
              <a:latin typeface="Arial" charset="0"/>
            </a:endParaRPr>
          </a:p>
        </p:txBody>
      </p:sp>
    </p:spTree>
    <p:extLst>
      <p:ext uri="{BB962C8B-B14F-4D97-AF65-F5344CB8AC3E}">
        <p14:creationId xmlns:p14="http://schemas.microsoft.com/office/powerpoint/2010/main" val="1577614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12</a:t>
            </a:fld>
            <a:endParaRPr lang="cs-CZ" altLang="cs-CZ" smtClean="0">
              <a:latin typeface="Arial" charset="0"/>
            </a:endParaRPr>
          </a:p>
        </p:txBody>
      </p:sp>
    </p:spTree>
    <p:extLst>
      <p:ext uri="{BB962C8B-B14F-4D97-AF65-F5344CB8AC3E}">
        <p14:creationId xmlns:p14="http://schemas.microsoft.com/office/powerpoint/2010/main" val="2122660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2D69E86-53B2-4182-ABF5-2DFFB48C9433}" type="slidenum">
              <a:rPr lang="cs-CZ" altLang="cs-CZ" smtClean="0">
                <a:latin typeface="Arial" charset="0"/>
              </a:rPr>
              <a:pPr eaLnBrk="1" hangingPunct="1">
                <a:spcBef>
                  <a:spcPct val="0"/>
                </a:spcBef>
              </a:pPr>
              <a:t>13</a:t>
            </a:fld>
            <a:endParaRPr lang="cs-CZ" altLang="cs-CZ" smtClean="0">
              <a:latin typeface="Arial" charset="0"/>
            </a:endParaRPr>
          </a:p>
        </p:txBody>
      </p:sp>
    </p:spTree>
    <p:extLst>
      <p:ext uri="{BB962C8B-B14F-4D97-AF65-F5344CB8AC3E}">
        <p14:creationId xmlns:p14="http://schemas.microsoft.com/office/powerpoint/2010/main" val="234561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2D69E86-53B2-4182-ABF5-2DFFB48C9433}" type="slidenum">
              <a:rPr lang="cs-CZ" altLang="cs-CZ" smtClean="0">
                <a:latin typeface="Arial" charset="0"/>
              </a:rPr>
              <a:pPr eaLnBrk="1" hangingPunct="1">
                <a:spcBef>
                  <a:spcPct val="0"/>
                </a:spcBef>
              </a:pPr>
              <a:t>14</a:t>
            </a:fld>
            <a:endParaRPr lang="cs-CZ" altLang="cs-CZ" smtClean="0">
              <a:latin typeface="Arial" charset="0"/>
            </a:endParaRPr>
          </a:p>
        </p:txBody>
      </p:sp>
    </p:spTree>
    <p:extLst>
      <p:ext uri="{BB962C8B-B14F-4D97-AF65-F5344CB8AC3E}">
        <p14:creationId xmlns:p14="http://schemas.microsoft.com/office/powerpoint/2010/main" val="3934630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B7EBC746-549B-4C15-91A1-29487B8DD4D0}" type="slidenum">
              <a:rPr lang="cs-CZ" altLang="cs-CZ" smtClean="0">
                <a:latin typeface="Arial" charset="0"/>
              </a:rPr>
              <a:pPr eaLnBrk="1" hangingPunct="1">
                <a:spcBef>
                  <a:spcPct val="0"/>
                </a:spcBef>
              </a:pPr>
              <a:t>15</a:t>
            </a:fld>
            <a:endParaRPr lang="cs-CZ" altLang="cs-CZ" smtClean="0">
              <a:latin typeface="Arial" charset="0"/>
            </a:endParaRPr>
          </a:p>
        </p:txBody>
      </p:sp>
    </p:spTree>
    <p:extLst>
      <p:ext uri="{BB962C8B-B14F-4D97-AF65-F5344CB8AC3E}">
        <p14:creationId xmlns:p14="http://schemas.microsoft.com/office/powerpoint/2010/main" val="42380870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662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AD3361E7-894E-42ED-AE70-76E9DB6DDDF7}" type="slidenum">
              <a:rPr lang="cs-CZ" altLang="cs-CZ" smtClean="0">
                <a:latin typeface="Arial" charset="0"/>
              </a:rPr>
              <a:pPr eaLnBrk="1" hangingPunct="1">
                <a:spcBef>
                  <a:spcPct val="0"/>
                </a:spcBef>
              </a:pPr>
              <a:t>16</a:t>
            </a:fld>
            <a:endParaRPr lang="cs-CZ" altLang="cs-CZ" smtClean="0">
              <a:latin typeface="Arial" charset="0"/>
            </a:endParaRPr>
          </a:p>
        </p:txBody>
      </p:sp>
    </p:spTree>
    <p:extLst>
      <p:ext uri="{BB962C8B-B14F-4D97-AF65-F5344CB8AC3E}">
        <p14:creationId xmlns:p14="http://schemas.microsoft.com/office/powerpoint/2010/main" val="27899354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765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9197334-BD5C-4918-A3D8-422F12E396E9}" type="slidenum">
              <a:rPr lang="cs-CZ" altLang="cs-CZ" smtClean="0">
                <a:latin typeface="Arial" charset="0"/>
              </a:rPr>
              <a:pPr eaLnBrk="1" hangingPunct="1">
                <a:spcBef>
                  <a:spcPct val="0"/>
                </a:spcBef>
              </a:pPr>
              <a:t>17</a:t>
            </a:fld>
            <a:endParaRPr lang="cs-CZ" altLang="cs-CZ" smtClean="0">
              <a:latin typeface="Arial" charset="0"/>
            </a:endParaRPr>
          </a:p>
        </p:txBody>
      </p:sp>
    </p:spTree>
    <p:extLst>
      <p:ext uri="{BB962C8B-B14F-4D97-AF65-F5344CB8AC3E}">
        <p14:creationId xmlns:p14="http://schemas.microsoft.com/office/powerpoint/2010/main" val="19905378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867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AADE5AD-BC1E-46C6-A3BB-3739D13322F6}" type="slidenum">
              <a:rPr lang="cs-CZ" altLang="cs-CZ" smtClean="0">
                <a:latin typeface="Arial" charset="0"/>
              </a:rPr>
              <a:pPr eaLnBrk="1" hangingPunct="1">
                <a:spcBef>
                  <a:spcPct val="0"/>
                </a:spcBef>
              </a:pPr>
              <a:t>18</a:t>
            </a:fld>
            <a:endParaRPr lang="cs-CZ" altLang="cs-CZ" smtClean="0">
              <a:latin typeface="Arial" charset="0"/>
            </a:endParaRPr>
          </a:p>
        </p:txBody>
      </p:sp>
    </p:spTree>
    <p:extLst>
      <p:ext uri="{BB962C8B-B14F-4D97-AF65-F5344CB8AC3E}">
        <p14:creationId xmlns:p14="http://schemas.microsoft.com/office/powerpoint/2010/main" val="29112698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19</a:t>
            </a:fld>
            <a:endParaRPr lang="cs-CZ" altLang="cs-CZ" smtClean="0">
              <a:latin typeface="Arial" charset="0"/>
            </a:endParaRPr>
          </a:p>
        </p:txBody>
      </p:sp>
    </p:spTree>
    <p:extLst>
      <p:ext uri="{BB962C8B-B14F-4D97-AF65-F5344CB8AC3E}">
        <p14:creationId xmlns:p14="http://schemas.microsoft.com/office/powerpoint/2010/main" val="1607285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E6C4C35-52F8-4371-9BC0-8426E382FAB8}" type="slidenum">
              <a:rPr lang="cs-CZ" smtClean="0"/>
              <a:pPr>
                <a:defRPr/>
              </a:pPr>
              <a:t>2</a:t>
            </a:fld>
            <a:endParaRPr lang="cs-CZ"/>
          </a:p>
        </p:txBody>
      </p:sp>
    </p:spTree>
    <p:extLst>
      <p:ext uri="{BB962C8B-B14F-4D97-AF65-F5344CB8AC3E}">
        <p14:creationId xmlns:p14="http://schemas.microsoft.com/office/powerpoint/2010/main" val="41635393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458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730975BF-060D-4789-BB1F-ADDEA948A746}" type="slidenum">
              <a:rPr lang="cs-CZ" altLang="cs-CZ" smtClean="0">
                <a:latin typeface="Arial" charset="0"/>
              </a:rPr>
              <a:pPr eaLnBrk="1" hangingPunct="1">
                <a:spcBef>
                  <a:spcPct val="0"/>
                </a:spcBef>
              </a:pPr>
              <a:t>20</a:t>
            </a:fld>
            <a:endParaRPr lang="cs-CZ" altLang="cs-CZ" smtClean="0">
              <a:latin typeface="Arial" charset="0"/>
            </a:endParaRPr>
          </a:p>
        </p:txBody>
      </p:sp>
    </p:spTree>
    <p:extLst>
      <p:ext uri="{BB962C8B-B14F-4D97-AF65-F5344CB8AC3E}">
        <p14:creationId xmlns:p14="http://schemas.microsoft.com/office/powerpoint/2010/main" val="32969141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E6C4C35-52F8-4371-9BC0-8426E382FAB8}" type="slidenum">
              <a:rPr lang="cs-CZ" smtClean="0"/>
              <a:pPr>
                <a:defRPr/>
              </a:pPr>
              <a:t>21</a:t>
            </a:fld>
            <a:endParaRPr lang="cs-CZ"/>
          </a:p>
        </p:txBody>
      </p:sp>
    </p:spTree>
    <p:extLst>
      <p:ext uri="{BB962C8B-B14F-4D97-AF65-F5344CB8AC3E}">
        <p14:creationId xmlns:p14="http://schemas.microsoft.com/office/powerpoint/2010/main" val="40291268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3277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65D9747-AA3B-4C1F-A25D-F6AE886086F5}" type="slidenum">
              <a:rPr lang="cs-CZ" altLang="cs-CZ" smtClean="0">
                <a:latin typeface="Arial" charset="0"/>
              </a:rPr>
              <a:pPr eaLnBrk="1" hangingPunct="1">
                <a:spcBef>
                  <a:spcPct val="0"/>
                </a:spcBef>
              </a:pPr>
              <a:t>22</a:t>
            </a:fld>
            <a:endParaRPr lang="cs-CZ" altLang="cs-CZ" smtClean="0">
              <a:latin typeface="Arial" charset="0"/>
            </a:endParaRPr>
          </a:p>
        </p:txBody>
      </p:sp>
    </p:spTree>
    <p:extLst>
      <p:ext uri="{BB962C8B-B14F-4D97-AF65-F5344CB8AC3E}">
        <p14:creationId xmlns:p14="http://schemas.microsoft.com/office/powerpoint/2010/main" val="19547403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E6C4C35-52F8-4371-9BC0-8426E382FAB8}" type="slidenum">
              <a:rPr lang="cs-CZ" smtClean="0"/>
              <a:pPr>
                <a:defRPr/>
              </a:pPr>
              <a:t>23</a:t>
            </a:fld>
            <a:endParaRPr lang="cs-CZ"/>
          </a:p>
        </p:txBody>
      </p:sp>
    </p:spTree>
    <p:extLst>
      <p:ext uri="{BB962C8B-B14F-4D97-AF65-F5344CB8AC3E}">
        <p14:creationId xmlns:p14="http://schemas.microsoft.com/office/powerpoint/2010/main" val="2314427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E6C4C35-52F8-4371-9BC0-8426E382FAB8}" type="slidenum">
              <a:rPr lang="cs-CZ" smtClean="0"/>
              <a:pPr>
                <a:defRPr/>
              </a:pPr>
              <a:t>3</a:t>
            </a:fld>
            <a:endParaRPr lang="cs-CZ"/>
          </a:p>
        </p:txBody>
      </p:sp>
    </p:spTree>
    <p:extLst>
      <p:ext uri="{BB962C8B-B14F-4D97-AF65-F5344CB8AC3E}">
        <p14:creationId xmlns:p14="http://schemas.microsoft.com/office/powerpoint/2010/main" val="2900493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E6C4C35-52F8-4371-9BC0-8426E382FAB8}" type="slidenum">
              <a:rPr lang="cs-CZ" smtClean="0"/>
              <a:pPr>
                <a:defRPr/>
              </a:pPr>
              <a:t>4</a:t>
            </a:fld>
            <a:endParaRPr lang="cs-CZ"/>
          </a:p>
        </p:txBody>
      </p:sp>
    </p:spTree>
    <p:extLst>
      <p:ext uri="{BB962C8B-B14F-4D97-AF65-F5344CB8AC3E}">
        <p14:creationId xmlns:p14="http://schemas.microsoft.com/office/powerpoint/2010/main" val="3541236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E6C4C35-52F8-4371-9BC0-8426E382FAB8}" type="slidenum">
              <a:rPr lang="cs-CZ" smtClean="0"/>
              <a:pPr>
                <a:defRPr/>
              </a:pPr>
              <a:t>5</a:t>
            </a:fld>
            <a:endParaRPr lang="cs-CZ"/>
          </a:p>
        </p:txBody>
      </p:sp>
    </p:spTree>
    <p:extLst>
      <p:ext uri="{BB962C8B-B14F-4D97-AF65-F5344CB8AC3E}">
        <p14:creationId xmlns:p14="http://schemas.microsoft.com/office/powerpoint/2010/main" val="3555968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E6C4C35-52F8-4371-9BC0-8426E382FAB8}" type="slidenum">
              <a:rPr lang="cs-CZ" smtClean="0"/>
              <a:pPr>
                <a:defRPr/>
              </a:pPr>
              <a:t>6</a:t>
            </a:fld>
            <a:endParaRPr lang="cs-CZ"/>
          </a:p>
        </p:txBody>
      </p:sp>
    </p:spTree>
    <p:extLst>
      <p:ext uri="{BB962C8B-B14F-4D97-AF65-F5344CB8AC3E}">
        <p14:creationId xmlns:p14="http://schemas.microsoft.com/office/powerpoint/2010/main" val="3425575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E6C4C35-52F8-4371-9BC0-8426E382FAB8}" type="slidenum">
              <a:rPr lang="cs-CZ" smtClean="0"/>
              <a:pPr>
                <a:defRPr/>
              </a:pPr>
              <a:t>7</a:t>
            </a:fld>
            <a:endParaRPr lang="cs-CZ"/>
          </a:p>
        </p:txBody>
      </p:sp>
    </p:spTree>
    <p:extLst>
      <p:ext uri="{BB962C8B-B14F-4D97-AF65-F5344CB8AC3E}">
        <p14:creationId xmlns:p14="http://schemas.microsoft.com/office/powerpoint/2010/main" val="1733318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E6C4C35-52F8-4371-9BC0-8426E382FAB8}" type="slidenum">
              <a:rPr lang="cs-CZ" smtClean="0"/>
              <a:pPr>
                <a:defRPr/>
              </a:pPr>
              <a:t>8</a:t>
            </a:fld>
            <a:endParaRPr lang="cs-CZ"/>
          </a:p>
        </p:txBody>
      </p:sp>
    </p:spTree>
    <p:extLst>
      <p:ext uri="{BB962C8B-B14F-4D97-AF65-F5344CB8AC3E}">
        <p14:creationId xmlns:p14="http://schemas.microsoft.com/office/powerpoint/2010/main" val="687360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9</a:t>
            </a:fld>
            <a:endParaRPr lang="cs-CZ" altLang="cs-CZ" smtClean="0">
              <a:latin typeface="Arial" charset="0"/>
            </a:endParaRPr>
          </a:p>
        </p:txBody>
      </p:sp>
    </p:spTree>
    <p:extLst>
      <p:ext uri="{BB962C8B-B14F-4D97-AF65-F5344CB8AC3E}">
        <p14:creationId xmlns:p14="http://schemas.microsoft.com/office/powerpoint/2010/main" val="418685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CA0D1E0F-9E4B-4ED9-8DD2-426002EC837E}" type="slidenum">
              <a:rPr lang="cs-CZ"/>
              <a:pPr>
                <a:defRPr/>
              </a:pPr>
              <a:t>‹#›</a:t>
            </a:fld>
            <a:endParaRPr lang="cs-CZ"/>
          </a:p>
        </p:txBody>
      </p:sp>
    </p:spTree>
    <p:extLst>
      <p:ext uri="{BB962C8B-B14F-4D97-AF65-F5344CB8AC3E}">
        <p14:creationId xmlns:p14="http://schemas.microsoft.com/office/powerpoint/2010/main" val="2006612772"/>
      </p:ext>
    </p:extLst>
  </p:cSld>
  <p:clrMapOvr>
    <a:masterClrMapping/>
  </p:clrMapOvr>
  <p:transition advTm="6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EF4F664A-3F14-4421-AD54-1F01EF66C0F1}" type="slidenum">
              <a:rPr lang="cs-CZ"/>
              <a:pPr>
                <a:defRPr/>
              </a:pPr>
              <a:t>‹#›</a:t>
            </a:fld>
            <a:endParaRPr lang="cs-CZ"/>
          </a:p>
        </p:txBody>
      </p:sp>
    </p:spTree>
    <p:extLst>
      <p:ext uri="{BB962C8B-B14F-4D97-AF65-F5344CB8AC3E}">
        <p14:creationId xmlns:p14="http://schemas.microsoft.com/office/powerpoint/2010/main" val="4134920035"/>
      </p:ext>
    </p:extLst>
  </p:cSld>
  <p:clrMapOvr>
    <a:masterClrMapping/>
  </p:clrMapOvr>
  <p:transition advTm="6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CC9799D6-BD7C-493B-B84E-DDD800536357}" type="slidenum">
              <a:rPr lang="cs-CZ"/>
              <a:pPr>
                <a:defRPr/>
              </a:pPr>
              <a:t>‹#›</a:t>
            </a:fld>
            <a:endParaRPr lang="cs-CZ"/>
          </a:p>
        </p:txBody>
      </p:sp>
    </p:spTree>
    <p:extLst>
      <p:ext uri="{BB962C8B-B14F-4D97-AF65-F5344CB8AC3E}">
        <p14:creationId xmlns:p14="http://schemas.microsoft.com/office/powerpoint/2010/main" val="3405587948"/>
      </p:ext>
    </p:extLst>
  </p:cSld>
  <p:clrMapOvr>
    <a:masterClrMapping/>
  </p:clrMapOvr>
  <p:transition advTm="6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C7BDFA37-F71A-4A53-8A2F-7F5F512A096D}" type="slidenum">
              <a:rPr lang="cs-CZ"/>
              <a:pPr>
                <a:defRPr/>
              </a:pPr>
              <a:t>‹#›</a:t>
            </a:fld>
            <a:endParaRPr lang="cs-CZ"/>
          </a:p>
        </p:txBody>
      </p:sp>
    </p:spTree>
    <p:extLst>
      <p:ext uri="{BB962C8B-B14F-4D97-AF65-F5344CB8AC3E}">
        <p14:creationId xmlns:p14="http://schemas.microsoft.com/office/powerpoint/2010/main" val="1500980628"/>
      </p:ext>
    </p:extLst>
  </p:cSld>
  <p:clrMapOvr>
    <a:masterClrMapping/>
  </p:clrMapOvr>
  <p:transition advTm="6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5161E312-849D-4EC6-87EC-EDCF53D56AE7}" type="slidenum">
              <a:rPr lang="cs-CZ"/>
              <a:pPr>
                <a:defRPr/>
              </a:pPr>
              <a:t>‹#›</a:t>
            </a:fld>
            <a:endParaRPr lang="cs-CZ"/>
          </a:p>
        </p:txBody>
      </p:sp>
    </p:spTree>
    <p:extLst>
      <p:ext uri="{BB962C8B-B14F-4D97-AF65-F5344CB8AC3E}">
        <p14:creationId xmlns:p14="http://schemas.microsoft.com/office/powerpoint/2010/main" val="2409007351"/>
      </p:ext>
    </p:extLst>
  </p:cSld>
  <p:clrMapOvr>
    <a:masterClrMapping/>
  </p:clrMapOvr>
  <p:transition advTm="6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7ECD9994-703D-4913-9B21-091EDC0F3DA5}" type="slidenum">
              <a:rPr lang="cs-CZ"/>
              <a:pPr>
                <a:defRPr/>
              </a:pPr>
              <a:t>‹#›</a:t>
            </a:fld>
            <a:endParaRPr lang="cs-CZ"/>
          </a:p>
        </p:txBody>
      </p:sp>
    </p:spTree>
    <p:extLst>
      <p:ext uri="{BB962C8B-B14F-4D97-AF65-F5344CB8AC3E}">
        <p14:creationId xmlns:p14="http://schemas.microsoft.com/office/powerpoint/2010/main" val="1262973944"/>
      </p:ext>
    </p:extLst>
  </p:cSld>
  <p:clrMapOvr>
    <a:masterClrMapping/>
  </p:clrMapOvr>
  <p:transition advTm="6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0D92A5EC-C3B8-4C03-88F2-F01032346320}" type="slidenum">
              <a:rPr lang="cs-CZ"/>
              <a:pPr>
                <a:defRPr/>
              </a:pPr>
              <a:t>‹#›</a:t>
            </a:fld>
            <a:endParaRPr lang="cs-CZ"/>
          </a:p>
        </p:txBody>
      </p:sp>
    </p:spTree>
    <p:extLst>
      <p:ext uri="{BB962C8B-B14F-4D97-AF65-F5344CB8AC3E}">
        <p14:creationId xmlns:p14="http://schemas.microsoft.com/office/powerpoint/2010/main" val="3060424172"/>
      </p:ext>
    </p:extLst>
  </p:cSld>
  <p:clrMapOvr>
    <a:masterClrMapping/>
  </p:clrMapOvr>
  <p:transition advTm="6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8FF458DE-694A-4AB0-BCFD-23FCFE960E5C}" type="slidenum">
              <a:rPr lang="cs-CZ"/>
              <a:pPr>
                <a:defRPr/>
              </a:pPr>
              <a:t>‹#›</a:t>
            </a:fld>
            <a:endParaRPr lang="cs-CZ"/>
          </a:p>
        </p:txBody>
      </p:sp>
    </p:spTree>
    <p:extLst>
      <p:ext uri="{BB962C8B-B14F-4D97-AF65-F5344CB8AC3E}">
        <p14:creationId xmlns:p14="http://schemas.microsoft.com/office/powerpoint/2010/main" val="3005030934"/>
      </p:ext>
    </p:extLst>
  </p:cSld>
  <p:clrMapOvr>
    <a:masterClrMapping/>
  </p:clrMapOvr>
  <p:transition advTm="6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EBD2B50F-0E9A-42A6-87F4-081C0554899E}" type="slidenum">
              <a:rPr lang="cs-CZ"/>
              <a:pPr>
                <a:defRPr/>
              </a:pPr>
              <a:t>‹#›</a:t>
            </a:fld>
            <a:endParaRPr lang="cs-CZ"/>
          </a:p>
        </p:txBody>
      </p:sp>
    </p:spTree>
    <p:extLst>
      <p:ext uri="{BB962C8B-B14F-4D97-AF65-F5344CB8AC3E}">
        <p14:creationId xmlns:p14="http://schemas.microsoft.com/office/powerpoint/2010/main" val="2525095741"/>
      </p:ext>
    </p:extLst>
  </p:cSld>
  <p:clrMapOvr>
    <a:masterClrMapping/>
  </p:clrMapOvr>
  <p:transition advTm="6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8CA248FA-FC04-4DD2-B551-EB3F0F7CDAD5}" type="slidenum">
              <a:rPr lang="cs-CZ"/>
              <a:pPr>
                <a:defRPr/>
              </a:pPr>
              <a:t>‹#›</a:t>
            </a:fld>
            <a:endParaRPr lang="cs-CZ"/>
          </a:p>
        </p:txBody>
      </p:sp>
    </p:spTree>
    <p:extLst>
      <p:ext uri="{BB962C8B-B14F-4D97-AF65-F5344CB8AC3E}">
        <p14:creationId xmlns:p14="http://schemas.microsoft.com/office/powerpoint/2010/main" val="2094181558"/>
      </p:ext>
    </p:extLst>
  </p:cSld>
  <p:clrMapOvr>
    <a:masterClrMapping/>
  </p:clrMapOvr>
  <p:transition advTm="6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A6B45675-49D5-4F96-B0D3-25538B5187F4}" type="slidenum">
              <a:rPr lang="cs-CZ"/>
              <a:pPr>
                <a:defRPr/>
              </a:pPr>
              <a:t>‹#›</a:t>
            </a:fld>
            <a:endParaRPr lang="cs-CZ"/>
          </a:p>
        </p:txBody>
      </p:sp>
    </p:spTree>
    <p:extLst>
      <p:ext uri="{BB962C8B-B14F-4D97-AF65-F5344CB8AC3E}">
        <p14:creationId xmlns:p14="http://schemas.microsoft.com/office/powerpoint/2010/main" val="747993298"/>
      </p:ext>
    </p:extLst>
  </p:cSld>
  <p:clrMapOvr>
    <a:masterClrMapping/>
  </p:clrMapOvr>
  <p:transition advTm="6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3DDCB48B-EAD6-42B6-93C0-905D95E11F87}"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60000"/>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mailto:kalendar@opava-city.cz"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s://www.opava-city.cz/cz/nabidka-temat/dotace/dotacni-programy-2023/kultura-2023-2.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mailto:petr.rotrekl@opava-city.cz" TargetMode="External"/><Relationship Id="rId5" Type="http://schemas.openxmlformats.org/officeDocument/2006/relationships/hyperlink" Target="mailto:barbora.raidova@opava-city.cz" TargetMode="External"/><Relationship Id="rId4" Type="http://schemas.openxmlformats.org/officeDocument/2006/relationships/hyperlink" Target="mailto:lenka.jiskrova@opava-city.cz"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dotace.opava-city.cz/"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5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443815"/>
            <a:ext cx="6797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7"/>
          <p:cNvSpPr txBox="1">
            <a:spLocks noChangeArrowheads="1"/>
          </p:cNvSpPr>
          <p:nvPr/>
        </p:nvSpPr>
        <p:spPr bwMode="auto">
          <a:xfrm>
            <a:off x="900113" y="3716338"/>
            <a:ext cx="75660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3600" b="1" dirty="0" smtClean="0">
                <a:solidFill>
                  <a:srgbClr val="000000"/>
                </a:solidFill>
              </a:rPr>
              <a:t>Dotační program </a:t>
            </a:r>
            <a:r>
              <a:rPr lang="cs-CZ" altLang="cs-CZ" sz="3600" b="1" dirty="0">
                <a:solidFill>
                  <a:srgbClr val="000000"/>
                </a:solidFill>
              </a:rPr>
              <a:t>KULTURA </a:t>
            </a:r>
            <a:r>
              <a:rPr lang="cs-CZ" altLang="cs-CZ" sz="3600" b="1" dirty="0" smtClean="0">
                <a:solidFill>
                  <a:srgbClr val="000000"/>
                </a:solidFill>
              </a:rPr>
              <a:t>2023</a:t>
            </a:r>
            <a:endParaRPr lang="cs-CZ" altLang="cs-CZ" sz="3600" b="1" dirty="0">
              <a:solidFill>
                <a:srgbClr val="000000"/>
              </a:solidFill>
            </a:endParaRPr>
          </a:p>
        </p:txBody>
      </p:sp>
      <p:sp>
        <p:nvSpPr>
          <p:cNvPr id="205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A7B04374-33DD-4DFC-BB7E-844C1F9D25D4}" type="slidenum">
              <a:rPr lang="cs-CZ" altLang="cs-CZ" sz="1400" smtClean="0"/>
              <a:pPr eaLnBrk="1" hangingPunct="1">
                <a:spcBef>
                  <a:spcPct val="0"/>
                </a:spcBef>
                <a:buFontTx/>
                <a:buNone/>
              </a:pPr>
              <a:t>1</a:t>
            </a:fld>
            <a:endParaRPr lang="cs-CZ" altLang="cs-CZ" sz="1400" smtClean="0"/>
          </a:p>
        </p:txBody>
      </p:sp>
      <p:sp>
        <p:nvSpPr>
          <p:cNvPr id="20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229600" cy="4785395"/>
          </a:xfrm>
        </p:spPr>
        <p:txBody>
          <a:bodyPr/>
          <a:lstStyle/>
          <a:p>
            <a:pPr marL="0" indent="0" algn="just">
              <a:buNone/>
            </a:pPr>
            <a:r>
              <a:rPr lang="cs-CZ" sz="1600" b="1" dirty="0" smtClean="0">
                <a:solidFill>
                  <a:srgbClr val="000000"/>
                </a:solidFill>
              </a:rPr>
              <a:t>Povinné přílohy:</a:t>
            </a:r>
          </a:p>
          <a:p>
            <a:pPr algn="just"/>
            <a:r>
              <a:rPr lang="cs-CZ" sz="1600" dirty="0"/>
              <a:t>personální zajištění projektu </a:t>
            </a:r>
            <a:r>
              <a:rPr lang="cs-CZ" sz="1600" b="1" u="sng" dirty="0"/>
              <a:t>(pouze v případě, že dotace bude aspoň částečně použita na úhradu osobních nákladů</a:t>
            </a:r>
            <a:r>
              <a:rPr lang="cs-CZ" sz="1600" b="1" dirty="0"/>
              <a:t>),</a:t>
            </a:r>
          </a:p>
          <a:p>
            <a:pPr algn="just"/>
            <a:r>
              <a:rPr lang="cs-CZ" sz="1600" dirty="0" smtClean="0"/>
              <a:t>prosté </a:t>
            </a:r>
            <a:r>
              <a:rPr lang="cs-CZ" sz="1600" dirty="0"/>
              <a:t>kopie aktuálních dokladů o právní subjektivitě a dokladů o oprávnění </a:t>
            </a:r>
            <a:br>
              <a:rPr lang="cs-CZ" sz="1600" dirty="0"/>
            </a:br>
            <a:r>
              <a:rPr lang="cs-CZ" sz="1600" dirty="0"/>
              <a:t>k vykonávané </a:t>
            </a:r>
            <a:r>
              <a:rPr lang="cs-CZ" sz="1600" dirty="0" smtClean="0"/>
              <a:t>činnosti </a:t>
            </a:r>
            <a:r>
              <a:rPr lang="cs-CZ" sz="1600" b="1" dirty="0" smtClean="0"/>
              <a:t>(</a:t>
            </a:r>
            <a:r>
              <a:rPr lang="cs-CZ" sz="1600" b="1" u="sng" dirty="0" smtClean="0">
                <a:solidFill>
                  <a:srgbClr val="000000"/>
                </a:solidFill>
              </a:rPr>
              <a:t>pokud </a:t>
            </a:r>
            <a:r>
              <a:rPr lang="cs-CZ" sz="1600" b="1" u="sng" dirty="0">
                <a:solidFill>
                  <a:srgbClr val="000000"/>
                </a:solidFill>
              </a:rPr>
              <a:t>tyto údaje nevyplývají z veřejných </a:t>
            </a:r>
            <a:r>
              <a:rPr lang="cs-CZ" sz="1600" b="1" u="sng" dirty="0" smtClean="0">
                <a:solidFill>
                  <a:srgbClr val="000000"/>
                </a:solidFill>
              </a:rPr>
              <a:t>rejstříků</a:t>
            </a:r>
            <a:r>
              <a:rPr lang="cs-CZ" sz="1600" b="1" dirty="0" smtClean="0">
                <a:solidFill>
                  <a:srgbClr val="000000"/>
                </a:solidFill>
              </a:rPr>
              <a:t>)</a:t>
            </a:r>
            <a:endParaRPr lang="cs-CZ" sz="1600" b="1" dirty="0">
              <a:solidFill>
                <a:srgbClr val="000000"/>
              </a:solidFill>
            </a:endParaRPr>
          </a:p>
          <a:p>
            <a:pPr algn="just"/>
            <a:r>
              <a:rPr lang="cs-CZ" sz="1600" dirty="0"/>
              <a:t>prosté kopie dokladů o volbě nebo jmenování člena statutárního orgánu a o tom, zda je oprávněn zastupovat žadatele samostatně, nebo společně s jiným členem statutárního orgánu </a:t>
            </a:r>
            <a:r>
              <a:rPr lang="cs-CZ" sz="1600" b="1" dirty="0"/>
              <a:t>(</a:t>
            </a:r>
            <a:r>
              <a:rPr lang="cs-CZ" sz="1600" b="1" u="sng" dirty="0"/>
              <a:t>pokud tyto údaje nevyplývají z veřejných rejstříků</a:t>
            </a:r>
            <a:r>
              <a:rPr lang="cs-CZ" sz="1600" b="1" dirty="0" smtClean="0"/>
              <a:t>)</a:t>
            </a:r>
          </a:p>
          <a:p>
            <a:pPr algn="just"/>
            <a:r>
              <a:rPr lang="cs-CZ" sz="1600" dirty="0"/>
              <a:t>originál nebo ověřená kopie pověření nebo plné moci v</a:t>
            </a:r>
            <a:r>
              <a:rPr lang="cs-CZ" sz="1600" b="1" dirty="0"/>
              <a:t> případě, že žádost je podepsaná osobou pověřenou statutárním orgánem </a:t>
            </a:r>
            <a:r>
              <a:rPr lang="cs-CZ" sz="1600" b="1" dirty="0" smtClean="0"/>
              <a:t>žadatele,</a:t>
            </a:r>
          </a:p>
          <a:p>
            <a:pPr algn="just"/>
            <a:r>
              <a:rPr lang="cs-CZ" sz="1600" dirty="0" smtClean="0">
                <a:solidFill>
                  <a:srgbClr val="FF0000"/>
                </a:solidFill>
              </a:rPr>
              <a:t>prostou </a:t>
            </a:r>
            <a:r>
              <a:rPr lang="cs-CZ" sz="1600" dirty="0">
                <a:solidFill>
                  <a:srgbClr val="FF0000"/>
                </a:solidFill>
              </a:rPr>
              <a:t>kopii smlouvy o zřízení bankovního účtu u peněžního ústavu nebo písemné potvrzení peněžního ústavu o vedení bankovního účtu žadatele</a:t>
            </a:r>
            <a:r>
              <a:rPr lang="cs-CZ" sz="1600" dirty="0" smtClean="0">
                <a:solidFill>
                  <a:srgbClr val="FF0000"/>
                </a:solidFill>
              </a:rPr>
              <a:t>, </a:t>
            </a:r>
          </a:p>
          <a:p>
            <a:pPr algn="just"/>
            <a:r>
              <a:rPr lang="cs-CZ" sz="1600" dirty="0" smtClean="0">
                <a:solidFill>
                  <a:srgbClr val="FF0000"/>
                </a:solidFill>
              </a:rPr>
              <a:t>prostou </a:t>
            </a:r>
            <a:r>
              <a:rPr lang="cs-CZ" sz="1600" dirty="0">
                <a:solidFill>
                  <a:srgbClr val="FF0000"/>
                </a:solidFill>
              </a:rPr>
              <a:t>kopii vnitřního účetního předpisu (např. směrnice, pokyn nebo rozhodnutí statutárního orgánu apod.) upravující výši ocenění majetku, </a:t>
            </a:r>
            <a:r>
              <a:rPr lang="cs-CZ" sz="1600" b="1" dirty="0">
                <a:solidFill>
                  <a:srgbClr val="FF0000"/>
                </a:solidFill>
              </a:rPr>
              <a:t>pokud rozpočet projektu obsahuje drobný dlouhodobý hmotný nebo nehmotný </a:t>
            </a:r>
            <a:r>
              <a:rPr lang="cs-CZ" sz="1600" b="1" dirty="0" smtClean="0">
                <a:solidFill>
                  <a:srgbClr val="FF0000"/>
                </a:solidFill>
              </a:rPr>
              <a:t>majetek</a:t>
            </a:r>
            <a:r>
              <a:rPr lang="cs-CZ" sz="1600" dirty="0" smtClean="0">
                <a:solidFill>
                  <a:srgbClr val="FF0000"/>
                </a:solidFill>
              </a:rPr>
              <a:t>,</a:t>
            </a:r>
          </a:p>
          <a:p>
            <a:pPr algn="just"/>
            <a:r>
              <a:rPr lang="cs-CZ" sz="1600" dirty="0" smtClean="0">
                <a:solidFill>
                  <a:srgbClr val="FF0000"/>
                </a:solidFill>
              </a:rPr>
              <a:t>úplný </a:t>
            </a:r>
            <a:r>
              <a:rPr lang="cs-CZ" sz="1600" dirty="0">
                <a:solidFill>
                  <a:srgbClr val="FF0000"/>
                </a:solidFill>
              </a:rPr>
              <a:t>výpis z evidence skutečných majitelů dle zákona č. 37/2021 Sb., o evidenci skutečných majitelů, který není starší než 6 měsíců od data podání žádosti o dotaci. </a:t>
            </a:r>
            <a:endParaRPr lang="cs-CZ" sz="1600" b="1" u="sng" dirty="0"/>
          </a:p>
        </p:txBody>
      </p:sp>
    </p:spTree>
    <p:extLst>
      <p:ext uri="{BB962C8B-B14F-4D97-AF65-F5344CB8AC3E}">
        <p14:creationId xmlns:p14="http://schemas.microsoft.com/office/powerpoint/2010/main" val="1997541727"/>
      </p:ext>
    </p:extLst>
  </p:cSld>
  <p:clrMapOvr>
    <a:masterClrMapping/>
  </p:clrMapOvr>
  <p:transition advTm="6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a:t> </a:t>
            </a:r>
            <a:r>
              <a:rPr lang="cs-CZ" altLang="cs-CZ" sz="2200" b="1"/>
              <a:t>ŽÁDOST O DOTACI A JEJÍ PŘEDLOŽENÍ</a:t>
            </a:r>
            <a:endParaRPr lang="cs-CZ" altLang="cs-CZ" sz="2200" b="1">
              <a:solidFill>
                <a:srgbClr val="E12D28"/>
              </a:solidFill>
            </a:endParaRPr>
          </a:p>
        </p:txBody>
      </p:sp>
      <p:sp>
        <p:nvSpPr>
          <p:cNvPr id="8" name="Zástupný symbol pro obsah 2"/>
          <p:cNvSpPr>
            <a:spLocks noGrp="1"/>
          </p:cNvSpPr>
          <p:nvPr>
            <p:ph idx="1"/>
          </p:nvPr>
        </p:nvSpPr>
        <p:spPr>
          <a:xfrm>
            <a:off x="457200" y="1340768"/>
            <a:ext cx="8229600" cy="4785395"/>
          </a:xfrm>
        </p:spPr>
        <p:txBody>
          <a:bodyPr/>
          <a:lstStyle/>
          <a:p>
            <a:pPr algn="just"/>
            <a:r>
              <a:rPr lang="cs-CZ" sz="1600" dirty="0"/>
              <a:t>Úplný výpis může získat pouze evidující osoba nebo osoba skutečného majitele. Evidující osoba může výpis získat přímo z webové stránky evidence, a to po její autentizaci a autorizaci prostřednictvím informačního systému datových schránek (právnická osoba musí mít zřízenu datovou schránku). Osoba skutečného majitele může výpis, který se jí týká, získat přímo z webové stránky evidence s využitím prostředků elektronické identifikace. Obecně pak výpisy evidující osobě nebo skutečnému majiteli umožní získat také příslušný soud (po ověření totožnosti žadatele). </a:t>
            </a:r>
          </a:p>
          <a:p>
            <a:pPr marL="0" indent="0" algn="just">
              <a:buNone/>
            </a:pPr>
            <a:endParaRPr lang="cs-CZ" sz="1600" dirty="0" smtClean="0"/>
          </a:p>
          <a:p>
            <a:pPr marL="0" indent="0" algn="just">
              <a:buNone/>
            </a:pPr>
            <a:r>
              <a:rPr lang="cs-CZ" sz="1600" dirty="0" smtClean="0">
                <a:solidFill>
                  <a:srgbClr val="FF0000"/>
                </a:solidFill>
              </a:rPr>
              <a:t>Úplný </a:t>
            </a:r>
            <a:r>
              <a:rPr lang="cs-CZ" sz="1600" dirty="0">
                <a:solidFill>
                  <a:srgbClr val="FF0000"/>
                </a:solidFill>
              </a:rPr>
              <a:t>výpis </a:t>
            </a:r>
            <a:r>
              <a:rPr lang="cs-CZ" sz="1600" b="1" dirty="0">
                <a:solidFill>
                  <a:srgbClr val="FF0000"/>
                </a:solidFill>
              </a:rPr>
              <a:t>nevkládají</a:t>
            </a:r>
            <a:r>
              <a:rPr lang="cs-CZ" sz="1600" dirty="0">
                <a:solidFill>
                  <a:srgbClr val="FF0000"/>
                </a:solidFill>
              </a:rPr>
              <a:t> právnické osoby uvedené </a:t>
            </a:r>
            <a:r>
              <a:rPr lang="cs-CZ" sz="1600" b="1" dirty="0">
                <a:solidFill>
                  <a:srgbClr val="FF0000"/>
                </a:solidFill>
              </a:rPr>
              <a:t>v § 7 zákona</a:t>
            </a:r>
            <a:r>
              <a:rPr lang="cs-CZ" sz="1600" dirty="0">
                <a:solidFill>
                  <a:srgbClr val="FF0000"/>
                </a:solidFill>
              </a:rPr>
              <a:t> č. 37/2021 </a:t>
            </a:r>
            <a:r>
              <a:rPr lang="cs-CZ" sz="1600" dirty="0" smtClean="0">
                <a:solidFill>
                  <a:srgbClr val="FF0000"/>
                </a:solidFill>
              </a:rPr>
              <a:t>Sb. </a:t>
            </a:r>
            <a:r>
              <a:rPr lang="cs-CZ" sz="1600" b="1" dirty="0" smtClean="0">
                <a:solidFill>
                  <a:srgbClr val="FF0000"/>
                </a:solidFill>
              </a:rPr>
              <a:t>      </a:t>
            </a:r>
          </a:p>
          <a:p>
            <a:pPr marL="0" indent="0" algn="just">
              <a:buNone/>
            </a:pPr>
            <a:endParaRPr lang="cs-CZ" sz="1600" b="1" dirty="0">
              <a:solidFill>
                <a:srgbClr val="FF0000"/>
              </a:solidFill>
            </a:endParaRPr>
          </a:p>
          <a:p>
            <a:pPr marL="0" indent="0" algn="just">
              <a:buNone/>
            </a:pPr>
            <a:r>
              <a:rPr lang="cs-CZ" sz="1600" b="1" dirty="0" smtClean="0">
                <a:solidFill>
                  <a:srgbClr val="FF0000"/>
                </a:solidFill>
              </a:rPr>
              <a:t>Právnické </a:t>
            </a:r>
            <a:r>
              <a:rPr lang="cs-CZ" sz="1600" b="1" dirty="0">
                <a:solidFill>
                  <a:srgbClr val="FF0000"/>
                </a:solidFill>
              </a:rPr>
              <a:t>osoby</a:t>
            </a:r>
            <a:r>
              <a:rPr lang="cs-CZ" sz="1600" dirty="0">
                <a:solidFill>
                  <a:srgbClr val="FF0000"/>
                </a:solidFill>
              </a:rPr>
              <a:t> v právní formě </a:t>
            </a:r>
            <a:r>
              <a:rPr lang="cs-CZ" sz="1600" b="1" dirty="0">
                <a:solidFill>
                  <a:srgbClr val="FF0000"/>
                </a:solidFill>
              </a:rPr>
              <a:t>spolku, pobočného spolku, ústavu, </a:t>
            </a:r>
            <a:r>
              <a:rPr lang="cs-CZ" sz="1600" b="1" dirty="0" smtClean="0">
                <a:solidFill>
                  <a:srgbClr val="FF0000"/>
                </a:solidFill>
              </a:rPr>
              <a:t>obecně prospěšné </a:t>
            </a:r>
            <a:r>
              <a:rPr lang="cs-CZ" sz="1600" b="1" dirty="0">
                <a:solidFill>
                  <a:srgbClr val="FF0000"/>
                </a:solidFill>
              </a:rPr>
              <a:t>společnosti, zájmového sdružení právnických osob, nadace</a:t>
            </a:r>
            <a:r>
              <a:rPr lang="cs-CZ" sz="1600" b="1" dirty="0" smtClean="0">
                <a:solidFill>
                  <a:srgbClr val="FF0000"/>
                </a:solidFill>
              </a:rPr>
              <a:t>, nadačního </a:t>
            </a:r>
            <a:r>
              <a:rPr lang="cs-CZ" sz="1600" b="1" dirty="0">
                <a:solidFill>
                  <a:srgbClr val="FF0000"/>
                </a:solidFill>
              </a:rPr>
              <a:t>fondu, mezinárodní nevládní organizace a školské </a:t>
            </a:r>
            <a:r>
              <a:rPr lang="cs-CZ" sz="1600" b="1" dirty="0" smtClean="0">
                <a:solidFill>
                  <a:srgbClr val="FF0000"/>
                </a:solidFill>
              </a:rPr>
              <a:t>právnické osoby</a:t>
            </a:r>
            <a:r>
              <a:rPr lang="cs-CZ" sz="1600" dirty="0">
                <a:solidFill>
                  <a:srgbClr val="FF0000"/>
                </a:solidFill>
              </a:rPr>
              <a:t> neuvedené v § 7 zákona č. 37/2021 Sb</a:t>
            </a:r>
            <a:r>
              <a:rPr lang="cs-CZ" sz="1600" b="1" dirty="0">
                <a:solidFill>
                  <a:srgbClr val="FF0000"/>
                </a:solidFill>
              </a:rPr>
              <a:t>. mohou nahradit</a:t>
            </a:r>
            <a:r>
              <a:rPr lang="cs-CZ" sz="1600" dirty="0">
                <a:solidFill>
                  <a:srgbClr val="FF0000"/>
                </a:solidFill>
              </a:rPr>
              <a:t> </a:t>
            </a:r>
            <a:r>
              <a:rPr lang="cs-CZ" sz="1600" dirty="0" smtClean="0">
                <a:solidFill>
                  <a:srgbClr val="FF0000"/>
                </a:solidFill>
              </a:rPr>
              <a:t>úplný výpis</a:t>
            </a:r>
            <a:r>
              <a:rPr lang="cs-CZ" sz="1600" dirty="0">
                <a:solidFill>
                  <a:srgbClr val="FF0000"/>
                </a:solidFill>
              </a:rPr>
              <a:t> </a:t>
            </a:r>
            <a:r>
              <a:rPr lang="cs-CZ" sz="1600" b="1" dirty="0">
                <a:solidFill>
                  <a:srgbClr val="FF0000"/>
                </a:solidFill>
              </a:rPr>
              <a:t>částečným výpisem</a:t>
            </a:r>
            <a:r>
              <a:rPr lang="cs-CZ" sz="1600" dirty="0">
                <a:solidFill>
                  <a:srgbClr val="FF0000"/>
                </a:solidFill>
              </a:rPr>
              <a:t> dle § 14 zákona č. 37/2021 </a:t>
            </a:r>
            <a:r>
              <a:rPr lang="cs-CZ" sz="1600" dirty="0" smtClean="0">
                <a:solidFill>
                  <a:srgbClr val="FF0000"/>
                </a:solidFill>
              </a:rPr>
              <a:t>Sb.</a:t>
            </a:r>
            <a:endParaRPr lang="cs-CZ" sz="1600" b="1" dirty="0">
              <a:solidFill>
                <a:srgbClr val="FF0000"/>
              </a:solidFill>
            </a:endParaRPr>
          </a:p>
        </p:txBody>
      </p:sp>
    </p:spTree>
    <p:extLst>
      <p:ext uri="{BB962C8B-B14F-4D97-AF65-F5344CB8AC3E}">
        <p14:creationId xmlns:p14="http://schemas.microsoft.com/office/powerpoint/2010/main" val="1518848089"/>
      </p:ext>
    </p:extLst>
  </p:cSld>
  <p:clrMapOvr>
    <a:masterClrMapping/>
  </p:clrMapOvr>
  <p:transition advTm="6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smtClean="0"/>
              <a:t>3</a:t>
            </a:r>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ŽÁDOST O DOTACI A JEJÍ PŘEDLOŽENÍ</a:t>
            </a:r>
            <a:endParaRPr lang="cs-CZ" altLang="cs-CZ" sz="2200" b="1" dirty="0">
              <a:solidFill>
                <a:srgbClr val="E12D28"/>
              </a:solidFill>
            </a:endParaRPr>
          </a:p>
        </p:txBody>
      </p:sp>
      <p:sp>
        <p:nvSpPr>
          <p:cNvPr id="8" name="Zástupný symbol pro obsah 2"/>
          <p:cNvSpPr>
            <a:spLocks noGrp="1"/>
          </p:cNvSpPr>
          <p:nvPr>
            <p:ph idx="1"/>
          </p:nvPr>
        </p:nvSpPr>
        <p:spPr>
          <a:xfrm>
            <a:off x="457200" y="1454150"/>
            <a:ext cx="8229600" cy="4672013"/>
          </a:xfrm>
        </p:spPr>
        <p:txBody>
          <a:bodyPr/>
          <a:lstStyle/>
          <a:p>
            <a:pPr marL="0" indent="0" algn="just">
              <a:buNone/>
            </a:pPr>
            <a:r>
              <a:rPr lang="cs-CZ" sz="1600" b="1" dirty="0" smtClean="0">
                <a:solidFill>
                  <a:srgbClr val="FF0000"/>
                </a:solidFill>
              </a:rPr>
              <a:t>U dotačního titulu K 1/23 </a:t>
            </a:r>
            <a:r>
              <a:rPr lang="cs-CZ" sz="1600" dirty="0" smtClean="0"/>
              <a:t>je dále nutné doložit:</a:t>
            </a:r>
          </a:p>
          <a:p>
            <a:pPr lvl="0" algn="just">
              <a:buFont typeface="Arial" panose="020B0604020202020204" pitchFamily="34" charset="0"/>
              <a:buChar char="•"/>
            </a:pPr>
            <a:r>
              <a:rPr lang="cs-CZ" sz="1600" dirty="0" smtClean="0"/>
              <a:t>prostou kopii dokladu o využívání nebytových prostor pro zabezpečení kulturní činnosti, např. nájemní smlouva, smlouva o výpůjčce, list vlastnictví apod.,</a:t>
            </a:r>
          </a:p>
          <a:p>
            <a:pPr algn="just">
              <a:buFont typeface="Arial" panose="020B0604020202020204" pitchFamily="34" charset="0"/>
              <a:buChar char="•"/>
            </a:pPr>
            <a:r>
              <a:rPr lang="cs-CZ" sz="1600" dirty="0" smtClean="0"/>
              <a:t>plán celoroční kulturní činnosti,</a:t>
            </a:r>
          </a:p>
          <a:p>
            <a:pPr algn="just">
              <a:buFont typeface="Arial" panose="020B0604020202020204" pitchFamily="34" charset="0"/>
              <a:buChar char="•"/>
            </a:pPr>
            <a:endParaRPr lang="cs-CZ" sz="1600" dirty="0" smtClean="0"/>
          </a:p>
          <a:p>
            <a:pPr marL="0" indent="0" algn="just">
              <a:buNone/>
            </a:pPr>
            <a:r>
              <a:rPr lang="cs-CZ" sz="1600" b="1" dirty="0" smtClean="0">
                <a:solidFill>
                  <a:srgbClr val="FF0000"/>
                </a:solidFill>
              </a:rPr>
              <a:t>U dotačního titulu K 3/23 </a:t>
            </a:r>
            <a:r>
              <a:rPr lang="cs-CZ" sz="1600" dirty="0" smtClean="0"/>
              <a:t>je dále nutné doložit:</a:t>
            </a:r>
          </a:p>
          <a:p>
            <a:pPr algn="just">
              <a:buFont typeface="Arial" panose="020B0604020202020204" pitchFamily="34" charset="0"/>
              <a:buChar char="•"/>
            </a:pPr>
            <a:r>
              <a:rPr lang="cs-CZ" sz="1600" dirty="0" smtClean="0"/>
              <a:t>ukázku díla (realizované výstupy např.: básně, obrazy, sochy, hudební nahrávky atd.), př. odkaz na veřejně přístupnou ukázku dosavadní kreativní činnosti v dané oblasti,</a:t>
            </a:r>
          </a:p>
          <a:p>
            <a:pPr algn="just">
              <a:buFont typeface="Arial" panose="020B0604020202020204" pitchFamily="34" charset="0"/>
              <a:buChar char="•"/>
            </a:pPr>
            <a:r>
              <a:rPr lang="cs-CZ" sz="1600" dirty="0" smtClean="0"/>
              <a:t>odborný posudek zpracovaný odborníkem na danou oblast –</a:t>
            </a:r>
            <a:r>
              <a:rPr lang="cs-CZ" sz="1600" i="1" dirty="0" smtClean="0"/>
              <a:t> </a:t>
            </a:r>
            <a:r>
              <a:rPr lang="cs-CZ" sz="1600" b="1" i="1" u="sng" dirty="0" smtClean="0"/>
              <a:t>POUZE doporučená příloha žádosti</a:t>
            </a:r>
            <a:endParaRPr lang="cs-CZ" sz="1600" b="1" u="sng" dirty="0" smtClean="0"/>
          </a:p>
          <a:p>
            <a:pPr marL="0" indent="0" algn="just">
              <a:buNone/>
            </a:pPr>
            <a:endParaRPr lang="cs-CZ" sz="1600" b="1" dirty="0" smtClean="0">
              <a:solidFill>
                <a:srgbClr val="FF0000"/>
              </a:solidFill>
            </a:endParaRPr>
          </a:p>
          <a:p>
            <a:pPr marL="0" indent="0" algn="just">
              <a:buNone/>
            </a:pPr>
            <a:endParaRPr lang="cs-CZ" sz="1600" dirty="0" smtClean="0"/>
          </a:p>
          <a:p>
            <a:pPr marL="0" indent="0" algn="just">
              <a:buNone/>
            </a:pPr>
            <a:endParaRPr lang="cs-CZ" sz="1600" dirty="0" smtClean="0"/>
          </a:p>
        </p:txBody>
      </p:sp>
    </p:spTree>
    <p:extLst>
      <p:ext uri="{BB962C8B-B14F-4D97-AF65-F5344CB8AC3E}">
        <p14:creationId xmlns:p14="http://schemas.microsoft.com/office/powerpoint/2010/main" val="3529350203"/>
      </p:ext>
    </p:extLst>
  </p:cSld>
  <p:clrMapOvr>
    <a:masterClrMapping/>
  </p:clrMapOvr>
  <p:transition advTm="6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11"/>
          <p:cNvSpPr>
            <a:spLocks noGrp="1" noChangeArrowheads="1"/>
          </p:cNvSpPr>
          <p:nvPr>
            <p:ph type="body" idx="1"/>
          </p:nvPr>
        </p:nvSpPr>
        <p:spPr>
          <a:xfrm>
            <a:off x="395536" y="1454149"/>
            <a:ext cx="7848872" cy="4942469"/>
          </a:xfrm>
        </p:spPr>
        <p:txBody>
          <a:bodyPr/>
          <a:lstStyle/>
          <a:p>
            <a:pPr marL="0" indent="0">
              <a:buNone/>
            </a:pPr>
            <a:r>
              <a:rPr lang="cs-CZ" sz="1600" b="1" dirty="0" smtClean="0">
                <a:solidFill>
                  <a:srgbClr val="000000"/>
                </a:solidFill>
              </a:rPr>
              <a:t>Spotřeba </a:t>
            </a:r>
            <a:r>
              <a:rPr lang="cs-CZ" sz="1600" b="1" dirty="0">
                <a:solidFill>
                  <a:srgbClr val="000000"/>
                </a:solidFill>
              </a:rPr>
              <a:t>materiálu:</a:t>
            </a:r>
            <a:endParaRPr lang="cs-CZ" sz="1600" dirty="0">
              <a:solidFill>
                <a:srgbClr val="000000"/>
              </a:solidFill>
            </a:endParaRPr>
          </a:p>
          <a:p>
            <a:pPr lvl="0" algn="just"/>
            <a:r>
              <a:rPr lang="cs-CZ" sz="1600" dirty="0"/>
              <a:t>DDHM (drobný dlouhodobý hmotný majetek) – za podmínky, že tento pořízený majetek je v období realizace projektu prokazatelně uveden do užívání (doba použitelnosti je delší než jeden rok a </a:t>
            </a:r>
            <a:r>
              <a:rPr lang="cs-CZ" sz="1600" dirty="0">
                <a:solidFill>
                  <a:srgbClr val="FF0000"/>
                </a:solidFill>
              </a:rPr>
              <a:t>ocenění je v souladu s právními předpisy a vnitřními předpisy příjemce upravujícími účetnictví, max. však do 80.000,00 Kč včetně). Pro náklady na drobný dlouhodobý hmotný majetek platí, že </a:t>
            </a:r>
            <a:r>
              <a:rPr lang="cs-CZ" sz="1600" b="1" dirty="0">
                <a:solidFill>
                  <a:srgbClr val="FF0000"/>
                </a:solidFill>
              </a:rPr>
              <a:t>hranice pro ocenění majetku</a:t>
            </a:r>
            <a:r>
              <a:rPr lang="cs-CZ" sz="1600" dirty="0">
                <a:solidFill>
                  <a:srgbClr val="FF0000"/>
                </a:solidFill>
              </a:rPr>
              <a:t>, která je upravena ve vnitřním účetním předpisu žadatele, </a:t>
            </a:r>
            <a:r>
              <a:rPr lang="cs-CZ" sz="1600" b="1" dirty="0">
                <a:solidFill>
                  <a:srgbClr val="FF0000"/>
                </a:solidFill>
              </a:rPr>
              <a:t>je součástí žádosti o poskytnutí dotace</a:t>
            </a:r>
            <a:r>
              <a:rPr lang="cs-CZ" sz="1600" dirty="0">
                <a:solidFill>
                  <a:srgbClr val="FF0000"/>
                </a:solidFill>
              </a:rPr>
              <a:t> a </a:t>
            </a:r>
            <a:r>
              <a:rPr lang="cs-CZ" sz="1600" b="1" dirty="0">
                <a:solidFill>
                  <a:srgbClr val="FF0000"/>
                </a:solidFill>
              </a:rPr>
              <a:t>na její změny</a:t>
            </a:r>
            <a:r>
              <a:rPr lang="cs-CZ" sz="1600" dirty="0">
                <a:solidFill>
                  <a:srgbClr val="FF0000"/>
                </a:solidFill>
              </a:rPr>
              <a:t> od doby podání žádosti do ukončení realizace projektu </a:t>
            </a:r>
            <a:r>
              <a:rPr lang="cs-CZ" sz="1600" b="1" dirty="0">
                <a:solidFill>
                  <a:srgbClr val="FF0000"/>
                </a:solidFill>
              </a:rPr>
              <a:t>nebude brán zřetel</a:t>
            </a:r>
            <a:r>
              <a:rPr lang="cs-CZ" sz="1600" dirty="0">
                <a:solidFill>
                  <a:srgbClr val="FF0000"/>
                </a:solidFill>
              </a:rPr>
              <a:t>),</a:t>
            </a:r>
          </a:p>
          <a:p>
            <a:pPr algn="just"/>
            <a:r>
              <a:rPr lang="cs-CZ" sz="1600" dirty="0" smtClean="0"/>
              <a:t>kancelářské </a:t>
            </a:r>
            <a:r>
              <a:rPr lang="cs-CZ" sz="1600" dirty="0"/>
              <a:t>potřeby,</a:t>
            </a:r>
          </a:p>
          <a:p>
            <a:pPr lvl="0" algn="just"/>
            <a:r>
              <a:rPr lang="cs-CZ" sz="1600" dirty="0"/>
              <a:t>PHM – služební automobil,</a:t>
            </a:r>
          </a:p>
          <a:p>
            <a:pPr lvl="0" algn="just"/>
            <a:r>
              <a:rPr lang="cs-CZ" sz="1600" dirty="0"/>
              <a:t>ostatní materiál (tiskopisy, čisticí prostředky, časopisy, knihy, ochranné pomůcky, pracovní oděvy aj</a:t>
            </a:r>
            <a:r>
              <a:rPr lang="cs-CZ" sz="1600" dirty="0" smtClean="0"/>
              <a:t>.)</a:t>
            </a:r>
          </a:p>
          <a:p>
            <a:pPr lvl="0" algn="just"/>
            <a:endParaRPr lang="cs-CZ" sz="1600" dirty="0"/>
          </a:p>
          <a:p>
            <a:pPr marL="0" indent="0" algn="just">
              <a:buNone/>
            </a:pPr>
            <a:r>
              <a:rPr lang="cs-CZ" sz="1600" b="1" dirty="0">
                <a:solidFill>
                  <a:srgbClr val="000000"/>
                </a:solidFill>
              </a:rPr>
              <a:t>Spotřeba energie:</a:t>
            </a:r>
            <a:endParaRPr lang="cs-CZ" sz="1600" dirty="0">
              <a:solidFill>
                <a:srgbClr val="000000"/>
              </a:solidFill>
            </a:endParaRPr>
          </a:p>
          <a:p>
            <a:pPr lvl="0" algn="just"/>
            <a:r>
              <a:rPr lang="cs-CZ" sz="1600" dirty="0"/>
              <a:t>spotřeba elektrické energie, plynu, </a:t>
            </a:r>
            <a:r>
              <a:rPr lang="cs-CZ" sz="1600" dirty="0" smtClean="0"/>
              <a:t>vody</a:t>
            </a:r>
          </a:p>
          <a:p>
            <a:pPr marL="0" lvl="0" indent="0" algn="just">
              <a:buNone/>
            </a:pPr>
            <a:endParaRPr lang="cs-CZ" sz="1600" dirty="0"/>
          </a:p>
          <a:p>
            <a:pPr algn="just" eaLnBrk="1" hangingPunct="1">
              <a:spcBef>
                <a:spcPct val="0"/>
              </a:spcBef>
              <a:buFontTx/>
              <a:buNone/>
              <a:defRPr/>
            </a:pPr>
            <a:endParaRPr lang="cs-CZ" altLang="cs-CZ" sz="1600" dirty="0" smtClean="0"/>
          </a:p>
          <a:p>
            <a:pPr algn="just" eaLnBrk="1" hangingPunct="1">
              <a:spcBef>
                <a:spcPct val="0"/>
              </a:spcBef>
              <a:buFontTx/>
              <a:buNone/>
              <a:defRPr/>
            </a:pPr>
            <a:endParaRPr lang="cs-CZ" altLang="cs-CZ" sz="1600" dirty="0" smtClean="0"/>
          </a:p>
        </p:txBody>
      </p:sp>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B76A189E-37B0-4B0B-B855-35D595922AAC}" type="slidenum">
              <a:rPr lang="cs-CZ" altLang="cs-CZ" sz="1400" smtClean="0"/>
              <a:pPr eaLnBrk="1" hangingPunct="1">
                <a:spcBef>
                  <a:spcPct val="0"/>
                </a:spcBef>
                <a:buFontTx/>
                <a:buNone/>
              </a:pPr>
              <a:t>13</a:t>
            </a:fld>
            <a:endParaRPr lang="cs-CZ" altLang="cs-CZ" sz="1400" smtClean="0"/>
          </a:p>
        </p:txBody>
      </p:sp>
      <p:sp>
        <p:nvSpPr>
          <p:cNvPr id="9221" name="Text Box 3"/>
          <p:cNvSpPr txBox="1">
            <a:spLocks noChangeArrowheads="1"/>
          </p:cNvSpPr>
          <p:nvPr/>
        </p:nvSpPr>
        <p:spPr bwMode="auto">
          <a:xfrm>
            <a:off x="3275856" y="333375"/>
            <a:ext cx="5616624"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UZNATELNÉ </a:t>
            </a:r>
            <a:r>
              <a:rPr lang="cs-CZ" altLang="cs-CZ" sz="2200" b="1" dirty="0" smtClean="0"/>
              <a:t>NÁKLADY K1/23</a:t>
            </a:r>
          </a:p>
          <a:p>
            <a:pPr algn="ctr" eaLnBrk="1" hangingPunct="1">
              <a:spcBef>
                <a:spcPct val="50000"/>
              </a:spcBef>
              <a:buFontTx/>
              <a:buNone/>
            </a:pPr>
            <a:r>
              <a:rPr lang="cs-CZ" altLang="cs-CZ" sz="1800" b="1" dirty="0" smtClean="0"/>
              <a:t>(Podpora celoroční kulturní činnosti)</a:t>
            </a:r>
            <a:endParaRPr lang="cs-CZ" altLang="cs-CZ" sz="1800" b="1" dirty="0"/>
          </a:p>
        </p:txBody>
      </p:sp>
    </p:spTree>
  </p:cSld>
  <p:clrMapOvr>
    <a:masterClrMapping/>
  </p:clrMapOvr>
  <p:transition advTm="6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21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11"/>
          <p:cNvSpPr>
            <a:spLocks noGrp="1" noChangeArrowheads="1"/>
          </p:cNvSpPr>
          <p:nvPr>
            <p:ph type="body" idx="1"/>
          </p:nvPr>
        </p:nvSpPr>
        <p:spPr>
          <a:xfrm>
            <a:off x="467544" y="1340768"/>
            <a:ext cx="8219256" cy="5472608"/>
          </a:xfrm>
        </p:spPr>
        <p:txBody>
          <a:bodyPr/>
          <a:lstStyle/>
          <a:p>
            <a:pPr marL="0" indent="0" algn="just">
              <a:buNone/>
            </a:pPr>
            <a:r>
              <a:rPr lang="cs-CZ" sz="1600" b="1" dirty="0">
                <a:solidFill>
                  <a:srgbClr val="000000"/>
                </a:solidFill>
              </a:rPr>
              <a:t>Služby:</a:t>
            </a:r>
            <a:endParaRPr lang="cs-CZ" sz="1600" dirty="0">
              <a:solidFill>
                <a:srgbClr val="000000"/>
              </a:solidFill>
            </a:endParaRPr>
          </a:p>
          <a:p>
            <a:pPr lvl="0" algn="just"/>
            <a:r>
              <a:rPr lang="cs-CZ" sz="16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lgn="just"/>
            <a:r>
              <a:rPr lang="cs-CZ" sz="1600" dirty="0" smtClean="0"/>
              <a:t>DDNM </a:t>
            </a:r>
            <a:r>
              <a:rPr lang="cs-CZ" sz="1600" dirty="0"/>
              <a:t>(drobný dlouhodobý nehmotný majetek) – </a:t>
            </a:r>
            <a:r>
              <a:rPr lang="cs-CZ" sz="1600" b="1" dirty="0"/>
              <a:t>náklady na drobný dlouhodobý nehmotný majetek</a:t>
            </a:r>
            <a:r>
              <a:rPr lang="cs-CZ" sz="1600" dirty="0"/>
              <a:t> za podmínky, že tento pořízený majetek je v období realizace projektu prokazatelně uveden do užívání (doba použitelnosti delší než jeden rok a ocenění je v částce od 7.000 Kč vč. do 60.000 Kč včetně - např. software)</a:t>
            </a:r>
          </a:p>
          <a:p>
            <a:pPr lvl="0" algn="just"/>
            <a:r>
              <a:rPr lang="cs-CZ" sz="1600" dirty="0" smtClean="0"/>
              <a:t>nájemné </a:t>
            </a:r>
            <a:r>
              <a:rPr lang="cs-CZ" sz="1600" dirty="0"/>
              <a:t>nebytových prostor pro zabezpečení kulturní činnosti,</a:t>
            </a:r>
          </a:p>
          <a:p>
            <a:pPr lvl="0" algn="just"/>
            <a:r>
              <a:rPr lang="cs-CZ" sz="1600" dirty="0"/>
              <a:t>Poplatky kolektivnímu správci práv dle § 95 a násl. zákona č. 121/2000 Sb., o právu autorském, o právech souvisejících s právem autorským a o znění některých zákonů (autorský zákon), </a:t>
            </a:r>
            <a:r>
              <a:rPr lang="cs-CZ" sz="1600" dirty="0" smtClean="0"/>
              <a:t>ve </a:t>
            </a:r>
            <a:r>
              <a:rPr lang="cs-CZ" sz="1600" dirty="0"/>
              <a:t>znění pozdějších předpisů (např. OSA, </a:t>
            </a:r>
            <a:r>
              <a:rPr lang="cs-CZ" sz="1600" dirty="0" err="1"/>
              <a:t>Dilia</a:t>
            </a:r>
            <a:r>
              <a:rPr lang="cs-CZ" sz="1600" dirty="0"/>
              <a:t>, </a:t>
            </a:r>
            <a:r>
              <a:rPr lang="cs-CZ" sz="1600" dirty="0" err="1"/>
              <a:t>Intergram</a:t>
            </a:r>
            <a:r>
              <a:rPr lang="cs-CZ" sz="1600" dirty="0"/>
              <a:t>),</a:t>
            </a:r>
          </a:p>
          <a:p>
            <a:pPr lvl="0" algn="just"/>
            <a:r>
              <a:rPr lang="cs-CZ" sz="1600" dirty="0"/>
              <a:t>autorské honoráře, inzerce, propagace, </a:t>
            </a:r>
            <a:r>
              <a:rPr lang="cs-CZ" sz="1600" dirty="0" smtClean="0"/>
              <a:t>vzdělávání, </a:t>
            </a:r>
            <a:r>
              <a:rPr lang="cs-CZ" sz="1600" dirty="0"/>
              <a:t>úklidové služby, praní a čištění prádla, apod</a:t>
            </a:r>
            <a:r>
              <a:rPr lang="cs-CZ" sz="1600" dirty="0" smtClean="0"/>
              <a:t>.</a:t>
            </a:r>
          </a:p>
          <a:p>
            <a:pPr lvl="0" algn="just"/>
            <a:endParaRPr lang="cs-CZ" sz="1600" dirty="0"/>
          </a:p>
          <a:p>
            <a:pPr marL="0" indent="0" algn="just">
              <a:buNone/>
            </a:pPr>
            <a:r>
              <a:rPr lang="cs-CZ" sz="1600" b="1" dirty="0" smtClean="0">
                <a:solidFill>
                  <a:srgbClr val="000000"/>
                </a:solidFill>
              </a:rPr>
              <a:t>Osobní </a:t>
            </a:r>
            <a:r>
              <a:rPr lang="cs-CZ" sz="1600" b="1" dirty="0">
                <a:solidFill>
                  <a:srgbClr val="000000"/>
                </a:solidFill>
              </a:rPr>
              <a:t>náklady:</a:t>
            </a:r>
          </a:p>
          <a:p>
            <a:pPr lvl="0" algn="just"/>
            <a:r>
              <a:rPr lang="cs-CZ" sz="1600" dirty="0"/>
              <a:t>ve formě dohod o provedení práce v maximální výši 20 % z požadované výše dotace.</a:t>
            </a:r>
          </a:p>
          <a:p>
            <a:pPr algn="just" eaLnBrk="1" hangingPunct="1">
              <a:spcBef>
                <a:spcPct val="0"/>
              </a:spcBef>
              <a:buFontTx/>
              <a:buNone/>
              <a:defRPr/>
            </a:pPr>
            <a:endParaRPr lang="cs-CZ" altLang="cs-CZ" sz="1600" dirty="0" smtClean="0"/>
          </a:p>
          <a:p>
            <a:pPr algn="just" eaLnBrk="1" hangingPunct="1">
              <a:spcBef>
                <a:spcPct val="0"/>
              </a:spcBef>
              <a:buFontTx/>
              <a:buNone/>
              <a:defRPr/>
            </a:pPr>
            <a:endParaRPr lang="cs-CZ" altLang="cs-CZ" sz="1600" dirty="0" smtClean="0"/>
          </a:p>
        </p:txBody>
      </p:sp>
      <p:sp>
        <p:nvSpPr>
          <p:cNvPr id="922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B76A189E-37B0-4B0B-B855-35D595922AAC}" type="slidenum">
              <a:rPr lang="cs-CZ" altLang="cs-CZ" sz="1400" smtClean="0"/>
              <a:pPr eaLnBrk="1" hangingPunct="1">
                <a:spcBef>
                  <a:spcPct val="0"/>
                </a:spcBef>
                <a:buFontTx/>
                <a:buNone/>
              </a:pPr>
              <a:t>14</a:t>
            </a:fld>
            <a:endParaRPr lang="cs-CZ" altLang="cs-CZ" sz="1400" smtClean="0"/>
          </a:p>
        </p:txBody>
      </p:sp>
      <p:sp>
        <p:nvSpPr>
          <p:cNvPr id="6" name="Text Box 3"/>
          <p:cNvSpPr txBox="1">
            <a:spLocks noChangeArrowheads="1"/>
          </p:cNvSpPr>
          <p:nvPr/>
        </p:nvSpPr>
        <p:spPr bwMode="auto">
          <a:xfrm>
            <a:off x="3275856" y="333375"/>
            <a:ext cx="5760194"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UZNATELNÉ </a:t>
            </a:r>
            <a:r>
              <a:rPr lang="cs-CZ" altLang="cs-CZ" sz="2200" b="1" dirty="0" smtClean="0"/>
              <a:t>NÁKLADY K1/23</a:t>
            </a:r>
          </a:p>
          <a:p>
            <a:pPr algn="ctr" eaLnBrk="1" hangingPunct="1">
              <a:spcBef>
                <a:spcPct val="50000"/>
              </a:spcBef>
              <a:buFontTx/>
              <a:buNone/>
            </a:pPr>
            <a:r>
              <a:rPr lang="cs-CZ" altLang="cs-CZ" sz="1800" b="1" dirty="0" smtClean="0"/>
              <a:t>(Podpora celoroční kulturní činnosti)</a:t>
            </a:r>
            <a:endParaRPr lang="cs-CZ" altLang="cs-CZ" sz="1800" b="1" dirty="0"/>
          </a:p>
        </p:txBody>
      </p:sp>
    </p:spTree>
    <p:extLst>
      <p:ext uri="{BB962C8B-B14F-4D97-AF65-F5344CB8AC3E}">
        <p14:creationId xmlns:p14="http://schemas.microsoft.com/office/powerpoint/2010/main" val="1239546267"/>
      </p:ext>
    </p:extLst>
  </p:cSld>
  <p:clrMapOvr>
    <a:masterClrMapping/>
  </p:clrMapOvr>
  <p:transition advTm="6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21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52438" y="1210538"/>
            <a:ext cx="8296026" cy="5458822"/>
          </a:xfrm>
        </p:spPr>
        <p:txBody>
          <a:bodyPr/>
          <a:lstStyle/>
          <a:p>
            <a:pPr marL="0" indent="0">
              <a:buNone/>
            </a:pPr>
            <a:endParaRPr lang="cs-CZ" sz="1400" b="1" dirty="0" smtClean="0">
              <a:solidFill>
                <a:srgbClr val="000000"/>
              </a:solidFill>
            </a:endParaRPr>
          </a:p>
          <a:p>
            <a:pPr marL="0" indent="0">
              <a:buNone/>
            </a:pPr>
            <a:r>
              <a:rPr lang="cs-CZ" sz="1400" b="1" dirty="0" smtClean="0">
                <a:solidFill>
                  <a:srgbClr val="000000"/>
                </a:solidFill>
              </a:rPr>
              <a:t>Spotřeba </a:t>
            </a:r>
            <a:r>
              <a:rPr lang="cs-CZ" sz="1400" b="1" dirty="0">
                <a:solidFill>
                  <a:srgbClr val="000000"/>
                </a:solidFill>
              </a:rPr>
              <a:t>materiálu:</a:t>
            </a:r>
            <a:endParaRPr lang="cs-CZ" sz="1400" dirty="0">
              <a:solidFill>
                <a:srgbClr val="000000"/>
              </a:solidFill>
            </a:endParaRPr>
          </a:p>
          <a:p>
            <a:pPr lvl="0"/>
            <a:r>
              <a:rPr lang="cs-CZ" sz="1400" dirty="0"/>
              <a:t>PHM – služební automobil,</a:t>
            </a:r>
          </a:p>
          <a:p>
            <a:pPr lvl="0"/>
            <a:r>
              <a:rPr lang="cs-CZ" sz="1400" dirty="0"/>
              <a:t>ostatní (tiskopisy, čisticí prostředky, časopisy, knihy, ochranné pomůcky, pracovní oděvy aj</a:t>
            </a:r>
            <a:r>
              <a:rPr lang="cs-CZ" sz="1400" dirty="0" smtClean="0"/>
              <a:t>.).</a:t>
            </a:r>
          </a:p>
          <a:p>
            <a:pPr lvl="0"/>
            <a:endParaRPr lang="cs-CZ" sz="1400" dirty="0" smtClean="0"/>
          </a:p>
          <a:p>
            <a:pPr marL="0" indent="0">
              <a:buNone/>
            </a:pPr>
            <a:r>
              <a:rPr lang="cs-CZ" sz="1400" b="1" dirty="0" smtClean="0">
                <a:solidFill>
                  <a:srgbClr val="000000"/>
                </a:solidFill>
              </a:rPr>
              <a:t>Spotřeba </a:t>
            </a:r>
            <a:r>
              <a:rPr lang="cs-CZ" sz="1400" b="1" dirty="0">
                <a:solidFill>
                  <a:srgbClr val="000000"/>
                </a:solidFill>
              </a:rPr>
              <a:t>energie:</a:t>
            </a:r>
            <a:endParaRPr lang="cs-CZ" sz="1400" dirty="0">
              <a:solidFill>
                <a:srgbClr val="000000"/>
              </a:solidFill>
            </a:endParaRPr>
          </a:p>
          <a:p>
            <a:pPr lvl="0"/>
            <a:r>
              <a:rPr lang="cs-CZ" sz="1400" dirty="0"/>
              <a:t>spotřeba elektrické energie, plynu, vody</a:t>
            </a:r>
            <a:r>
              <a:rPr lang="cs-CZ" sz="1400" dirty="0" smtClean="0"/>
              <a:t>.</a:t>
            </a:r>
          </a:p>
          <a:p>
            <a:pPr marL="0" lvl="0" indent="0">
              <a:buNone/>
            </a:pPr>
            <a:endParaRPr lang="cs-CZ" sz="1400" dirty="0"/>
          </a:p>
          <a:p>
            <a:pPr marL="0" indent="0">
              <a:buNone/>
            </a:pPr>
            <a:r>
              <a:rPr lang="cs-CZ" sz="1400" b="1" dirty="0">
                <a:solidFill>
                  <a:srgbClr val="000000"/>
                </a:solidFill>
              </a:rPr>
              <a:t>Služby:</a:t>
            </a:r>
            <a:endParaRPr lang="cs-CZ" sz="1400" dirty="0">
              <a:solidFill>
                <a:srgbClr val="000000"/>
              </a:solidFill>
            </a:endParaRPr>
          </a:p>
          <a:p>
            <a:pPr lvl="0"/>
            <a:r>
              <a:rPr lang="cs-CZ" sz="1400" dirty="0"/>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r>
              <a:rPr lang="cs-CZ" sz="1400" dirty="0"/>
              <a:t>nájemné nebytových prostor pro zabezpečení kulturní činnosti,</a:t>
            </a:r>
          </a:p>
          <a:p>
            <a:pPr lvl="0"/>
            <a:r>
              <a:rPr lang="cs-CZ" sz="1400" dirty="0"/>
              <a:t>poplatky kolektivnímu správci práv dle § 95 a násl. zákona č. 121/2000 Sb., o právu autorském, o právech souvisejících s právem autorským a o znění některých zákonů (autorský zákon), </a:t>
            </a:r>
            <a:br>
              <a:rPr lang="cs-CZ" sz="1400" dirty="0"/>
            </a:br>
            <a:r>
              <a:rPr lang="cs-CZ" sz="1400" dirty="0"/>
              <a:t>ve znění pozdějších předpisů (např. OSA, </a:t>
            </a:r>
            <a:r>
              <a:rPr lang="cs-CZ" sz="1400" dirty="0" err="1"/>
              <a:t>Dilia</a:t>
            </a:r>
            <a:r>
              <a:rPr lang="cs-CZ" sz="1400" dirty="0"/>
              <a:t>, </a:t>
            </a:r>
            <a:r>
              <a:rPr lang="cs-CZ" sz="1400" dirty="0" err="1"/>
              <a:t>Intergram</a:t>
            </a:r>
            <a:r>
              <a:rPr lang="cs-CZ" sz="1400" dirty="0"/>
              <a:t>),</a:t>
            </a:r>
          </a:p>
          <a:p>
            <a:pPr lvl="0"/>
            <a:r>
              <a:rPr lang="cs-CZ" sz="1400" dirty="0"/>
              <a:t>jiné (autorské honoráře, inzerce, </a:t>
            </a:r>
            <a:r>
              <a:rPr lang="cs-CZ" sz="1400" dirty="0" smtClean="0"/>
              <a:t>propagace, </a:t>
            </a:r>
            <a:r>
              <a:rPr lang="cs-CZ" sz="1400" dirty="0"/>
              <a:t>úklidové služby, praní a čištění prádla, apod</a:t>
            </a:r>
            <a:r>
              <a:rPr lang="cs-CZ" sz="1400" dirty="0" smtClean="0"/>
              <a:t>.).</a:t>
            </a:r>
          </a:p>
          <a:p>
            <a:pPr lvl="0"/>
            <a:endParaRPr lang="cs-CZ" sz="1600" dirty="0">
              <a:solidFill>
                <a:srgbClr val="000000"/>
              </a:solidFill>
            </a:endParaRPr>
          </a:p>
          <a:p>
            <a:pPr marL="0" indent="0">
              <a:buNone/>
            </a:pPr>
            <a:r>
              <a:rPr lang="cs-CZ" sz="1400" b="1" dirty="0">
                <a:solidFill>
                  <a:srgbClr val="000000"/>
                </a:solidFill>
              </a:rPr>
              <a:t>Osobní náklady:</a:t>
            </a:r>
            <a:endParaRPr lang="cs-CZ" sz="1400" dirty="0">
              <a:solidFill>
                <a:srgbClr val="000000"/>
              </a:solidFill>
            </a:endParaRPr>
          </a:p>
          <a:p>
            <a:r>
              <a:rPr lang="cs-CZ" sz="1400" dirty="0"/>
              <a:t>ve formě dohod o provedení práce v maximální výši 20 % z požadované výše dotace</a:t>
            </a:r>
            <a:endParaRPr lang="cs-CZ" altLang="cs-CZ" sz="1400" dirty="0" smtClean="0"/>
          </a:p>
        </p:txBody>
      </p:sp>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AE1D796B-FCF1-465B-884B-ACD731B5AE4F}" type="slidenum">
              <a:rPr lang="cs-CZ" altLang="cs-CZ" sz="1400" smtClean="0"/>
              <a:pPr eaLnBrk="1" hangingPunct="1">
                <a:spcBef>
                  <a:spcPct val="0"/>
                </a:spcBef>
                <a:buFontTx/>
                <a:buNone/>
              </a:pPr>
              <a:t>15</a:t>
            </a:fld>
            <a:endParaRPr lang="cs-CZ" altLang="cs-CZ" sz="1400" smtClean="0"/>
          </a:p>
        </p:txBody>
      </p:sp>
      <p:sp>
        <p:nvSpPr>
          <p:cNvPr id="11269"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endParaRPr lang="cs-CZ" altLang="cs-CZ" sz="2400" b="1" dirty="0">
              <a:solidFill>
                <a:srgbClr val="E12D28"/>
              </a:solidFill>
            </a:endParaRPr>
          </a:p>
        </p:txBody>
      </p:sp>
      <p:sp>
        <p:nvSpPr>
          <p:cNvPr id="6" name="Text Box 3"/>
          <p:cNvSpPr txBox="1">
            <a:spLocks noChangeArrowheads="1"/>
          </p:cNvSpPr>
          <p:nvPr/>
        </p:nvSpPr>
        <p:spPr bwMode="auto">
          <a:xfrm>
            <a:off x="3275856" y="333375"/>
            <a:ext cx="5760194"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UZNATELNÉ </a:t>
            </a:r>
            <a:r>
              <a:rPr lang="cs-CZ" altLang="cs-CZ" sz="2200" b="1" dirty="0" smtClean="0"/>
              <a:t>NÁKLADY K2/23</a:t>
            </a:r>
          </a:p>
          <a:p>
            <a:pPr algn="ctr" eaLnBrk="1" hangingPunct="1">
              <a:spcBef>
                <a:spcPct val="50000"/>
              </a:spcBef>
              <a:buFontTx/>
              <a:buNone/>
            </a:pPr>
            <a:r>
              <a:rPr lang="cs-CZ" altLang="cs-CZ" sz="1800" b="1" dirty="0" smtClean="0"/>
              <a:t>(Podpora kulturních akcí ve městě)</a:t>
            </a:r>
            <a:endParaRPr lang="cs-CZ" altLang="cs-CZ" sz="1800" b="1" dirty="0"/>
          </a:p>
        </p:txBody>
      </p:sp>
    </p:spTree>
  </p:cSld>
  <p:clrMapOvr>
    <a:masterClrMapping/>
  </p:clrMapOvr>
  <p:transition advTm="6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30040" y="1556792"/>
            <a:ext cx="8229600" cy="4392488"/>
          </a:xfrm>
        </p:spPr>
        <p:txBody>
          <a:bodyPr/>
          <a:lstStyle/>
          <a:p>
            <a:pPr marL="0" indent="0" algn="just">
              <a:buNone/>
            </a:pPr>
            <a:r>
              <a:rPr lang="cs-CZ" sz="1600" b="1" dirty="0">
                <a:solidFill>
                  <a:srgbClr val="000000"/>
                </a:solidFill>
              </a:rPr>
              <a:t>Spotřeba materiálu:</a:t>
            </a:r>
            <a:endParaRPr lang="cs-CZ" sz="1600" dirty="0">
              <a:solidFill>
                <a:srgbClr val="000000"/>
              </a:solidFill>
            </a:endParaRPr>
          </a:p>
          <a:p>
            <a:pPr lvl="0" algn="just"/>
            <a:r>
              <a:rPr lang="cs-CZ" sz="1600" dirty="0">
                <a:solidFill>
                  <a:srgbClr val="000000"/>
                </a:solidFill>
              </a:rPr>
              <a:t>tiskopisy, čisticí prostředky, časopisy, knihy, ochranné pomůcky, pracovní oděvy aj</a:t>
            </a:r>
            <a:r>
              <a:rPr lang="cs-CZ" sz="1600" dirty="0" smtClean="0">
                <a:solidFill>
                  <a:srgbClr val="000000"/>
                </a:solidFill>
              </a:rPr>
              <a:t>.</a:t>
            </a:r>
          </a:p>
          <a:p>
            <a:pPr lvl="0" algn="just"/>
            <a:endParaRPr lang="cs-CZ" sz="1600" dirty="0">
              <a:solidFill>
                <a:srgbClr val="000000"/>
              </a:solidFill>
            </a:endParaRPr>
          </a:p>
          <a:p>
            <a:pPr marL="0" indent="0" algn="just">
              <a:buNone/>
            </a:pPr>
            <a:r>
              <a:rPr lang="cs-CZ" sz="1600" b="1" dirty="0">
                <a:solidFill>
                  <a:srgbClr val="000000"/>
                </a:solidFill>
              </a:rPr>
              <a:t>Služby:</a:t>
            </a:r>
            <a:endParaRPr lang="cs-CZ" sz="1600" dirty="0">
              <a:solidFill>
                <a:srgbClr val="000000"/>
              </a:solidFill>
            </a:endParaRPr>
          </a:p>
          <a:p>
            <a:pPr lvl="0" algn="just"/>
            <a:r>
              <a:rPr lang="cs-CZ" sz="1600" dirty="0">
                <a:solidFill>
                  <a:srgbClr val="000000"/>
                </a:solidFill>
              </a:rPr>
              <a:t>nájemné nebytových prostor pro zabezpečení kulturní činnosti,</a:t>
            </a:r>
          </a:p>
          <a:p>
            <a:pPr lvl="0" algn="just"/>
            <a:r>
              <a:rPr lang="cs-CZ" sz="1600" dirty="0">
                <a:solidFill>
                  <a:srgbClr val="000000"/>
                </a:solidFill>
              </a:rPr>
              <a:t>studiové práce, produkce, postprodukce,</a:t>
            </a:r>
          </a:p>
          <a:p>
            <a:pPr lvl="0" algn="just"/>
            <a:r>
              <a:rPr lang="cs-CZ" sz="1600" dirty="0">
                <a:solidFill>
                  <a:srgbClr val="000000"/>
                </a:solidFill>
              </a:rPr>
              <a:t>výroba média, tiskové, grafické a knihařské práce,</a:t>
            </a:r>
          </a:p>
          <a:p>
            <a:pPr lvl="0"/>
            <a:r>
              <a:rPr lang="cs-CZ" sz="1600" dirty="0">
                <a:solidFill>
                  <a:srgbClr val="000000"/>
                </a:solidFill>
              </a:rPr>
              <a:t>poplatky kolektivnímu správci práv dle § 95 a násl. zákona č. 121/2000 Sb., o právu autorském, o právech souvisejících s právem autorským a o znění některých zákonů (autorský </a:t>
            </a:r>
            <a:r>
              <a:rPr lang="cs-CZ" sz="1600" dirty="0" smtClean="0">
                <a:solidFill>
                  <a:srgbClr val="000000"/>
                </a:solidFill>
              </a:rPr>
              <a:t>zákon) ve </a:t>
            </a:r>
            <a:r>
              <a:rPr lang="cs-CZ" sz="1600" dirty="0">
                <a:solidFill>
                  <a:srgbClr val="000000"/>
                </a:solidFill>
              </a:rPr>
              <a:t>znění pozdějších předpisů (např. OSA, </a:t>
            </a:r>
            <a:r>
              <a:rPr lang="cs-CZ" sz="1600" dirty="0" err="1">
                <a:solidFill>
                  <a:srgbClr val="000000"/>
                </a:solidFill>
              </a:rPr>
              <a:t>Dilia</a:t>
            </a:r>
            <a:r>
              <a:rPr lang="cs-CZ" sz="1600" dirty="0">
                <a:solidFill>
                  <a:srgbClr val="000000"/>
                </a:solidFill>
              </a:rPr>
              <a:t>, </a:t>
            </a:r>
            <a:r>
              <a:rPr lang="cs-CZ" sz="1600" dirty="0" err="1">
                <a:solidFill>
                  <a:srgbClr val="000000"/>
                </a:solidFill>
              </a:rPr>
              <a:t>Intergram</a:t>
            </a:r>
            <a:r>
              <a:rPr lang="cs-CZ" sz="1600" dirty="0">
                <a:solidFill>
                  <a:srgbClr val="000000"/>
                </a:solidFill>
              </a:rPr>
              <a:t>),</a:t>
            </a:r>
          </a:p>
          <a:p>
            <a:pPr lvl="0" algn="just"/>
            <a:r>
              <a:rPr lang="cs-CZ" sz="1600" dirty="0">
                <a:solidFill>
                  <a:srgbClr val="000000"/>
                </a:solidFill>
              </a:rPr>
              <a:t>jiné (autorské honoráře, inzerce, </a:t>
            </a:r>
            <a:r>
              <a:rPr lang="cs-CZ" sz="1600" dirty="0" smtClean="0">
                <a:solidFill>
                  <a:srgbClr val="000000"/>
                </a:solidFill>
              </a:rPr>
              <a:t>propagace, </a:t>
            </a:r>
            <a:r>
              <a:rPr lang="cs-CZ" sz="1600" dirty="0">
                <a:solidFill>
                  <a:srgbClr val="000000"/>
                </a:solidFill>
              </a:rPr>
              <a:t>úklidové služby, praní a čištění prádla, apod</a:t>
            </a:r>
            <a:r>
              <a:rPr lang="cs-CZ" sz="1600" dirty="0" smtClean="0">
                <a:solidFill>
                  <a:srgbClr val="000000"/>
                </a:solidFill>
              </a:rPr>
              <a:t>.).</a:t>
            </a:r>
          </a:p>
          <a:p>
            <a:pPr lvl="0" algn="just"/>
            <a:endParaRPr lang="cs-CZ" sz="1600" dirty="0">
              <a:solidFill>
                <a:srgbClr val="000000"/>
              </a:solidFill>
            </a:endParaRPr>
          </a:p>
          <a:p>
            <a:pPr marL="0" lvl="0" indent="0" algn="just">
              <a:buNone/>
            </a:pPr>
            <a:endParaRPr lang="cs-CZ" sz="1600" dirty="0"/>
          </a:p>
          <a:p>
            <a:pPr algn="just" eaLnBrk="1" hangingPunct="1">
              <a:defRPr/>
            </a:pPr>
            <a:endParaRPr lang="cs-CZ" altLang="cs-CZ" sz="1600" dirty="0"/>
          </a:p>
          <a:p>
            <a:pPr marL="0" indent="0" algn="just" eaLnBrk="1" hangingPunct="1">
              <a:buFontTx/>
              <a:buNone/>
              <a:defRPr/>
            </a:pPr>
            <a:endParaRPr lang="cs-CZ" altLang="cs-CZ" sz="1600" dirty="0" smtClean="0"/>
          </a:p>
        </p:txBody>
      </p:sp>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5DC87023-D034-4D7E-A80C-9C3CC9269EB1}" type="slidenum">
              <a:rPr lang="cs-CZ" altLang="cs-CZ" sz="1400" smtClean="0"/>
              <a:pPr eaLnBrk="1" hangingPunct="1">
                <a:spcBef>
                  <a:spcPct val="0"/>
                </a:spcBef>
                <a:buFontTx/>
                <a:buNone/>
              </a:pPr>
              <a:t>16</a:t>
            </a:fld>
            <a:endParaRPr lang="cs-CZ" altLang="cs-CZ" sz="1400" smtClean="0"/>
          </a:p>
        </p:txBody>
      </p:sp>
      <p:sp>
        <p:nvSpPr>
          <p:cNvPr id="12293" name="Text Box 3"/>
          <p:cNvSpPr txBox="1">
            <a:spLocks noChangeArrowheads="1"/>
          </p:cNvSpPr>
          <p:nvPr/>
        </p:nvSpPr>
        <p:spPr bwMode="auto">
          <a:xfrm>
            <a:off x="3419872" y="241139"/>
            <a:ext cx="5112147"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lgn="ctr" eaLnBrk="1" hangingPunct="1">
              <a:spcBef>
                <a:spcPct val="50000"/>
              </a:spcBef>
              <a:buNone/>
            </a:pPr>
            <a:r>
              <a:rPr lang="cs-CZ" altLang="cs-CZ" sz="2200" b="1" dirty="0">
                <a:solidFill>
                  <a:srgbClr val="000000"/>
                </a:solidFill>
              </a:rPr>
              <a:t>UZNATELNÉ NÁKLADY </a:t>
            </a:r>
            <a:r>
              <a:rPr lang="cs-CZ" altLang="cs-CZ" sz="2200" b="1" dirty="0" smtClean="0">
                <a:solidFill>
                  <a:srgbClr val="000000"/>
                </a:solidFill>
              </a:rPr>
              <a:t>K3/23</a:t>
            </a:r>
            <a:endParaRPr lang="cs-CZ" altLang="cs-CZ" sz="2200" b="1" dirty="0">
              <a:solidFill>
                <a:srgbClr val="000000"/>
              </a:solidFill>
            </a:endParaRPr>
          </a:p>
          <a:p>
            <a:pPr lvl="0" algn="ctr" eaLnBrk="1" hangingPunct="1">
              <a:spcBef>
                <a:spcPct val="50000"/>
              </a:spcBef>
              <a:buNone/>
            </a:pPr>
            <a:r>
              <a:rPr lang="cs-CZ" altLang="cs-CZ" sz="1800" b="1" dirty="0" smtClean="0">
                <a:solidFill>
                  <a:srgbClr val="000000"/>
                </a:solidFill>
              </a:rPr>
              <a:t>(Kreativní výstupy)</a:t>
            </a:r>
            <a:endParaRPr lang="cs-CZ" altLang="cs-CZ" sz="1800" b="1" dirty="0">
              <a:solidFill>
                <a:srgbClr val="000000"/>
              </a:solidFill>
            </a:endParaRPr>
          </a:p>
        </p:txBody>
      </p:sp>
    </p:spTree>
  </p:cSld>
  <p:clrMapOvr>
    <a:masterClrMapping/>
  </p:clrMapOvr>
  <p:transition advTm="6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268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57200" y="1602135"/>
            <a:ext cx="8229600" cy="5119340"/>
          </a:xfrm>
        </p:spPr>
        <p:txBody>
          <a:bodyPr/>
          <a:lstStyle/>
          <a:p>
            <a:pPr marL="0" indent="0">
              <a:buNone/>
            </a:pPr>
            <a:r>
              <a:rPr lang="cs-CZ" sz="1400" b="1" dirty="0">
                <a:solidFill>
                  <a:srgbClr val="000000"/>
                </a:solidFill>
              </a:rPr>
              <a:t>Spotřeba materiálu:</a:t>
            </a:r>
            <a:endParaRPr lang="cs-CZ" sz="1400" dirty="0">
              <a:solidFill>
                <a:srgbClr val="000000"/>
              </a:solidFill>
            </a:endParaRPr>
          </a:p>
          <a:p>
            <a:pPr lvl="0"/>
            <a:r>
              <a:rPr lang="cs-CZ" sz="1400" dirty="0">
                <a:solidFill>
                  <a:srgbClr val="000000"/>
                </a:solidFill>
              </a:rPr>
              <a:t>PHM – služební </a:t>
            </a:r>
            <a:r>
              <a:rPr lang="cs-CZ" sz="1400" dirty="0" smtClean="0">
                <a:solidFill>
                  <a:srgbClr val="000000"/>
                </a:solidFill>
              </a:rPr>
              <a:t>automobil</a:t>
            </a:r>
            <a:endParaRPr lang="cs-CZ" sz="1400" dirty="0">
              <a:solidFill>
                <a:srgbClr val="000000"/>
              </a:solidFill>
            </a:endParaRPr>
          </a:p>
          <a:p>
            <a:pPr marL="0" indent="0">
              <a:buNone/>
            </a:pPr>
            <a:endParaRPr lang="cs-CZ" sz="1400" b="1" dirty="0" smtClean="0">
              <a:solidFill>
                <a:srgbClr val="FF0000"/>
              </a:solidFill>
            </a:endParaRPr>
          </a:p>
          <a:p>
            <a:pPr marL="0" indent="0">
              <a:buNone/>
            </a:pPr>
            <a:r>
              <a:rPr lang="cs-CZ" sz="1400" b="1" dirty="0" smtClean="0">
                <a:solidFill>
                  <a:srgbClr val="000000"/>
                </a:solidFill>
              </a:rPr>
              <a:t>Služby</a:t>
            </a:r>
            <a:r>
              <a:rPr lang="cs-CZ" sz="1400" b="1" dirty="0">
                <a:solidFill>
                  <a:srgbClr val="000000"/>
                </a:solidFill>
              </a:rPr>
              <a:t>:</a:t>
            </a:r>
            <a:endParaRPr lang="cs-CZ" sz="1400" dirty="0">
              <a:solidFill>
                <a:srgbClr val="000000"/>
              </a:solidFill>
            </a:endParaRPr>
          </a:p>
          <a:p>
            <a:pPr lvl="0"/>
            <a:r>
              <a:rPr lang="cs-CZ" sz="1400" dirty="0">
                <a:solidFill>
                  <a:srgbClr val="000000"/>
                </a:solidFill>
              </a:rPr>
              <a:t>cestovné - na základě cestovních příkazů, jízdné veřejnými dopravními prostředky (vlak, autobus), úhrada faktury dopravci (za uznatelný náklad se nepovažuje základní náhrada při použití vozidla příjemce nebo soukromého vozidla zaměstnance příjemce, kapesné, úhrada taxi),</a:t>
            </a:r>
          </a:p>
          <a:p>
            <a:pPr lvl="0"/>
            <a:r>
              <a:rPr lang="cs-CZ" sz="1400" dirty="0">
                <a:solidFill>
                  <a:srgbClr val="000000"/>
                </a:solidFill>
              </a:rPr>
              <a:t>náklady na společné stravování poskytované účinkujícím na akcích (ne náklady na reprezentaci a pohoštění dle odst. 6 tohoto článku),</a:t>
            </a:r>
          </a:p>
          <a:p>
            <a:pPr lvl="0"/>
            <a:r>
              <a:rPr lang="cs-CZ" sz="1400" dirty="0">
                <a:solidFill>
                  <a:srgbClr val="000000"/>
                </a:solidFill>
              </a:rPr>
              <a:t>startovné, účastnické poplatky,</a:t>
            </a:r>
          </a:p>
          <a:p>
            <a:pPr lvl="0"/>
            <a:r>
              <a:rPr lang="cs-CZ" sz="1400" dirty="0">
                <a:solidFill>
                  <a:srgbClr val="000000"/>
                </a:solidFill>
              </a:rPr>
              <a:t>poplatky kolektivnímu správci práv dle § 95 a násl. zákona č. 121/2000 Sb., o právu autorském, o právech souvisejících s právem autorským a o znění některých zákonů (autorský zákon), </a:t>
            </a:r>
            <a:br>
              <a:rPr lang="cs-CZ" sz="1400" dirty="0">
                <a:solidFill>
                  <a:srgbClr val="000000"/>
                </a:solidFill>
              </a:rPr>
            </a:br>
            <a:r>
              <a:rPr lang="cs-CZ" sz="1400" dirty="0">
                <a:solidFill>
                  <a:srgbClr val="000000"/>
                </a:solidFill>
              </a:rPr>
              <a:t>ve znění pozdějších předpisů (např. OSA, </a:t>
            </a:r>
            <a:r>
              <a:rPr lang="cs-CZ" sz="1400" dirty="0" err="1">
                <a:solidFill>
                  <a:srgbClr val="000000"/>
                </a:solidFill>
              </a:rPr>
              <a:t>Dilia</a:t>
            </a:r>
            <a:r>
              <a:rPr lang="cs-CZ" sz="1400" dirty="0">
                <a:solidFill>
                  <a:srgbClr val="000000"/>
                </a:solidFill>
              </a:rPr>
              <a:t>, </a:t>
            </a:r>
            <a:r>
              <a:rPr lang="cs-CZ" sz="1400" dirty="0" err="1">
                <a:solidFill>
                  <a:srgbClr val="000000"/>
                </a:solidFill>
              </a:rPr>
              <a:t>Intergram</a:t>
            </a:r>
            <a:r>
              <a:rPr lang="cs-CZ" sz="1400" dirty="0">
                <a:solidFill>
                  <a:srgbClr val="000000"/>
                </a:solidFill>
              </a:rPr>
              <a:t>),</a:t>
            </a:r>
          </a:p>
          <a:p>
            <a:pPr lvl="0"/>
            <a:r>
              <a:rPr lang="cs-CZ" sz="1400" dirty="0">
                <a:solidFill>
                  <a:srgbClr val="000000"/>
                </a:solidFill>
              </a:rPr>
              <a:t>jiné (autorské honoráře, inzerce, propagace, poštovní poplatky, známky, úklidové služby, praní a čištění prádla, apod.).</a:t>
            </a:r>
          </a:p>
          <a:p>
            <a:endParaRPr lang="cs-CZ" sz="1400" b="1" dirty="0" smtClean="0">
              <a:solidFill>
                <a:srgbClr val="000000"/>
              </a:solidFill>
            </a:endParaRPr>
          </a:p>
          <a:p>
            <a:pPr marL="0" indent="0">
              <a:buNone/>
            </a:pPr>
            <a:r>
              <a:rPr lang="cs-CZ" sz="1400" b="1" dirty="0" smtClean="0">
                <a:solidFill>
                  <a:srgbClr val="000000"/>
                </a:solidFill>
              </a:rPr>
              <a:t>Osobní </a:t>
            </a:r>
            <a:r>
              <a:rPr lang="cs-CZ" sz="1400" b="1" dirty="0">
                <a:solidFill>
                  <a:srgbClr val="000000"/>
                </a:solidFill>
              </a:rPr>
              <a:t>náklady:</a:t>
            </a:r>
            <a:endParaRPr lang="cs-CZ" sz="1400" dirty="0">
              <a:solidFill>
                <a:srgbClr val="000000"/>
              </a:solidFill>
            </a:endParaRPr>
          </a:p>
          <a:p>
            <a:pPr lvl="0"/>
            <a:r>
              <a:rPr lang="cs-CZ" sz="1400" dirty="0">
                <a:solidFill>
                  <a:srgbClr val="000000"/>
                </a:solidFill>
              </a:rPr>
              <a:t>ve formě dohod o provedení práce v maximální výši 20 % z požadované výše </a:t>
            </a:r>
            <a:r>
              <a:rPr lang="cs-CZ" sz="1400" dirty="0" smtClean="0">
                <a:solidFill>
                  <a:srgbClr val="000000"/>
                </a:solidFill>
              </a:rPr>
              <a:t>dotace</a:t>
            </a:r>
            <a:endParaRPr lang="cs-CZ" sz="1400" dirty="0">
              <a:solidFill>
                <a:srgbClr val="000000"/>
              </a:solidFill>
            </a:endParaRPr>
          </a:p>
          <a:p>
            <a:pPr marL="0" indent="0" algn="just" eaLnBrk="1" hangingPunct="1">
              <a:spcBef>
                <a:spcPct val="0"/>
              </a:spcBef>
              <a:buFontTx/>
              <a:buNone/>
              <a:defRPr/>
            </a:pPr>
            <a:endParaRPr lang="cs-CZ" altLang="cs-CZ" sz="1400" dirty="0" smtClean="0"/>
          </a:p>
        </p:txBody>
      </p:sp>
      <p:sp>
        <p:nvSpPr>
          <p:cNvPr id="1331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65D64BE1-D24A-4C3C-80CC-FD3CB5C247D4}" type="slidenum">
              <a:rPr lang="cs-CZ" altLang="cs-CZ" sz="1400" smtClean="0"/>
              <a:pPr eaLnBrk="1" hangingPunct="1">
                <a:spcBef>
                  <a:spcPct val="0"/>
                </a:spcBef>
                <a:buFontTx/>
                <a:buNone/>
              </a:pPr>
              <a:t>17</a:t>
            </a:fld>
            <a:endParaRPr lang="cs-CZ" altLang="cs-CZ" sz="1400" smtClean="0"/>
          </a:p>
        </p:txBody>
      </p:sp>
      <p:sp>
        <p:nvSpPr>
          <p:cNvPr id="13317" name="Text Box 3"/>
          <p:cNvSpPr txBox="1">
            <a:spLocks noChangeArrowheads="1"/>
          </p:cNvSpPr>
          <p:nvPr/>
        </p:nvSpPr>
        <p:spPr bwMode="auto">
          <a:xfrm>
            <a:off x="2771775" y="333375"/>
            <a:ext cx="6264275" cy="143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lgn="ctr" eaLnBrk="1" hangingPunct="1">
              <a:spcBef>
                <a:spcPct val="50000"/>
              </a:spcBef>
              <a:buNone/>
            </a:pPr>
            <a:r>
              <a:rPr lang="cs-CZ" altLang="cs-CZ" sz="2400" dirty="0"/>
              <a:t> </a:t>
            </a:r>
            <a:r>
              <a:rPr lang="cs-CZ" altLang="cs-CZ" sz="2200" b="1" dirty="0">
                <a:solidFill>
                  <a:srgbClr val="000000"/>
                </a:solidFill>
              </a:rPr>
              <a:t>UZNATELNÉ NÁKLADY </a:t>
            </a:r>
            <a:r>
              <a:rPr lang="cs-CZ" altLang="cs-CZ" sz="2200" b="1" dirty="0" smtClean="0">
                <a:solidFill>
                  <a:srgbClr val="000000"/>
                </a:solidFill>
              </a:rPr>
              <a:t>K4/23</a:t>
            </a:r>
            <a:endParaRPr lang="cs-CZ" altLang="cs-CZ" sz="2200" b="1" dirty="0">
              <a:solidFill>
                <a:srgbClr val="000000"/>
              </a:solidFill>
            </a:endParaRPr>
          </a:p>
          <a:p>
            <a:pPr lvl="0" algn="ctr" eaLnBrk="1" hangingPunct="1">
              <a:spcBef>
                <a:spcPct val="50000"/>
              </a:spcBef>
              <a:buNone/>
            </a:pPr>
            <a:r>
              <a:rPr lang="cs-CZ" altLang="cs-CZ" sz="1800" b="1" dirty="0" smtClean="0">
                <a:solidFill>
                  <a:srgbClr val="000000"/>
                </a:solidFill>
              </a:rPr>
              <a:t>(Reprezentace města)</a:t>
            </a:r>
            <a:endParaRPr lang="cs-CZ" altLang="cs-CZ" sz="1800" b="1" dirty="0">
              <a:solidFill>
                <a:srgbClr val="000000"/>
              </a:solidFill>
            </a:endParaRPr>
          </a:p>
          <a:p>
            <a:pPr algn="ctr" eaLnBrk="1" hangingPunct="1">
              <a:spcBef>
                <a:spcPct val="50000"/>
              </a:spcBef>
              <a:buFontTx/>
              <a:buNone/>
            </a:pPr>
            <a:endParaRPr lang="cs-CZ" altLang="cs-CZ" sz="24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57200" y="1340768"/>
            <a:ext cx="8229600" cy="5112568"/>
          </a:xfrm>
        </p:spPr>
        <p:txBody>
          <a:bodyPr/>
          <a:lstStyle/>
          <a:p>
            <a:pPr marL="0" indent="0" algn="just" eaLnBrk="1" hangingPunct="1">
              <a:spcBef>
                <a:spcPct val="0"/>
              </a:spcBef>
              <a:buFontTx/>
              <a:buNone/>
              <a:defRPr/>
            </a:pPr>
            <a:r>
              <a:rPr lang="cs-CZ" altLang="cs-CZ" sz="1600" dirty="0" smtClean="0"/>
              <a:t>Náklady, které nejsou v Programu uvedeny jako uznatelné jsou považovány vždy za </a:t>
            </a:r>
            <a:r>
              <a:rPr lang="cs-CZ" altLang="cs-CZ" sz="1600" b="1" u="sng" dirty="0">
                <a:solidFill>
                  <a:srgbClr val="FF0000"/>
                </a:solidFill>
              </a:rPr>
              <a:t>neuznatelné náklady</a:t>
            </a:r>
            <a:r>
              <a:rPr lang="cs-CZ" altLang="cs-CZ" sz="1600" dirty="0" smtClean="0"/>
              <a:t>, např.:</a:t>
            </a:r>
            <a:endParaRPr lang="cs-CZ" altLang="cs-CZ" sz="1600" dirty="0"/>
          </a:p>
          <a:p>
            <a:pPr algn="just" eaLnBrk="1" hangingPunct="1">
              <a:spcBef>
                <a:spcPct val="0"/>
              </a:spcBef>
              <a:defRPr/>
            </a:pPr>
            <a:r>
              <a:rPr lang="cs-CZ" sz="1600" dirty="0" smtClean="0"/>
              <a:t>splátky </a:t>
            </a:r>
            <a:r>
              <a:rPr lang="cs-CZ" sz="1600" dirty="0"/>
              <a:t>úvěrů vč. ú</a:t>
            </a:r>
            <a:r>
              <a:rPr lang="cs-CZ" sz="1600" dirty="0" smtClean="0"/>
              <a:t>roků,</a:t>
            </a:r>
          </a:p>
          <a:p>
            <a:pPr algn="just" eaLnBrk="1" hangingPunct="1">
              <a:spcBef>
                <a:spcPct val="0"/>
              </a:spcBef>
              <a:defRPr/>
            </a:pPr>
            <a:r>
              <a:rPr lang="cs-CZ" sz="1600" dirty="0" smtClean="0"/>
              <a:t>splátky </a:t>
            </a:r>
            <a:r>
              <a:rPr lang="cs-CZ" sz="1600" dirty="0"/>
              <a:t>leasingu vč. a</a:t>
            </a:r>
            <a:r>
              <a:rPr lang="cs-CZ" sz="1600" dirty="0" smtClean="0"/>
              <a:t>kontace,</a:t>
            </a:r>
          </a:p>
          <a:p>
            <a:pPr algn="just" eaLnBrk="1" hangingPunct="1">
              <a:spcBef>
                <a:spcPct val="0"/>
              </a:spcBef>
              <a:defRPr/>
            </a:pPr>
            <a:r>
              <a:rPr lang="cs-CZ" sz="1600" dirty="0" smtClean="0"/>
              <a:t>celní</a:t>
            </a:r>
            <a:r>
              <a:rPr lang="cs-CZ" sz="1600" dirty="0"/>
              <a:t>, správní, soudní a bankovní </a:t>
            </a:r>
            <a:r>
              <a:rPr lang="cs-CZ" sz="1600" dirty="0" smtClean="0"/>
              <a:t>poplatky,</a:t>
            </a:r>
          </a:p>
          <a:p>
            <a:pPr algn="just" eaLnBrk="1" hangingPunct="1">
              <a:spcBef>
                <a:spcPct val="0"/>
              </a:spcBef>
              <a:defRPr/>
            </a:pPr>
            <a:r>
              <a:rPr lang="cs-CZ" sz="1600" dirty="0" smtClean="0"/>
              <a:t>poplatky </a:t>
            </a:r>
            <a:r>
              <a:rPr lang="cs-CZ" sz="1600" dirty="0"/>
              <a:t>za telefonní hovory a paušální poplatky za internet vč. zavedení </a:t>
            </a:r>
            <a:r>
              <a:rPr lang="cs-CZ" sz="1600" dirty="0" smtClean="0"/>
              <a:t>přípojky,</a:t>
            </a:r>
          </a:p>
          <a:p>
            <a:pPr algn="just" eaLnBrk="1" hangingPunct="1">
              <a:spcBef>
                <a:spcPct val="0"/>
              </a:spcBef>
              <a:defRPr/>
            </a:pPr>
            <a:r>
              <a:rPr lang="cs-CZ" sz="1600" dirty="0" smtClean="0">
                <a:solidFill>
                  <a:srgbClr val="FF0000"/>
                </a:solidFill>
              </a:rPr>
              <a:t>poštovní služby,</a:t>
            </a:r>
          </a:p>
          <a:p>
            <a:pPr algn="just" eaLnBrk="1" hangingPunct="1">
              <a:spcBef>
                <a:spcPct val="0"/>
              </a:spcBef>
              <a:defRPr/>
            </a:pPr>
            <a:r>
              <a:rPr lang="cs-CZ" sz="1600" dirty="0" smtClean="0"/>
              <a:t>poradenské, právní služby, účetní a auditorské služby,</a:t>
            </a:r>
          </a:p>
          <a:p>
            <a:pPr algn="just" eaLnBrk="1" hangingPunct="1">
              <a:spcBef>
                <a:spcPct val="0"/>
              </a:spcBef>
              <a:defRPr/>
            </a:pPr>
            <a:r>
              <a:rPr lang="cs-CZ" sz="1600" dirty="0" smtClean="0"/>
              <a:t>provize</a:t>
            </a:r>
            <a:r>
              <a:rPr lang="cs-CZ" sz="1600" dirty="0"/>
              <a:t>; daně a dotace (výjimkou je srážková daň a daň z přidané hodnoty v případě, že příjemce dotace je neplátce této daně nebo mu nevzniká nárok na odpočet této daně</a:t>
            </a:r>
            <a:r>
              <a:rPr lang="cs-CZ" sz="1600" dirty="0" smtClean="0"/>
              <a:t>),</a:t>
            </a:r>
          </a:p>
          <a:p>
            <a:pPr algn="just" eaLnBrk="1" hangingPunct="1">
              <a:spcBef>
                <a:spcPct val="0"/>
              </a:spcBef>
              <a:defRPr/>
            </a:pPr>
            <a:r>
              <a:rPr lang="cs-CZ" sz="1600" dirty="0" smtClean="0"/>
              <a:t>náklady </a:t>
            </a:r>
            <a:r>
              <a:rPr lang="cs-CZ" sz="1600" dirty="0"/>
              <a:t>na reprezentaci a </a:t>
            </a:r>
            <a:r>
              <a:rPr lang="cs-CZ" sz="1600" dirty="0" smtClean="0"/>
              <a:t>pohoštění,</a:t>
            </a:r>
          </a:p>
          <a:p>
            <a:pPr algn="just" eaLnBrk="1" hangingPunct="1">
              <a:spcBef>
                <a:spcPct val="0"/>
              </a:spcBef>
              <a:defRPr/>
            </a:pPr>
            <a:r>
              <a:rPr lang="cs-CZ" sz="1600" dirty="0" smtClean="0"/>
              <a:t>pojištění majetku,</a:t>
            </a:r>
          </a:p>
          <a:p>
            <a:pPr algn="just" eaLnBrk="1" hangingPunct="1">
              <a:spcBef>
                <a:spcPct val="0"/>
              </a:spcBef>
              <a:defRPr/>
            </a:pPr>
            <a:r>
              <a:rPr lang="cs-CZ" sz="1600" dirty="0">
                <a:solidFill>
                  <a:srgbClr val="FF0000"/>
                </a:solidFill>
              </a:rPr>
              <a:t>a</a:t>
            </a:r>
            <a:r>
              <a:rPr lang="cs-CZ" sz="1600" dirty="0" smtClean="0">
                <a:solidFill>
                  <a:srgbClr val="FF0000"/>
                </a:solidFill>
              </a:rPr>
              <a:t>lkoholické nápoje, tabákové výrobky.</a:t>
            </a:r>
          </a:p>
          <a:p>
            <a:pPr algn="just" eaLnBrk="1" hangingPunct="1">
              <a:spcBef>
                <a:spcPct val="0"/>
              </a:spcBef>
              <a:defRPr/>
            </a:pPr>
            <a:endParaRPr lang="cs-CZ" sz="1600" dirty="0"/>
          </a:p>
          <a:p>
            <a:pPr marL="0" indent="0" algn="just" eaLnBrk="1" hangingPunct="1">
              <a:spcBef>
                <a:spcPct val="0"/>
              </a:spcBef>
              <a:buFontTx/>
              <a:buNone/>
              <a:defRPr/>
            </a:pPr>
            <a:r>
              <a:rPr lang="cs-CZ" altLang="cs-CZ" sz="1600" dirty="0" smtClean="0"/>
              <a:t>Nákladový rozpočet, který je nedílnou přílohou žádosti o dotaci </a:t>
            </a:r>
            <a:r>
              <a:rPr lang="cs-CZ" altLang="cs-CZ" sz="1600" b="1" u="sng" dirty="0" smtClean="0"/>
              <a:t>nesmí</a:t>
            </a:r>
            <a:r>
              <a:rPr lang="cs-CZ" altLang="cs-CZ" sz="1600" dirty="0" smtClean="0"/>
              <a:t> obsahovat neuznatelné náklady, i kdyby měly být hrazeny z prostředků příjemce dotace.</a:t>
            </a:r>
          </a:p>
          <a:p>
            <a:pPr marL="0" indent="0" algn="just" eaLnBrk="1" hangingPunct="1">
              <a:spcBef>
                <a:spcPct val="0"/>
              </a:spcBef>
              <a:buFontTx/>
              <a:buNone/>
              <a:defRPr/>
            </a:pPr>
            <a:endParaRPr lang="cs-CZ" altLang="cs-CZ" sz="1600" dirty="0"/>
          </a:p>
          <a:p>
            <a:pPr marL="0" lvl="1" indent="0" algn="just" eaLnBrk="1" hangingPunct="1">
              <a:spcBef>
                <a:spcPct val="0"/>
              </a:spcBef>
              <a:buNone/>
              <a:defRPr/>
            </a:pPr>
            <a:r>
              <a:rPr lang="cs-CZ" sz="1600" dirty="0">
                <a:solidFill>
                  <a:srgbClr val="FF0000"/>
                </a:solidFill>
              </a:rPr>
              <a:t>Žadatelem požadovaná výše dotace musí být </a:t>
            </a:r>
            <a:r>
              <a:rPr lang="cs-CZ" sz="1600" b="1" dirty="0">
                <a:solidFill>
                  <a:srgbClr val="FF0000"/>
                </a:solidFill>
              </a:rPr>
              <a:t>v každé nákladové položce zaokrouhlena na celé stokoruny.</a:t>
            </a:r>
            <a:r>
              <a:rPr lang="cs-CZ" sz="1600" dirty="0">
                <a:solidFill>
                  <a:srgbClr val="FF0000"/>
                </a:solidFill>
              </a:rPr>
              <a:t> </a:t>
            </a:r>
          </a:p>
          <a:p>
            <a:pPr marL="0" indent="0" algn="just" eaLnBrk="1" hangingPunct="1">
              <a:spcBef>
                <a:spcPct val="0"/>
              </a:spcBef>
              <a:buFontTx/>
              <a:buNone/>
              <a:defRPr/>
            </a:pPr>
            <a:endParaRPr lang="cs-CZ" altLang="cs-CZ" sz="1400" dirty="0" smtClean="0"/>
          </a:p>
        </p:txBody>
      </p:sp>
      <p:sp>
        <p:nvSpPr>
          <p:cNvPr id="1434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02792B0-C8B8-41CE-81E6-F18E76BC5DC4}" type="slidenum">
              <a:rPr lang="cs-CZ" altLang="cs-CZ" sz="1400" smtClean="0"/>
              <a:pPr eaLnBrk="1" hangingPunct="1">
                <a:spcBef>
                  <a:spcPct val="0"/>
                </a:spcBef>
                <a:buFontTx/>
                <a:buNone/>
              </a:pPr>
              <a:t>18</a:t>
            </a:fld>
            <a:endParaRPr lang="cs-CZ" altLang="cs-CZ" sz="1400" smtClean="0"/>
          </a:p>
        </p:txBody>
      </p:sp>
      <p:sp>
        <p:nvSpPr>
          <p:cNvPr id="14341"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NEUZNATELNÉ NÁKLADY </a:t>
            </a:r>
            <a:endParaRPr lang="cs-CZ" altLang="cs-CZ" sz="22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CB0E67C-D1EA-477F-9B98-22127AEF8051}" type="slidenum">
              <a:rPr lang="cs-CZ" altLang="cs-CZ" sz="1400" smtClean="0"/>
              <a:pPr eaLnBrk="1" hangingPunct="1">
                <a:spcBef>
                  <a:spcPct val="0"/>
                </a:spcBef>
                <a:buFontTx/>
                <a:buNone/>
              </a:pPr>
              <a:t>19</a:t>
            </a:fld>
            <a:endParaRPr lang="cs-CZ" altLang="cs-CZ" sz="1400" smtClean="0"/>
          </a:p>
        </p:txBody>
      </p:sp>
      <p:sp>
        <p:nvSpPr>
          <p:cNvPr id="12293"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PODMÍNKY POUŽITÍ DOTACE</a:t>
            </a:r>
            <a:endParaRPr lang="cs-CZ" altLang="cs-CZ" sz="2200" b="1" dirty="0">
              <a:solidFill>
                <a:srgbClr val="E12D28"/>
              </a:solidFill>
            </a:endParaRPr>
          </a:p>
        </p:txBody>
      </p:sp>
      <p:sp>
        <p:nvSpPr>
          <p:cNvPr id="7" name="Rectangle 11"/>
          <p:cNvSpPr>
            <a:spLocks noGrp="1" noChangeArrowheads="1"/>
          </p:cNvSpPr>
          <p:nvPr>
            <p:ph idx="1"/>
          </p:nvPr>
        </p:nvSpPr>
        <p:spPr>
          <a:xfrm>
            <a:off x="457200" y="1600200"/>
            <a:ext cx="8291264" cy="4925144"/>
          </a:xfrm>
        </p:spPr>
        <p:txBody>
          <a:bodyPr/>
          <a:lstStyle/>
          <a:p>
            <a:pPr algn="just" eaLnBrk="1" hangingPunct="1">
              <a:spcBef>
                <a:spcPct val="0"/>
              </a:spcBef>
              <a:buFontTx/>
              <a:buNone/>
              <a:defRPr/>
            </a:pPr>
            <a:r>
              <a:rPr lang="cs-CZ" altLang="cs-CZ" sz="1600" b="1" dirty="0" smtClean="0"/>
              <a:t>Termín realizace projektu:</a:t>
            </a:r>
          </a:p>
          <a:p>
            <a:pPr algn="just" eaLnBrk="1" hangingPunct="1">
              <a:spcBef>
                <a:spcPct val="0"/>
              </a:spcBef>
              <a:defRPr/>
            </a:pPr>
            <a:r>
              <a:rPr lang="cs-CZ" altLang="cs-CZ" sz="1600" b="1" dirty="0" smtClean="0">
                <a:solidFill>
                  <a:srgbClr val="FF0000"/>
                </a:solidFill>
              </a:rPr>
              <a:t>1. 1. 2023 – 31. 12. 2023</a:t>
            </a:r>
          </a:p>
          <a:p>
            <a:pPr algn="just" eaLnBrk="1" hangingPunct="1">
              <a:spcBef>
                <a:spcPct val="0"/>
              </a:spcBef>
              <a:buFontTx/>
              <a:buNone/>
              <a:defRPr/>
            </a:pPr>
            <a:endParaRPr lang="cs-CZ" altLang="cs-CZ" sz="1600" b="1" dirty="0" smtClean="0"/>
          </a:p>
          <a:p>
            <a:pPr marL="0" indent="0" algn="just" eaLnBrk="1" hangingPunct="1">
              <a:spcBef>
                <a:spcPct val="0"/>
              </a:spcBef>
              <a:buNone/>
              <a:defRPr/>
            </a:pPr>
            <a:r>
              <a:rPr lang="cs-CZ" altLang="cs-CZ" sz="1600" b="1" dirty="0" smtClean="0"/>
              <a:t>Zveřejnění informace o termínu konání akce (K2/23 a K3/23) </a:t>
            </a:r>
            <a:r>
              <a:rPr lang="cs-CZ" sz="1600" dirty="0">
                <a:solidFill>
                  <a:srgbClr val="000000"/>
                </a:solidFill>
              </a:rPr>
              <a:t>v kulturním kalendáři zveřejněném na webových stránkách města</a:t>
            </a:r>
            <a:r>
              <a:rPr lang="cs-CZ" sz="1600" dirty="0">
                <a:solidFill>
                  <a:srgbClr val="FF0000"/>
                </a:solidFill>
              </a:rPr>
              <a:t> </a:t>
            </a:r>
            <a:r>
              <a:rPr lang="cs-CZ" sz="1600" b="1" dirty="0">
                <a:solidFill>
                  <a:srgbClr val="FF0000"/>
                </a:solidFill>
              </a:rPr>
              <a:t>zasláním informací na email: </a:t>
            </a:r>
            <a:r>
              <a:rPr lang="cs-CZ" sz="1600" b="1" u="sng" dirty="0" smtClean="0">
                <a:solidFill>
                  <a:srgbClr val="FF0000"/>
                </a:solidFill>
                <a:hlinkClick r:id="rId4"/>
              </a:rPr>
              <a:t>kalendar@opava-city.cz</a:t>
            </a:r>
            <a:r>
              <a:rPr lang="cs-CZ" sz="1600" dirty="0" smtClean="0">
                <a:solidFill>
                  <a:srgbClr val="000000"/>
                </a:solidFill>
              </a:rPr>
              <a:t>, a to </a:t>
            </a:r>
            <a:r>
              <a:rPr lang="cs-CZ" altLang="cs-CZ" sz="1600" dirty="0" smtClean="0"/>
              <a:t>min. 14 dní před konáním akce.</a:t>
            </a:r>
          </a:p>
          <a:p>
            <a:pPr marL="0" indent="0" algn="just" eaLnBrk="1" hangingPunct="1">
              <a:spcBef>
                <a:spcPct val="0"/>
              </a:spcBef>
              <a:buNone/>
              <a:defRPr/>
            </a:pPr>
            <a:endParaRPr lang="cs-CZ" altLang="cs-CZ" sz="1600" b="1" dirty="0"/>
          </a:p>
          <a:p>
            <a:pPr marL="0" indent="0" algn="just" eaLnBrk="1" hangingPunct="1">
              <a:spcBef>
                <a:spcPct val="0"/>
              </a:spcBef>
              <a:buFontTx/>
              <a:buNone/>
              <a:defRPr/>
            </a:pPr>
            <a:r>
              <a:rPr lang="cs-CZ" altLang="cs-CZ" sz="1600" b="1" dirty="0" smtClean="0"/>
              <a:t>Vedení odděleného účetnictví</a:t>
            </a:r>
            <a:endParaRPr lang="cs-CZ" altLang="cs-CZ" sz="1600" b="1" dirty="0"/>
          </a:p>
          <a:p>
            <a:pPr algn="just" eaLnBrk="1" hangingPunct="1">
              <a:spcBef>
                <a:spcPct val="0"/>
              </a:spcBef>
              <a:defRPr/>
            </a:pPr>
            <a:r>
              <a:rPr lang="cs-CZ" altLang="cs-CZ" sz="1600" dirty="0" smtClean="0"/>
              <a:t>Žadatel o dotaci vede účetnictví ve smyslu zákona č. 563/1991 Sb., o účetnictví </a:t>
            </a:r>
            <a:br>
              <a:rPr lang="cs-CZ" altLang="cs-CZ" sz="1600" dirty="0" smtClean="0"/>
            </a:br>
            <a:r>
              <a:rPr lang="cs-CZ" altLang="cs-CZ" sz="1600" dirty="0" smtClean="0"/>
              <a:t>v platném znění a v případě poskytnutí dotace povede v tomto účetnictví odděleně</a:t>
            </a:r>
            <a:r>
              <a:rPr lang="cs-CZ" altLang="cs-CZ" sz="1600" b="1" dirty="0" smtClean="0"/>
              <a:t> </a:t>
            </a:r>
            <a:r>
              <a:rPr lang="cs-CZ" altLang="cs-CZ" sz="1600" dirty="0" smtClean="0"/>
              <a:t>veškeré doklady související s poskytnutím, čerpáním a vyúčtováním dotace.</a:t>
            </a:r>
            <a:r>
              <a:rPr lang="cs-CZ" altLang="cs-CZ" sz="1600" dirty="0"/>
              <a:t>	</a:t>
            </a:r>
            <a:r>
              <a:rPr lang="cs-CZ" altLang="cs-CZ" sz="1600" b="1" dirty="0" smtClean="0"/>
              <a:t>Tato povinnost </a:t>
            </a:r>
            <a:r>
              <a:rPr lang="cs-CZ" sz="1600" b="1" dirty="0" smtClean="0"/>
              <a:t>se </a:t>
            </a:r>
            <a:r>
              <a:rPr lang="cs-CZ" sz="1600" b="1" dirty="0"/>
              <a:t>nevztahuje na příjemce, kteří nemají povinnost vést účetnictví dle zákona o účetnictví</a:t>
            </a:r>
            <a:r>
              <a:rPr lang="cs-CZ" sz="1600" dirty="0" smtClean="0"/>
              <a:t>. </a:t>
            </a:r>
            <a:r>
              <a:rPr lang="cs-CZ" sz="1600" b="1" dirty="0" smtClean="0">
                <a:solidFill>
                  <a:srgbClr val="FF0000"/>
                </a:solidFill>
              </a:rPr>
              <a:t>Tito příjemci však mají povinnost zajistit oddělené vedení a zúčtování nákladů a výnosů souvisejících s projektem.</a:t>
            </a:r>
            <a:endParaRPr lang="cs-CZ" sz="1600" b="1" dirty="0">
              <a:solidFill>
                <a:srgbClr val="FF0000"/>
              </a:solidFill>
            </a:endParaRPr>
          </a:p>
          <a:p>
            <a:pPr algn="just" eaLnBrk="1" hangingPunct="1">
              <a:spcBef>
                <a:spcPct val="0"/>
              </a:spcBef>
              <a:defRPr/>
            </a:pPr>
            <a:endParaRPr lang="cs-CZ" altLang="cs-CZ" sz="1600" dirty="0" smtClean="0"/>
          </a:p>
          <a:p>
            <a:pPr marL="0" indent="0" algn="just" eaLnBrk="1" hangingPunct="1">
              <a:spcBef>
                <a:spcPct val="0"/>
              </a:spcBef>
              <a:buFontTx/>
              <a:buNone/>
              <a:defRPr/>
            </a:pPr>
            <a:r>
              <a:rPr lang="cs-CZ" altLang="cs-CZ" sz="1600" dirty="0" smtClean="0">
                <a:solidFill>
                  <a:srgbClr val="000000"/>
                </a:solidFill>
              </a:rPr>
              <a:t>Všechny podmínky použití dotace jsou podrobně uvedeny v článku 7 Programu.</a:t>
            </a:r>
          </a:p>
        </p:txBody>
      </p:sp>
    </p:spTree>
    <p:extLst>
      <p:ext uri="{BB962C8B-B14F-4D97-AF65-F5344CB8AC3E}">
        <p14:creationId xmlns:p14="http://schemas.microsoft.com/office/powerpoint/2010/main" val="3272174842"/>
      </p:ext>
    </p:extLst>
  </p:cSld>
  <p:clrMapOvr>
    <a:masterClrMapping/>
  </p:clrMapOvr>
  <p:transition advTm="6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11"/>
          <p:cNvSpPr>
            <a:spLocks noGrp="1" noChangeArrowheads="1"/>
          </p:cNvSpPr>
          <p:nvPr>
            <p:ph type="body" idx="1"/>
          </p:nvPr>
        </p:nvSpPr>
        <p:spPr>
          <a:xfrm>
            <a:off x="457200" y="1484313"/>
            <a:ext cx="8229600" cy="5189537"/>
          </a:xfrm>
        </p:spPr>
        <p:txBody>
          <a:bodyPr/>
          <a:lstStyle/>
          <a:p>
            <a:pPr marL="0" indent="0" algn="just">
              <a:buFontTx/>
              <a:buNone/>
              <a:defRPr/>
            </a:pPr>
            <a:r>
              <a:rPr lang="cs-CZ" altLang="cs-CZ" sz="1600" b="1" u="sng" dirty="0" smtClean="0"/>
              <a:t>Vyhlašované dotační tituly</a:t>
            </a:r>
          </a:p>
          <a:p>
            <a:pPr algn="just">
              <a:defRPr/>
            </a:pPr>
            <a:r>
              <a:rPr lang="cs-CZ" sz="1600" dirty="0" smtClean="0"/>
              <a:t>Podpora celoroční kulturní činnosti (</a:t>
            </a:r>
            <a:r>
              <a:rPr lang="cs-CZ" altLang="cs-CZ" sz="1600" dirty="0" smtClean="0"/>
              <a:t>K1/23)</a:t>
            </a:r>
          </a:p>
          <a:p>
            <a:pPr algn="just">
              <a:defRPr/>
            </a:pPr>
            <a:r>
              <a:rPr lang="cs-CZ" altLang="cs-CZ" sz="1600" dirty="0" smtClean="0"/>
              <a:t>Podpora kulturních akcí ve městě (K2/23)</a:t>
            </a:r>
          </a:p>
          <a:p>
            <a:pPr algn="just">
              <a:defRPr/>
            </a:pPr>
            <a:r>
              <a:rPr lang="cs-CZ" altLang="cs-CZ" sz="1600" dirty="0" smtClean="0"/>
              <a:t>Kreativní výstupy (K3/23)</a:t>
            </a:r>
          </a:p>
          <a:p>
            <a:pPr algn="just">
              <a:defRPr/>
            </a:pPr>
            <a:r>
              <a:rPr lang="cs-CZ" altLang="cs-CZ" sz="1600" dirty="0" smtClean="0"/>
              <a:t>Reprezentace města (K4/23)</a:t>
            </a:r>
          </a:p>
          <a:p>
            <a:pPr marL="0" indent="0">
              <a:buFontTx/>
              <a:buNone/>
              <a:defRPr/>
            </a:pPr>
            <a:endParaRPr lang="cs-CZ" altLang="cs-CZ" sz="1600" dirty="0" smtClean="0"/>
          </a:p>
          <a:p>
            <a:pPr marL="0" indent="0">
              <a:buFontTx/>
              <a:buNone/>
              <a:defRPr/>
            </a:pPr>
            <a:r>
              <a:rPr lang="cs-CZ" altLang="cs-CZ" sz="1600" dirty="0" smtClean="0"/>
              <a:t>Předpokládaný </a:t>
            </a:r>
            <a:r>
              <a:rPr lang="cs-CZ" altLang="cs-CZ" sz="1600" dirty="0"/>
              <a:t>celkový </a:t>
            </a:r>
            <a:r>
              <a:rPr lang="cs-CZ" altLang="cs-CZ" sz="1600" b="1" u="sng" dirty="0"/>
              <a:t>objem peněžních prostředků pro rok </a:t>
            </a:r>
            <a:r>
              <a:rPr lang="cs-CZ" altLang="cs-CZ" sz="1600" b="1" u="sng" dirty="0" smtClean="0"/>
              <a:t>2023 </a:t>
            </a:r>
            <a:r>
              <a:rPr lang="cs-CZ" altLang="cs-CZ" sz="1600" dirty="0"/>
              <a:t>–</a:t>
            </a:r>
            <a:r>
              <a:rPr lang="cs-CZ" altLang="cs-CZ" sz="1600" b="1" dirty="0"/>
              <a:t> </a:t>
            </a:r>
            <a:r>
              <a:rPr lang="cs-CZ" altLang="cs-CZ" sz="1600" b="1" dirty="0" smtClean="0">
                <a:solidFill>
                  <a:srgbClr val="FF0000"/>
                </a:solidFill>
              </a:rPr>
              <a:t>3 mil. </a:t>
            </a:r>
            <a:r>
              <a:rPr lang="cs-CZ" altLang="cs-CZ" sz="1600" b="1" dirty="0">
                <a:solidFill>
                  <a:srgbClr val="FF0000"/>
                </a:solidFill>
              </a:rPr>
              <a:t>Kč</a:t>
            </a:r>
          </a:p>
          <a:p>
            <a:pPr marL="0" indent="0">
              <a:buFontTx/>
              <a:buNone/>
              <a:defRPr/>
            </a:pPr>
            <a:endParaRPr lang="cs-CZ" altLang="cs-CZ" sz="1600" dirty="0" smtClean="0">
              <a:solidFill>
                <a:srgbClr val="000000"/>
              </a:solidFill>
              <a:hlinkClick r:id="rId4" action="ppaction://hlinkfile"/>
            </a:endParaRPr>
          </a:p>
          <a:p>
            <a:pPr marL="0" indent="0">
              <a:buFontTx/>
              <a:buNone/>
              <a:defRPr/>
            </a:pPr>
            <a:endParaRPr lang="cs-CZ" altLang="cs-CZ" sz="1600" dirty="0" smtClean="0">
              <a:hlinkClick r:id="rId4" action="ppaction://hlinkfile"/>
            </a:endParaRPr>
          </a:p>
        </p:txBody>
      </p:sp>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92E5FCA5-841A-4C82-9837-010D3609780A}" type="slidenum">
              <a:rPr lang="cs-CZ" altLang="cs-CZ" sz="1400" smtClean="0"/>
              <a:pPr eaLnBrk="1" hangingPunct="1">
                <a:spcBef>
                  <a:spcPct val="0"/>
                </a:spcBef>
                <a:buFontTx/>
                <a:buNone/>
              </a:pPr>
              <a:t>2</a:t>
            </a:fld>
            <a:endParaRPr lang="cs-CZ" altLang="cs-CZ" sz="1400" smtClean="0"/>
          </a:p>
        </p:txBody>
      </p:sp>
      <p:sp>
        <p:nvSpPr>
          <p:cNvPr id="3077" name="Text Box 3"/>
          <p:cNvSpPr txBox="1">
            <a:spLocks noChangeArrowheads="1"/>
          </p:cNvSpPr>
          <p:nvPr/>
        </p:nvSpPr>
        <p:spPr bwMode="auto">
          <a:xfrm>
            <a:off x="2771775" y="333375"/>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ZÁKLADNÍ ÚDAJE O PROGRAMU</a:t>
            </a:r>
          </a:p>
        </p:txBody>
      </p:sp>
    </p:spTree>
  </p:cSld>
  <p:clrMapOvr>
    <a:masterClrMapping/>
  </p:clrMapOvr>
  <p:transition advTm="6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CB0E67C-D1EA-477F-9B98-22127AEF8051}" type="slidenum">
              <a:rPr lang="cs-CZ" altLang="cs-CZ" sz="1400" smtClean="0"/>
              <a:pPr eaLnBrk="1" hangingPunct="1">
                <a:spcBef>
                  <a:spcPct val="0"/>
                </a:spcBef>
                <a:buFontTx/>
                <a:buNone/>
              </a:pPr>
              <a:t>20</a:t>
            </a:fld>
            <a:endParaRPr lang="cs-CZ" altLang="cs-CZ" sz="1400" smtClean="0"/>
          </a:p>
        </p:txBody>
      </p:sp>
      <p:sp>
        <p:nvSpPr>
          <p:cNvPr id="12293"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PODMÍNKY POUŽITÍ DOTACE</a:t>
            </a:r>
            <a:endParaRPr lang="cs-CZ" altLang="cs-CZ" sz="2200" b="1" dirty="0">
              <a:solidFill>
                <a:srgbClr val="E12D28"/>
              </a:solidFill>
            </a:endParaRPr>
          </a:p>
        </p:txBody>
      </p:sp>
      <p:sp>
        <p:nvSpPr>
          <p:cNvPr id="7" name="Rectangle 11"/>
          <p:cNvSpPr>
            <a:spLocks noGrp="1" noChangeArrowheads="1"/>
          </p:cNvSpPr>
          <p:nvPr>
            <p:ph idx="1"/>
          </p:nvPr>
        </p:nvSpPr>
        <p:spPr>
          <a:xfrm>
            <a:off x="457200" y="1600200"/>
            <a:ext cx="8291264" cy="4925144"/>
          </a:xfrm>
        </p:spPr>
        <p:txBody>
          <a:bodyPr/>
          <a:lstStyle/>
          <a:p>
            <a:pPr marL="0" indent="0" algn="just" eaLnBrk="1" hangingPunct="1">
              <a:spcBef>
                <a:spcPct val="0"/>
              </a:spcBef>
              <a:buFontTx/>
              <a:buNone/>
              <a:defRPr/>
            </a:pPr>
            <a:r>
              <a:rPr lang="cs-CZ" altLang="cs-CZ" sz="1600" b="1" dirty="0"/>
              <a:t>Změny v projektu</a:t>
            </a:r>
          </a:p>
          <a:p>
            <a:pPr algn="just" eaLnBrk="1" hangingPunct="1">
              <a:spcBef>
                <a:spcPct val="0"/>
              </a:spcBef>
              <a:defRPr/>
            </a:pPr>
            <a:r>
              <a:rPr lang="cs-CZ" sz="1600" b="1" dirty="0" smtClean="0"/>
              <a:t>v případě jakékoliv změny </a:t>
            </a:r>
            <a:r>
              <a:rPr lang="cs-CZ" sz="1600" b="1" dirty="0"/>
              <a:t>související s čerpáním poskytnuté dotace, realizací projektu či identifikačními údaji </a:t>
            </a:r>
            <a:r>
              <a:rPr lang="cs-CZ" sz="1600" b="1" dirty="0" smtClean="0"/>
              <a:t>příjemce </a:t>
            </a:r>
            <a:r>
              <a:rPr lang="cs-CZ" sz="1600" dirty="0" smtClean="0"/>
              <a:t>je nezbytné neprodleně</a:t>
            </a:r>
            <a:r>
              <a:rPr lang="cs-CZ" sz="1600" dirty="0"/>
              <a:t>, nejpozději do 7 kalendářních dní, zaslat poskytovateli dotace </a:t>
            </a:r>
            <a:r>
              <a:rPr lang="cs-CZ" sz="1600" dirty="0">
                <a:solidFill>
                  <a:srgbClr val="FF0000"/>
                </a:solidFill>
              </a:rPr>
              <a:t>prostřednictvím </a:t>
            </a:r>
            <a:r>
              <a:rPr lang="cs-CZ" sz="1600" b="1" dirty="0">
                <a:solidFill>
                  <a:srgbClr val="FF0000"/>
                </a:solidFill>
              </a:rPr>
              <a:t>elektronického systému GRANTYS</a:t>
            </a:r>
            <a:r>
              <a:rPr lang="cs-CZ" sz="1600" dirty="0">
                <a:solidFill>
                  <a:srgbClr val="FF0000"/>
                </a:solidFill>
              </a:rPr>
              <a:t> </a:t>
            </a:r>
            <a:r>
              <a:rPr lang="cs-CZ" sz="1600" b="1" dirty="0">
                <a:solidFill>
                  <a:srgbClr val="FF0000"/>
                </a:solidFill>
              </a:rPr>
              <a:t>Žádost o změnu </a:t>
            </a:r>
            <a:r>
              <a:rPr lang="cs-CZ" sz="1600" b="1" dirty="0" smtClean="0">
                <a:solidFill>
                  <a:srgbClr val="FF0000"/>
                </a:solidFill>
              </a:rPr>
              <a:t>projektu</a:t>
            </a:r>
            <a:r>
              <a:rPr lang="cs-CZ" sz="1600" dirty="0" smtClean="0"/>
              <a:t>,</a:t>
            </a:r>
          </a:p>
          <a:p>
            <a:pPr algn="just" eaLnBrk="1" hangingPunct="1">
              <a:spcBef>
                <a:spcPct val="0"/>
              </a:spcBef>
              <a:defRPr/>
            </a:pPr>
            <a:endParaRPr lang="cs-CZ" altLang="cs-CZ" sz="1600" dirty="0">
              <a:solidFill>
                <a:schemeClr val="accent6">
                  <a:lumMod val="60000"/>
                  <a:lumOff val="40000"/>
                </a:schemeClr>
              </a:solidFill>
            </a:endParaRPr>
          </a:p>
          <a:p>
            <a:pPr algn="just" eaLnBrk="1" hangingPunct="1">
              <a:spcBef>
                <a:spcPct val="0"/>
              </a:spcBef>
              <a:defRPr/>
            </a:pPr>
            <a:r>
              <a:rPr lang="cs-CZ" sz="1600" dirty="0">
                <a:solidFill>
                  <a:srgbClr val="FF0000"/>
                </a:solidFill>
              </a:rPr>
              <a:t>V případě, že dojde ke změně projektu (názvu projektu, obsahové náplně projektu) oproti údajům uvedeným v žádosti včetně jejich příloh, je příjemce dotace povinen </a:t>
            </a:r>
            <a:r>
              <a:rPr lang="cs-CZ" sz="1600" b="1" dirty="0">
                <a:solidFill>
                  <a:srgbClr val="FF0000"/>
                </a:solidFill>
              </a:rPr>
              <a:t>písemně požádat</a:t>
            </a:r>
            <a:r>
              <a:rPr lang="cs-CZ" sz="1600" dirty="0">
                <a:solidFill>
                  <a:srgbClr val="FF0000"/>
                </a:solidFill>
              </a:rPr>
              <a:t> poskytovatele dotace o písemný souhlas s takovou změnou. </a:t>
            </a:r>
            <a:r>
              <a:rPr lang="cs-CZ" sz="1600" b="1" dirty="0">
                <a:solidFill>
                  <a:srgbClr val="FF0000"/>
                </a:solidFill>
              </a:rPr>
              <a:t>Žádost o změnu projektu je příjemce dotace povinen předložit prostřednictvím elektronického systému GRANTYS</a:t>
            </a:r>
            <a:r>
              <a:rPr lang="cs-CZ" sz="1600" dirty="0">
                <a:solidFill>
                  <a:srgbClr val="FF0000"/>
                </a:solidFill>
              </a:rPr>
              <a:t>, a to nejpozději </a:t>
            </a:r>
            <a:r>
              <a:rPr lang="cs-CZ" sz="1600" b="1" dirty="0">
                <a:solidFill>
                  <a:srgbClr val="FF0000"/>
                </a:solidFill>
              </a:rPr>
              <a:t>do 30. 09. 2023.</a:t>
            </a:r>
            <a:endParaRPr lang="cs-CZ" sz="1600" dirty="0">
              <a:solidFill>
                <a:srgbClr val="FF0000"/>
              </a:solidFill>
            </a:endParaRPr>
          </a:p>
          <a:p>
            <a:pPr algn="just" eaLnBrk="1" hangingPunct="1">
              <a:spcBef>
                <a:spcPct val="0"/>
              </a:spcBef>
              <a:defRPr/>
            </a:pPr>
            <a:endParaRPr lang="cs-CZ" altLang="cs-CZ" sz="1600" dirty="0">
              <a:solidFill>
                <a:schemeClr val="accent6">
                  <a:lumMod val="60000"/>
                  <a:lumOff val="40000"/>
                </a:schemeClr>
              </a:solidFill>
            </a:endParaRPr>
          </a:p>
          <a:p>
            <a:pPr algn="just" eaLnBrk="1" hangingPunct="1">
              <a:spcBef>
                <a:spcPct val="0"/>
              </a:spcBef>
              <a:defRPr/>
            </a:pPr>
            <a:endParaRPr lang="cs-CZ" altLang="cs-CZ" sz="1600" dirty="0" smtClean="0"/>
          </a:p>
          <a:p>
            <a:pPr marL="0" indent="0" algn="just" eaLnBrk="1" hangingPunct="1">
              <a:spcBef>
                <a:spcPct val="0"/>
              </a:spcBef>
              <a:buFontTx/>
              <a:buNone/>
              <a:defRPr/>
            </a:pPr>
            <a:r>
              <a:rPr lang="cs-CZ" altLang="cs-CZ" sz="1600" u="sng" dirty="0" smtClean="0"/>
              <a:t>Všechny podmínky použití dotace jsou podrobně uvedeny v článku 7 Programu.</a:t>
            </a:r>
          </a:p>
        </p:txBody>
      </p:sp>
    </p:spTree>
    <p:extLst>
      <p:ext uri="{BB962C8B-B14F-4D97-AF65-F5344CB8AC3E}">
        <p14:creationId xmlns:p14="http://schemas.microsoft.com/office/powerpoint/2010/main" val="993367012"/>
      </p:ext>
    </p:extLst>
  </p:cSld>
  <p:clrMapOvr>
    <a:masterClrMapping/>
  </p:clrMapOvr>
  <p:transition advTm="6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2213"/>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a:xfrm>
            <a:off x="2915816" y="200337"/>
            <a:ext cx="6120680" cy="800870"/>
          </a:xfrm>
        </p:spPr>
        <p:txBody>
          <a:bodyPr/>
          <a:lstStyle/>
          <a:p>
            <a:r>
              <a:rPr lang="cs-CZ" sz="2200" b="1" dirty="0" smtClean="0"/>
              <a:t>VYÚČTOVÁNÍ DOTACE</a:t>
            </a:r>
            <a:endParaRPr lang="cs-CZ" sz="2200" b="1" dirty="0"/>
          </a:p>
        </p:txBody>
      </p:sp>
      <p:sp>
        <p:nvSpPr>
          <p:cNvPr id="3" name="Zástupný symbol pro obsah 2"/>
          <p:cNvSpPr>
            <a:spLocks noGrp="1"/>
          </p:cNvSpPr>
          <p:nvPr>
            <p:ph idx="1"/>
          </p:nvPr>
        </p:nvSpPr>
        <p:spPr>
          <a:xfrm>
            <a:off x="457200" y="1412776"/>
            <a:ext cx="8229600" cy="5256584"/>
          </a:xfrm>
        </p:spPr>
        <p:txBody>
          <a:bodyPr/>
          <a:lstStyle/>
          <a:p>
            <a:pPr marL="0" lvl="3" indent="0" algn="just" eaLnBrk="1" hangingPunct="1">
              <a:spcBef>
                <a:spcPct val="0"/>
              </a:spcBef>
              <a:buNone/>
              <a:defRPr/>
            </a:pPr>
            <a:r>
              <a:rPr lang="cs-CZ" sz="1400" b="1" dirty="0"/>
              <a:t>Od nákladového rozpočtu je možné se odchýlit pouze při dodržení následujících podmínek:</a:t>
            </a:r>
          </a:p>
          <a:p>
            <a:pPr marL="0" lvl="3" indent="0" algn="just" eaLnBrk="1" hangingPunct="1">
              <a:spcBef>
                <a:spcPct val="0"/>
              </a:spcBef>
              <a:buNone/>
              <a:defRPr/>
            </a:pPr>
            <a:endParaRPr lang="cs-CZ" sz="1400" b="1" dirty="0"/>
          </a:p>
          <a:p>
            <a:pPr algn="just"/>
            <a:r>
              <a:rPr lang="cs-CZ" sz="1400" dirty="0">
                <a:solidFill>
                  <a:srgbClr val="FF0000"/>
                </a:solidFill>
              </a:rPr>
              <a:t>v rámci provozních nákladů nebo mzdových nákladů </a:t>
            </a:r>
            <a:r>
              <a:rPr lang="cs-CZ" sz="1400" b="1" dirty="0">
                <a:solidFill>
                  <a:srgbClr val="FF0000"/>
                </a:solidFill>
              </a:rPr>
              <a:t>lze</a:t>
            </a:r>
            <a:r>
              <a:rPr lang="cs-CZ" sz="1400" dirty="0">
                <a:solidFill>
                  <a:srgbClr val="FF0000"/>
                </a:solidFill>
              </a:rPr>
              <a:t> přesouvat finanční prostředky bez omezení,</a:t>
            </a:r>
          </a:p>
          <a:p>
            <a:pPr algn="just"/>
            <a:r>
              <a:rPr lang="cs-CZ" sz="1400" dirty="0" smtClean="0">
                <a:solidFill>
                  <a:srgbClr val="FF0000"/>
                </a:solidFill>
              </a:rPr>
              <a:t>mezi </a:t>
            </a:r>
            <a:r>
              <a:rPr lang="cs-CZ" sz="1400" dirty="0">
                <a:solidFill>
                  <a:srgbClr val="FF0000"/>
                </a:solidFill>
              </a:rPr>
              <a:t>provozními náklady a mzdovými náklady </a:t>
            </a:r>
            <a:r>
              <a:rPr lang="cs-CZ" sz="1400" b="1" dirty="0">
                <a:solidFill>
                  <a:srgbClr val="FF0000"/>
                </a:solidFill>
              </a:rPr>
              <a:t>nelze</a:t>
            </a:r>
            <a:r>
              <a:rPr lang="cs-CZ" sz="1400" dirty="0">
                <a:solidFill>
                  <a:srgbClr val="FF0000"/>
                </a:solidFill>
              </a:rPr>
              <a:t> přesouvat finanční prostředky</a:t>
            </a:r>
            <a:r>
              <a:rPr lang="cs-CZ" sz="1400" dirty="0" smtClean="0">
                <a:solidFill>
                  <a:srgbClr val="FF0000"/>
                </a:solidFill>
              </a:rPr>
              <a:t>.</a:t>
            </a:r>
          </a:p>
          <a:p>
            <a:pPr marL="0" indent="0" algn="just">
              <a:buNone/>
            </a:pPr>
            <a:endParaRPr lang="cs-CZ" sz="1400" dirty="0">
              <a:solidFill>
                <a:srgbClr val="FF0000"/>
              </a:solidFill>
            </a:endParaRPr>
          </a:p>
          <a:p>
            <a:pPr marL="0" indent="0" algn="just" eaLnBrk="1" hangingPunct="1">
              <a:spcBef>
                <a:spcPct val="0"/>
              </a:spcBef>
              <a:buNone/>
              <a:defRPr/>
            </a:pPr>
            <a:r>
              <a:rPr lang="cs-CZ" altLang="cs-CZ" sz="1400" b="1" dirty="0" smtClean="0">
                <a:solidFill>
                  <a:srgbClr val="000000"/>
                </a:solidFill>
              </a:rPr>
              <a:t>Čestné prohlášení o čerpání dotace:</a:t>
            </a:r>
          </a:p>
          <a:p>
            <a:pPr lvl="0" algn="just"/>
            <a:r>
              <a:rPr lang="cs-CZ" sz="1400" dirty="0" smtClean="0"/>
              <a:t>příjemce </a:t>
            </a:r>
            <a:r>
              <a:rPr lang="cs-CZ" sz="1400" dirty="0"/>
              <a:t>dotace je povinen v termínu </a:t>
            </a:r>
            <a:r>
              <a:rPr lang="cs-CZ" sz="1400" dirty="0" smtClean="0"/>
              <a:t>oznámit </a:t>
            </a:r>
            <a:r>
              <a:rPr lang="cs-CZ" sz="1400" dirty="0"/>
              <a:t>poskytovateli formou čestného prohlášení, zda dotaci vyčerpá v plné výši a v souladu s jejím účelovým určením, nebo zda je v tomto ohledu skutečnost jiná, a případně jaká. </a:t>
            </a:r>
            <a:r>
              <a:rPr lang="cs-CZ" sz="1400" dirty="0" smtClean="0"/>
              <a:t>Čestné </a:t>
            </a:r>
            <a:r>
              <a:rPr lang="cs-CZ" sz="1400" dirty="0"/>
              <a:t>prohlášení o čerpání dotace je příjemce dotace povinen předložit poskytovateli</a:t>
            </a:r>
            <a:r>
              <a:rPr lang="cs-CZ" sz="1400" dirty="0">
                <a:solidFill>
                  <a:srgbClr val="FF0000"/>
                </a:solidFill>
              </a:rPr>
              <a:t> </a:t>
            </a:r>
            <a:r>
              <a:rPr lang="cs-CZ" sz="1400" b="1" dirty="0"/>
              <a:t>prostřednictvím elektronického systému GRANTYS </a:t>
            </a:r>
            <a:r>
              <a:rPr lang="cs-CZ" sz="1400" b="1" dirty="0" smtClean="0">
                <a:solidFill>
                  <a:srgbClr val="FF0000"/>
                </a:solidFill>
              </a:rPr>
              <a:t>nejpozději do </a:t>
            </a:r>
            <a:br>
              <a:rPr lang="cs-CZ" sz="1400" b="1" dirty="0" smtClean="0">
                <a:solidFill>
                  <a:srgbClr val="FF0000"/>
                </a:solidFill>
              </a:rPr>
            </a:br>
            <a:r>
              <a:rPr lang="cs-CZ" sz="1400" b="1" dirty="0" smtClean="0">
                <a:solidFill>
                  <a:srgbClr val="FF0000"/>
                </a:solidFill>
              </a:rPr>
              <a:t>31</a:t>
            </a:r>
            <a:r>
              <a:rPr lang="cs-CZ" sz="1400" b="1" dirty="0">
                <a:solidFill>
                  <a:srgbClr val="FF0000"/>
                </a:solidFill>
              </a:rPr>
              <a:t>. 12. </a:t>
            </a:r>
            <a:r>
              <a:rPr lang="cs-CZ" sz="1400" b="1" dirty="0" smtClean="0">
                <a:solidFill>
                  <a:srgbClr val="FF0000"/>
                </a:solidFill>
              </a:rPr>
              <a:t>2023</a:t>
            </a:r>
            <a:r>
              <a:rPr lang="cs-CZ" sz="1400" dirty="0">
                <a:solidFill>
                  <a:srgbClr val="FF0000"/>
                </a:solidFill>
              </a:rPr>
              <a:t>.</a:t>
            </a:r>
            <a:endParaRPr lang="cs-CZ" sz="1400" dirty="0" smtClean="0">
              <a:solidFill>
                <a:srgbClr val="FF0000"/>
              </a:solidFill>
            </a:endParaRPr>
          </a:p>
          <a:p>
            <a:pPr marL="0" lvl="0" indent="0" algn="just">
              <a:buNone/>
            </a:pPr>
            <a:endParaRPr lang="cs-CZ" altLang="cs-CZ" sz="1400" b="1" dirty="0" smtClean="0">
              <a:solidFill>
                <a:srgbClr val="FF0000"/>
              </a:solidFill>
            </a:endParaRPr>
          </a:p>
          <a:p>
            <a:pPr marL="0" lvl="0" indent="0" algn="just">
              <a:buNone/>
            </a:pPr>
            <a:r>
              <a:rPr lang="cs-CZ" altLang="cs-CZ" sz="1400" b="1" dirty="0">
                <a:solidFill>
                  <a:srgbClr val="000000"/>
                </a:solidFill>
              </a:rPr>
              <a:t>Z</a:t>
            </a:r>
            <a:r>
              <a:rPr lang="cs-CZ" altLang="cs-CZ" sz="1400" b="1" dirty="0" smtClean="0">
                <a:solidFill>
                  <a:srgbClr val="000000"/>
                </a:solidFill>
              </a:rPr>
              <a:t>ávěrečné vyúčtování dotace:</a:t>
            </a:r>
          </a:p>
          <a:p>
            <a:pPr algn="just" eaLnBrk="1" hangingPunct="1">
              <a:spcBef>
                <a:spcPct val="0"/>
              </a:spcBef>
              <a:defRPr/>
            </a:pPr>
            <a:r>
              <a:rPr lang="cs-CZ" sz="1400" dirty="0" smtClean="0"/>
              <a:t>vyúčtování dotace </a:t>
            </a:r>
            <a:r>
              <a:rPr lang="cs-CZ" sz="1400" dirty="0"/>
              <a:t>je příjemce povinen vyhotovit a podat</a:t>
            </a:r>
            <a:r>
              <a:rPr lang="cs-CZ" sz="1400" b="1" dirty="0"/>
              <a:t> </a:t>
            </a:r>
            <a:r>
              <a:rPr lang="cs-CZ" sz="1400" b="1" dirty="0">
                <a:solidFill>
                  <a:srgbClr val="FF0000"/>
                </a:solidFill>
              </a:rPr>
              <a:t>nejpozději do 31. 01. </a:t>
            </a:r>
            <a:r>
              <a:rPr lang="cs-CZ" sz="1400" b="1" dirty="0" smtClean="0">
                <a:solidFill>
                  <a:srgbClr val="FF0000"/>
                </a:solidFill>
              </a:rPr>
              <a:t>2024</a:t>
            </a:r>
            <a:endParaRPr lang="cs-CZ" altLang="cs-CZ" sz="1400" b="1" dirty="0">
              <a:solidFill>
                <a:srgbClr val="FF0000"/>
              </a:solidFill>
            </a:endParaRPr>
          </a:p>
          <a:p>
            <a:pPr algn="just" eaLnBrk="1" hangingPunct="1">
              <a:spcBef>
                <a:spcPct val="0"/>
              </a:spcBef>
              <a:defRPr/>
            </a:pPr>
            <a:r>
              <a:rPr lang="cs-CZ" altLang="cs-CZ" sz="1400" dirty="0" smtClean="0"/>
              <a:t>v </a:t>
            </a:r>
            <a:r>
              <a:rPr lang="cs-CZ" altLang="cs-CZ" sz="1400" dirty="0"/>
              <a:t>rámci závěrečného vyúčtování je příjemce dotace povinen </a:t>
            </a:r>
            <a:r>
              <a:rPr lang="cs-CZ" sz="1400" b="1" dirty="0"/>
              <a:t>doložit způsob prezentace statutárního města Opavy.</a:t>
            </a:r>
          </a:p>
          <a:p>
            <a:pPr marL="0" indent="0" algn="just" eaLnBrk="1" hangingPunct="1">
              <a:spcBef>
                <a:spcPct val="0"/>
              </a:spcBef>
              <a:buNone/>
              <a:defRPr/>
            </a:pPr>
            <a:endParaRPr lang="cs-CZ" sz="1400" b="1" dirty="0"/>
          </a:p>
          <a:p>
            <a:pPr marL="0" indent="0" algn="just" eaLnBrk="1" hangingPunct="1">
              <a:spcBef>
                <a:spcPct val="0"/>
              </a:spcBef>
              <a:buNone/>
              <a:defRPr/>
            </a:pPr>
            <a:r>
              <a:rPr lang="cs-CZ" sz="1400" b="1" dirty="0">
                <a:solidFill>
                  <a:srgbClr val="FF0000"/>
                </a:solidFill>
              </a:rPr>
              <a:t>UPOZORNĚNÍ: </a:t>
            </a:r>
            <a:r>
              <a:rPr lang="cs-CZ" sz="1400" dirty="0"/>
              <a:t>příjemce dotace je povinen </a:t>
            </a:r>
            <a:r>
              <a:rPr lang="cs-CZ" sz="1400" dirty="0">
                <a:solidFill>
                  <a:srgbClr val="FF0000"/>
                </a:solidFill>
              </a:rPr>
              <a:t>označit originály všech účetních dokladů </a:t>
            </a:r>
            <a:r>
              <a:rPr lang="cs-CZ" sz="1400" dirty="0">
                <a:solidFill>
                  <a:srgbClr val="000000"/>
                </a:solidFill>
              </a:rPr>
              <a:t>o uznatelných nákladech projektu </a:t>
            </a:r>
            <a:r>
              <a:rPr lang="cs-CZ" sz="1400" b="1" dirty="0">
                <a:solidFill>
                  <a:srgbClr val="FF0000"/>
                </a:solidFill>
              </a:rPr>
              <a:t>číslem projektu</a:t>
            </a:r>
            <a:r>
              <a:rPr lang="cs-CZ" sz="1400" dirty="0">
                <a:solidFill>
                  <a:srgbClr val="000000"/>
                </a:solidFill>
              </a:rPr>
              <a:t>, pod kterým je poskytovatelem v Programu evidován. V rámci závěrečného vyúčtování dotace jsou předkládány kopie těchto dokladů.</a:t>
            </a:r>
            <a:endParaRPr lang="cs-CZ" altLang="cs-CZ" sz="1400" dirty="0">
              <a:solidFill>
                <a:srgbClr val="000000"/>
              </a:solidFill>
            </a:endParaRPr>
          </a:p>
          <a:p>
            <a:endParaRPr lang="cs-CZ" sz="1600" dirty="0">
              <a:solidFill>
                <a:srgbClr val="FF0000"/>
              </a:solidFill>
            </a:endParaRPr>
          </a:p>
          <a:p>
            <a:pPr marL="0" indent="0" algn="just" eaLnBrk="1" hangingPunct="1">
              <a:spcBef>
                <a:spcPct val="0"/>
              </a:spcBef>
              <a:buFontTx/>
              <a:buNone/>
              <a:defRPr/>
            </a:pPr>
            <a:endParaRPr lang="cs-CZ" altLang="cs-CZ" sz="1600" dirty="0"/>
          </a:p>
        </p:txBody>
      </p:sp>
      <p:sp>
        <p:nvSpPr>
          <p:cNvPr id="4" name="Zástupný symbol pro číslo snímku 3"/>
          <p:cNvSpPr>
            <a:spLocks noGrp="1"/>
          </p:cNvSpPr>
          <p:nvPr>
            <p:ph type="sldNum" sz="quarter" idx="12"/>
          </p:nvPr>
        </p:nvSpPr>
        <p:spPr/>
        <p:txBody>
          <a:bodyPr/>
          <a:lstStyle/>
          <a:p>
            <a:pPr>
              <a:defRPr/>
            </a:pPr>
            <a:fld id="{C7BDFA37-F71A-4A53-8A2F-7F5F512A096D}" type="slidenum">
              <a:rPr lang="cs-CZ" smtClean="0"/>
              <a:pPr>
                <a:defRPr/>
              </a:pPr>
              <a:t>21</a:t>
            </a:fld>
            <a:endParaRPr lang="cs-CZ"/>
          </a:p>
        </p:txBody>
      </p:sp>
    </p:spTree>
    <p:extLst>
      <p:ext uri="{BB962C8B-B14F-4D97-AF65-F5344CB8AC3E}">
        <p14:creationId xmlns:p14="http://schemas.microsoft.com/office/powerpoint/2010/main" val="3873529400"/>
      </p:ext>
    </p:extLst>
  </p:cSld>
  <p:clrMapOvr>
    <a:masterClrMapping/>
  </p:clrMapOvr>
  <p:transition advTm="6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11"/>
          <p:cNvSpPr>
            <a:spLocks noGrp="1" noChangeArrowheads="1"/>
          </p:cNvSpPr>
          <p:nvPr>
            <p:ph type="body" idx="1"/>
          </p:nvPr>
        </p:nvSpPr>
        <p:spPr>
          <a:xfrm>
            <a:off x="452438" y="1700213"/>
            <a:ext cx="8229600" cy="4608512"/>
          </a:xfrm>
        </p:spPr>
        <p:txBody>
          <a:bodyPr/>
          <a:lstStyle/>
          <a:p>
            <a:pPr marL="57150" indent="0" algn="just" eaLnBrk="1" hangingPunct="1">
              <a:buFontTx/>
              <a:buNone/>
              <a:defRPr/>
            </a:pPr>
            <a:r>
              <a:rPr lang="cs-CZ" altLang="cs-CZ" sz="1600" b="1" dirty="0" smtClean="0"/>
              <a:t>Kontaktní osoby</a:t>
            </a:r>
          </a:p>
          <a:p>
            <a:pPr indent="-285750" algn="just" eaLnBrk="1" hangingPunct="1">
              <a:defRPr/>
            </a:pPr>
            <a:r>
              <a:rPr lang="cs-CZ" altLang="cs-CZ" sz="1600" b="1" dirty="0" smtClean="0"/>
              <a:t>Formální část </a:t>
            </a:r>
            <a:r>
              <a:rPr lang="cs-CZ" altLang="cs-CZ" sz="1600" dirty="0" smtClean="0"/>
              <a:t>- odevzdání žádosti, formuláře, přílohy, termíny a místo odevzdání, atd. je možno konzultovat s pracovníky odboru rozvoje města a strategického plánování:</a:t>
            </a:r>
          </a:p>
          <a:p>
            <a:pPr lvl="2" algn="just" eaLnBrk="1" hangingPunct="1">
              <a:defRPr/>
            </a:pPr>
            <a:r>
              <a:rPr lang="cs-CZ" altLang="cs-CZ" sz="1600" dirty="0" smtClean="0"/>
              <a:t>Ing. Lenka Jiskrová, </a:t>
            </a:r>
            <a:r>
              <a:rPr lang="cs-CZ" altLang="cs-CZ" sz="1600" dirty="0" smtClean="0">
                <a:hlinkClick r:id="rId4"/>
              </a:rPr>
              <a:t>lenka.jiskrova@opava-city.cz</a:t>
            </a:r>
            <a:r>
              <a:rPr lang="cs-CZ" altLang="cs-CZ" sz="1600" dirty="0" smtClean="0"/>
              <a:t>, </a:t>
            </a:r>
            <a:r>
              <a:rPr lang="cs-CZ" sz="1600" dirty="0"/>
              <a:t>553 756 629 </a:t>
            </a:r>
            <a:endParaRPr lang="cs-CZ" sz="1600" dirty="0" smtClean="0"/>
          </a:p>
          <a:p>
            <a:pPr lvl="2" algn="just" eaLnBrk="1" hangingPunct="1">
              <a:defRPr/>
            </a:pPr>
            <a:r>
              <a:rPr lang="cs-CZ" altLang="cs-CZ" sz="1600" dirty="0" smtClean="0">
                <a:solidFill>
                  <a:srgbClr val="FF0000"/>
                </a:solidFill>
              </a:rPr>
              <a:t>Ing. Barbora Raidová, </a:t>
            </a:r>
            <a:r>
              <a:rPr lang="cs-CZ" altLang="cs-CZ" sz="1600" dirty="0" smtClean="0">
                <a:solidFill>
                  <a:srgbClr val="FF0000"/>
                </a:solidFill>
                <a:hlinkClick r:id="rId5"/>
              </a:rPr>
              <a:t>barbora.raidova@opava-city.cz</a:t>
            </a:r>
            <a:r>
              <a:rPr lang="cs-CZ" altLang="cs-CZ" sz="1600" dirty="0" smtClean="0">
                <a:solidFill>
                  <a:srgbClr val="FF0000"/>
                </a:solidFill>
              </a:rPr>
              <a:t>, 553 </a:t>
            </a:r>
            <a:r>
              <a:rPr lang="cs-CZ" altLang="cs-CZ" sz="1600" smtClean="0">
                <a:solidFill>
                  <a:srgbClr val="FF0000"/>
                </a:solidFill>
              </a:rPr>
              <a:t>756 </a:t>
            </a:r>
            <a:r>
              <a:rPr lang="cs-CZ" altLang="cs-CZ" sz="1600" smtClean="0">
                <a:solidFill>
                  <a:srgbClr val="FF0000"/>
                </a:solidFill>
              </a:rPr>
              <a:t>346</a:t>
            </a:r>
            <a:endParaRPr lang="cs-CZ" altLang="cs-CZ" sz="1600" dirty="0" smtClean="0">
              <a:solidFill>
                <a:srgbClr val="FF0000"/>
              </a:solidFill>
            </a:endParaRPr>
          </a:p>
          <a:p>
            <a:pPr marL="114300" indent="0" algn="just" eaLnBrk="1" hangingPunct="1">
              <a:buFontTx/>
              <a:buNone/>
              <a:defRPr/>
            </a:pPr>
            <a:endParaRPr lang="cs-CZ" altLang="cs-CZ" sz="1600" b="1" dirty="0" smtClean="0"/>
          </a:p>
          <a:p>
            <a:pPr marL="400050" indent="-285750" algn="just" eaLnBrk="1" hangingPunct="1">
              <a:buFont typeface="Arial" panose="020B0604020202020204" pitchFamily="34" charset="0"/>
              <a:buChar char="•"/>
              <a:defRPr/>
            </a:pPr>
            <a:r>
              <a:rPr lang="cs-CZ" altLang="cs-CZ" sz="1600" b="1" dirty="0" smtClean="0"/>
              <a:t>Věcná část </a:t>
            </a:r>
            <a:r>
              <a:rPr lang="cs-CZ" altLang="cs-CZ" sz="1600" dirty="0" smtClean="0"/>
              <a:t>- zaměření projektu, správné zařazení do dotačního titulu, obsahovou část projektu, atd. je možno konzultovat s pracovníkem odboru kancelář primátora:</a:t>
            </a:r>
          </a:p>
          <a:p>
            <a:pPr lvl="2" algn="just" eaLnBrk="1" hangingPunct="1">
              <a:defRPr/>
            </a:pPr>
            <a:r>
              <a:rPr lang="cs-CZ" altLang="cs-CZ" sz="1600" dirty="0" smtClean="0"/>
              <a:t>Mgr. Petr Rotrekl, </a:t>
            </a:r>
            <a:r>
              <a:rPr lang="cs-CZ" altLang="cs-CZ" sz="1600" dirty="0" smtClean="0">
                <a:hlinkClick r:id="rId6"/>
              </a:rPr>
              <a:t>petr.rotrekl@opava-city.cz</a:t>
            </a:r>
            <a:r>
              <a:rPr lang="cs-CZ" altLang="cs-CZ" sz="1600" dirty="0" smtClean="0"/>
              <a:t>, 553 756 346</a:t>
            </a:r>
          </a:p>
          <a:p>
            <a:pPr lvl="2" algn="just" eaLnBrk="1" hangingPunct="1">
              <a:defRPr/>
            </a:pPr>
            <a:endParaRPr lang="cs-CZ" altLang="cs-CZ" sz="1600" b="1" dirty="0"/>
          </a:p>
          <a:p>
            <a:pPr marL="114300" indent="0" algn="just" eaLnBrk="1" hangingPunct="1">
              <a:buFontTx/>
              <a:buNone/>
              <a:defRPr/>
            </a:pPr>
            <a:r>
              <a:rPr lang="cs-CZ" altLang="cs-CZ" sz="1600" b="1" dirty="0"/>
              <a:t>Úplné znění Programu </a:t>
            </a:r>
            <a:r>
              <a:rPr lang="cs-CZ" altLang="cs-CZ" sz="1600" b="1" dirty="0" smtClean="0"/>
              <a:t>KULTURA 2023 </a:t>
            </a:r>
            <a:r>
              <a:rPr lang="cs-CZ" altLang="cs-CZ" sz="1600" b="1" dirty="0"/>
              <a:t>včetně manuálu k elektronickému systému GRANTYS jsou uveřejněny </a:t>
            </a:r>
            <a:r>
              <a:rPr lang="cs-CZ" altLang="cs-CZ" sz="1600" b="1" dirty="0" smtClean="0"/>
              <a:t>na: </a:t>
            </a:r>
            <a:r>
              <a:rPr lang="cs-CZ" altLang="cs-CZ" sz="1600" b="1" dirty="0" smtClean="0">
                <a:hlinkClick r:id="rId7"/>
              </a:rPr>
              <a:t>https</a:t>
            </a:r>
            <a:r>
              <a:rPr lang="cs-CZ" altLang="cs-CZ" sz="1600" b="1" dirty="0">
                <a:hlinkClick r:id="rId7"/>
              </a:rPr>
              <a:t>://</a:t>
            </a:r>
            <a:r>
              <a:rPr lang="cs-CZ" altLang="cs-CZ" sz="1600" b="1" dirty="0" smtClean="0">
                <a:hlinkClick r:id="rId7"/>
              </a:rPr>
              <a:t>www.opava-city.cz/</a:t>
            </a:r>
            <a:r>
              <a:rPr lang="cs-CZ" altLang="cs-CZ" sz="1600" b="1" dirty="0" err="1" smtClean="0">
                <a:hlinkClick r:id="rId7"/>
              </a:rPr>
              <a:t>cz</a:t>
            </a:r>
            <a:r>
              <a:rPr lang="cs-CZ" altLang="cs-CZ" sz="1600" b="1" dirty="0" smtClean="0">
                <a:hlinkClick r:id="rId7"/>
              </a:rPr>
              <a:t>/</a:t>
            </a:r>
            <a:r>
              <a:rPr lang="cs-CZ" altLang="cs-CZ" sz="1600" b="1" dirty="0" err="1" smtClean="0">
                <a:hlinkClick r:id="rId7"/>
              </a:rPr>
              <a:t>nabidka-temat</a:t>
            </a:r>
            <a:r>
              <a:rPr lang="cs-CZ" altLang="cs-CZ" sz="1600" b="1" dirty="0" smtClean="0">
                <a:hlinkClick r:id="rId7"/>
              </a:rPr>
              <a:t>/dotace/dotacni-programy-2023/kultura-2023-2.html</a:t>
            </a:r>
            <a:r>
              <a:rPr lang="cs-CZ" altLang="cs-CZ" sz="1600" b="1" dirty="0" smtClean="0"/>
              <a:t>.</a:t>
            </a:r>
          </a:p>
          <a:p>
            <a:pPr marL="114300" indent="0" algn="just" eaLnBrk="1" hangingPunct="1">
              <a:buFontTx/>
              <a:buNone/>
              <a:defRPr/>
            </a:pPr>
            <a:endParaRPr lang="cs-CZ" altLang="cs-CZ" sz="1600" b="1" dirty="0" smtClean="0"/>
          </a:p>
          <a:p>
            <a:pPr lvl="2" algn="just" eaLnBrk="1" hangingPunct="1">
              <a:defRPr/>
            </a:pPr>
            <a:endParaRPr lang="cs-CZ" altLang="cs-CZ" sz="1600" dirty="0" smtClean="0"/>
          </a:p>
        </p:txBody>
      </p:sp>
      <p:sp>
        <p:nvSpPr>
          <p:cNvPr id="1843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5B7C2A7-4875-4AF0-9DB2-2BEA163D8CF1}" type="slidenum">
              <a:rPr lang="cs-CZ" altLang="cs-CZ" sz="1400" smtClean="0"/>
              <a:pPr eaLnBrk="1" hangingPunct="1">
                <a:spcBef>
                  <a:spcPct val="0"/>
                </a:spcBef>
                <a:buFontTx/>
                <a:buNone/>
              </a:pPr>
              <a:t>22</a:t>
            </a:fld>
            <a:endParaRPr lang="cs-CZ" altLang="cs-CZ" sz="1400" smtClean="0"/>
          </a:p>
        </p:txBody>
      </p:sp>
      <p:sp>
        <p:nvSpPr>
          <p:cNvPr id="1843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KONTAKTNÍ OSOBY</a:t>
            </a:r>
            <a:endParaRPr lang="cs-CZ" altLang="cs-CZ" sz="2200" b="1" dirty="0">
              <a:solidFill>
                <a:srgbClr val="E12D28"/>
              </a:solidFill>
            </a:endParaRPr>
          </a:p>
        </p:txBody>
      </p:sp>
    </p:spTree>
    <p:extLst>
      <p:ext uri="{BB962C8B-B14F-4D97-AF65-F5344CB8AC3E}">
        <p14:creationId xmlns:p14="http://schemas.microsoft.com/office/powerpoint/2010/main" val="63588107"/>
      </p:ext>
    </p:extLst>
  </p:cSld>
  <p:clrMapOvr>
    <a:masterClrMapping/>
  </p:clrMapOvr>
  <p:transition advTm="6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482"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0237" y="913189"/>
            <a:ext cx="5343525"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 Box 7"/>
          <p:cNvSpPr txBox="1">
            <a:spLocks noChangeArrowheads="1"/>
          </p:cNvSpPr>
          <p:nvPr/>
        </p:nvSpPr>
        <p:spPr bwMode="auto">
          <a:xfrm>
            <a:off x="319088" y="3213100"/>
            <a:ext cx="8424862"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endParaRPr lang="cs-CZ" altLang="cs-CZ" sz="4200" b="1" dirty="0" smtClean="0"/>
          </a:p>
          <a:p>
            <a:pPr algn="ctr" eaLnBrk="1" hangingPunct="1">
              <a:spcBef>
                <a:spcPct val="50000"/>
              </a:spcBef>
              <a:buFontTx/>
              <a:buNone/>
            </a:pPr>
            <a:r>
              <a:rPr lang="cs-CZ" altLang="cs-CZ" sz="4200" b="1" dirty="0" smtClean="0"/>
              <a:t>DĚKUJEME </a:t>
            </a:r>
            <a:r>
              <a:rPr lang="cs-CZ" altLang="cs-CZ" sz="4200" b="1" dirty="0"/>
              <a:t>ZA POZORNOST</a:t>
            </a:r>
          </a:p>
          <a:p>
            <a:pPr algn="ctr" eaLnBrk="1" hangingPunct="1">
              <a:spcBef>
                <a:spcPct val="50000"/>
              </a:spcBef>
              <a:buFontTx/>
              <a:buNone/>
            </a:pPr>
            <a:endParaRPr lang="cs-CZ" altLang="cs-CZ" sz="1800" dirty="0"/>
          </a:p>
        </p:txBody>
      </p:sp>
      <p:sp>
        <p:nvSpPr>
          <p:cNvPr id="2048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F50B105-1097-4C2C-9DB2-2EE44D0DE6E5}" type="slidenum">
              <a:rPr lang="cs-CZ" altLang="cs-CZ" sz="1400" smtClean="0"/>
              <a:pPr eaLnBrk="1" hangingPunct="1">
                <a:spcBef>
                  <a:spcPct val="0"/>
                </a:spcBef>
                <a:buFontTx/>
                <a:buNone/>
              </a:pPr>
              <a:t>23</a:t>
            </a:fld>
            <a:endParaRPr lang="cs-CZ" altLang="cs-CZ" sz="1400" smtClean="0"/>
          </a:p>
        </p:txBody>
      </p:sp>
      <p:sp>
        <p:nvSpPr>
          <p:cNvPr id="2048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11"/>
          <p:cNvSpPr>
            <a:spLocks noGrp="1" noChangeArrowheads="1"/>
          </p:cNvSpPr>
          <p:nvPr>
            <p:ph type="body" idx="1"/>
          </p:nvPr>
        </p:nvSpPr>
        <p:spPr>
          <a:xfrm>
            <a:off x="323528" y="1628799"/>
            <a:ext cx="8208912" cy="4616425"/>
          </a:xfrm>
        </p:spPr>
        <p:txBody>
          <a:bodyPr/>
          <a:lstStyle/>
          <a:p>
            <a:pPr marL="0" indent="0" algn="just">
              <a:buNone/>
            </a:pPr>
            <a:r>
              <a:rPr lang="cs-CZ" altLang="cs-CZ" sz="1600" b="1" u="sng" dirty="0" smtClean="0">
                <a:solidFill>
                  <a:srgbClr val="FF0000"/>
                </a:solidFill>
              </a:rPr>
              <a:t>Účelem dotačního </a:t>
            </a:r>
            <a:r>
              <a:rPr lang="cs-CZ" altLang="cs-CZ" sz="1600" b="1" u="sng" dirty="0">
                <a:solidFill>
                  <a:srgbClr val="FF0000"/>
                </a:solidFill>
              </a:rPr>
              <a:t>titulu </a:t>
            </a:r>
            <a:r>
              <a:rPr lang="cs-CZ" altLang="cs-CZ" sz="1600" b="1" u="sng" dirty="0" smtClean="0">
                <a:solidFill>
                  <a:srgbClr val="FF0000"/>
                </a:solidFill>
              </a:rPr>
              <a:t>K1/23</a:t>
            </a:r>
            <a:r>
              <a:rPr lang="cs-CZ" altLang="cs-CZ" sz="1600" dirty="0" smtClean="0">
                <a:solidFill>
                  <a:srgbClr val="FF0000"/>
                </a:solidFill>
              </a:rPr>
              <a:t> </a:t>
            </a:r>
            <a:r>
              <a:rPr lang="cs-CZ" sz="1600" dirty="0"/>
              <a:t>je podpora celoroční činnosti hudebních klubů, galerií či jiných kulturních zařízení. Celoroční kulturní činnost musí být realizována ve veřejně přístupných prostorech, které slouží pro kulturní aktivity na území SMO. </a:t>
            </a:r>
            <a:r>
              <a:rPr lang="cs-CZ" sz="1600" u="sng" dirty="0"/>
              <a:t>Žadatel je povinen </a:t>
            </a:r>
            <a:r>
              <a:rPr lang="cs-CZ" sz="1600" dirty="0"/>
              <a:t>tuto skutečnost </a:t>
            </a:r>
            <a:r>
              <a:rPr lang="cs-CZ" sz="1600" u="sng" dirty="0"/>
              <a:t>doložit při podání žádosti (např. nájemní smlouvou, smlouvou o výpůjčce, listem vlastnictví).</a:t>
            </a:r>
          </a:p>
          <a:p>
            <a:pPr marL="0" indent="0">
              <a:buNone/>
            </a:pPr>
            <a:endParaRPr lang="cs-CZ" sz="1600" u="sng" dirty="0" smtClean="0"/>
          </a:p>
          <a:p>
            <a:pPr marL="0" indent="0">
              <a:buNone/>
            </a:pPr>
            <a:r>
              <a:rPr lang="cs-CZ" sz="1600" u="sng" dirty="0" smtClean="0"/>
              <a:t>Realizační </a:t>
            </a:r>
            <a:r>
              <a:rPr lang="cs-CZ" sz="1600" u="sng" dirty="0"/>
              <a:t>podmínkou je:</a:t>
            </a:r>
            <a:endParaRPr lang="cs-CZ" sz="1600" dirty="0"/>
          </a:p>
          <a:p>
            <a:pPr lvl="0"/>
            <a:r>
              <a:rPr lang="cs-CZ" sz="1600" dirty="0"/>
              <a:t>přístupnost prostoru pro veřejnost min. v délce 10 měsíců/rok,</a:t>
            </a:r>
          </a:p>
          <a:p>
            <a:pPr lvl="0"/>
            <a:r>
              <a:rPr lang="cs-CZ" sz="1600" dirty="0"/>
              <a:t>plán celoroční kulturní činnosti (doložení při podání žádosti).</a:t>
            </a:r>
          </a:p>
          <a:p>
            <a:pPr marL="0" indent="0" algn="just">
              <a:buFontTx/>
              <a:buNone/>
              <a:defRPr/>
            </a:pPr>
            <a:endParaRPr lang="cs-CZ" altLang="cs-CZ" sz="1600" dirty="0" smtClean="0"/>
          </a:p>
          <a:p>
            <a:pPr marL="0" indent="0" algn="just">
              <a:buFontTx/>
              <a:buNone/>
              <a:defRPr/>
            </a:pPr>
            <a:r>
              <a:rPr lang="cs-CZ" altLang="cs-CZ" sz="1600" dirty="0" smtClean="0"/>
              <a:t>Minimální výše poskytnuté dotace:	 </a:t>
            </a:r>
            <a:r>
              <a:rPr lang="cs-CZ" altLang="cs-CZ" sz="1600" b="1" dirty="0" smtClean="0">
                <a:solidFill>
                  <a:srgbClr val="000000"/>
                </a:solidFill>
              </a:rPr>
              <a:t>40.000,00 Kč</a:t>
            </a:r>
          </a:p>
          <a:p>
            <a:pPr marL="0" indent="0" algn="just">
              <a:buFontTx/>
              <a:buNone/>
              <a:defRPr/>
            </a:pPr>
            <a:r>
              <a:rPr lang="cs-CZ" altLang="cs-CZ" sz="1600" dirty="0" smtClean="0">
                <a:solidFill>
                  <a:srgbClr val="000000"/>
                </a:solidFill>
              </a:rPr>
              <a:t>Maximální výše poskytnuté dotace:</a:t>
            </a:r>
            <a:r>
              <a:rPr lang="cs-CZ" altLang="cs-CZ" sz="1600" b="1" dirty="0" smtClean="0">
                <a:solidFill>
                  <a:srgbClr val="000000"/>
                </a:solidFill>
              </a:rPr>
              <a:t>	200.000,00 Kč</a:t>
            </a:r>
          </a:p>
          <a:p>
            <a:pPr marL="0" indent="0" algn="just">
              <a:buFontTx/>
              <a:buNone/>
              <a:defRPr/>
            </a:pPr>
            <a:endParaRPr lang="cs-CZ" altLang="cs-CZ" sz="1600" dirty="0" smtClean="0"/>
          </a:p>
          <a:p>
            <a:pPr marL="0" indent="0" algn="just">
              <a:buFontTx/>
              <a:buNone/>
              <a:defRPr/>
            </a:pPr>
            <a:r>
              <a:rPr lang="cs-CZ" altLang="cs-CZ" sz="1600" dirty="0" smtClean="0"/>
              <a:t>Žadatel o dotaci smí podat pouze </a:t>
            </a:r>
            <a:r>
              <a:rPr lang="cs-CZ" altLang="cs-CZ" sz="1600" b="1" u="sng" cap="all" dirty="0" smtClean="0"/>
              <a:t>jednu</a:t>
            </a:r>
            <a:r>
              <a:rPr lang="cs-CZ" altLang="cs-CZ" sz="1600" dirty="0" smtClean="0"/>
              <a:t> žádost!</a:t>
            </a:r>
          </a:p>
          <a:p>
            <a:pPr marL="0" indent="0" algn="just">
              <a:buFontTx/>
              <a:buNone/>
              <a:defRPr/>
            </a:pPr>
            <a:endParaRPr lang="cs-CZ" altLang="cs-CZ" sz="1600" dirty="0"/>
          </a:p>
          <a:p>
            <a:pPr marL="0" indent="0" algn="just">
              <a:buNone/>
              <a:defRPr/>
            </a:pPr>
            <a:r>
              <a:rPr lang="cs-CZ" altLang="cs-CZ" sz="1600" dirty="0"/>
              <a:t>Minimální % spoluúčast žadatele na uznatelných nákladech projektu: 25 %.</a:t>
            </a:r>
          </a:p>
          <a:p>
            <a:pPr marL="0" indent="0" algn="just">
              <a:buFontTx/>
              <a:buNone/>
              <a:defRPr/>
            </a:pPr>
            <a:endParaRPr lang="cs-CZ" altLang="cs-CZ" sz="1600" dirty="0" smtClean="0"/>
          </a:p>
          <a:p>
            <a:pPr marL="0" indent="0" algn="just">
              <a:buFontTx/>
              <a:buNone/>
              <a:defRPr/>
            </a:pPr>
            <a:endParaRPr lang="cs-CZ" altLang="cs-CZ" sz="1600" dirty="0"/>
          </a:p>
          <a:p>
            <a:pPr marL="0" indent="0" algn="just">
              <a:buFontTx/>
              <a:buNone/>
              <a:defRPr/>
            </a:pPr>
            <a:endParaRPr lang="cs-CZ" altLang="cs-CZ" sz="1400" dirty="0" smtClean="0"/>
          </a:p>
        </p:txBody>
      </p:sp>
      <p:sp>
        <p:nvSpPr>
          <p:cNvPr id="410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01CCACE8-7818-49E7-9142-599DD69E18DC}" type="slidenum">
              <a:rPr lang="cs-CZ" altLang="cs-CZ" sz="1400" smtClean="0"/>
              <a:pPr eaLnBrk="1" hangingPunct="1">
                <a:spcBef>
                  <a:spcPct val="0"/>
                </a:spcBef>
                <a:buFontTx/>
                <a:buNone/>
              </a:pPr>
              <a:t>3</a:t>
            </a:fld>
            <a:endParaRPr lang="cs-CZ" altLang="cs-CZ" sz="1400" smtClean="0"/>
          </a:p>
        </p:txBody>
      </p:sp>
      <p:sp>
        <p:nvSpPr>
          <p:cNvPr id="4101" name="Text Box 3"/>
          <p:cNvSpPr txBox="1">
            <a:spLocks noChangeArrowheads="1"/>
          </p:cNvSpPr>
          <p:nvPr/>
        </p:nvSpPr>
        <p:spPr bwMode="auto">
          <a:xfrm>
            <a:off x="2771775" y="330200"/>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sz="2200" b="1" dirty="0" smtClean="0"/>
              <a:t>PODPORA CELOROČNÍ KULTURNÍ ČINNOSTI</a:t>
            </a:r>
            <a:r>
              <a:rPr lang="cs-CZ" sz="2200" b="1" dirty="0">
                <a:solidFill>
                  <a:srgbClr val="000000"/>
                </a:solidFill>
              </a:rPr>
              <a:t> </a:t>
            </a:r>
            <a:r>
              <a:rPr lang="cs-CZ" sz="2200" b="1" dirty="0" smtClean="0">
                <a:solidFill>
                  <a:srgbClr val="000000"/>
                </a:solidFill>
              </a:rPr>
              <a:t>(</a:t>
            </a:r>
            <a:r>
              <a:rPr lang="cs-CZ" altLang="cs-CZ" sz="2200" b="1" dirty="0" smtClean="0">
                <a:solidFill>
                  <a:srgbClr val="000000"/>
                </a:solidFill>
              </a:rPr>
              <a:t>K1/23)</a:t>
            </a:r>
            <a:endParaRPr lang="cs-CZ" altLang="cs-CZ" sz="2200" b="1" dirty="0">
              <a:solidFill>
                <a:srgbClr val="000000"/>
              </a:solidFill>
            </a:endParaRPr>
          </a:p>
        </p:txBody>
      </p:sp>
    </p:spTree>
  </p:cSld>
  <p:clrMapOvr>
    <a:masterClrMapping/>
  </p:clrMapOvr>
  <p:transition advTm="6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11"/>
          <p:cNvSpPr>
            <a:spLocks noGrp="1" noChangeArrowheads="1"/>
          </p:cNvSpPr>
          <p:nvPr>
            <p:ph type="body" idx="1"/>
          </p:nvPr>
        </p:nvSpPr>
        <p:spPr>
          <a:xfrm>
            <a:off x="395288" y="1628800"/>
            <a:ext cx="8229600" cy="4752950"/>
          </a:xfrm>
        </p:spPr>
        <p:txBody>
          <a:bodyPr/>
          <a:lstStyle/>
          <a:p>
            <a:pPr marL="0" indent="0" algn="just">
              <a:buFontTx/>
              <a:buNone/>
              <a:defRPr/>
            </a:pPr>
            <a:r>
              <a:rPr lang="cs-CZ" altLang="cs-CZ" sz="1600" b="1" u="sng" dirty="0" smtClean="0">
                <a:solidFill>
                  <a:srgbClr val="FF0000"/>
                </a:solidFill>
              </a:rPr>
              <a:t>Cílem </a:t>
            </a:r>
            <a:r>
              <a:rPr lang="cs-CZ" altLang="cs-CZ" sz="1600" b="1" u="sng" dirty="0">
                <a:solidFill>
                  <a:srgbClr val="FF0000"/>
                </a:solidFill>
              </a:rPr>
              <a:t>dotačního titulu </a:t>
            </a:r>
            <a:r>
              <a:rPr lang="cs-CZ" altLang="cs-CZ" sz="1600" b="1" u="sng" dirty="0" smtClean="0">
                <a:solidFill>
                  <a:srgbClr val="FF0000"/>
                </a:solidFill>
              </a:rPr>
              <a:t>K2/23</a:t>
            </a:r>
            <a:r>
              <a:rPr lang="cs-CZ" altLang="cs-CZ" sz="1600" dirty="0" smtClean="0">
                <a:solidFill>
                  <a:srgbClr val="FF0000"/>
                </a:solidFill>
              </a:rPr>
              <a:t> </a:t>
            </a:r>
            <a:r>
              <a:rPr lang="cs-CZ" altLang="cs-CZ" sz="1600" dirty="0" smtClean="0"/>
              <a:t>je p</a:t>
            </a:r>
            <a:r>
              <a:rPr lang="cs-CZ" sz="1600" dirty="0" smtClean="0"/>
              <a:t>odpora </a:t>
            </a:r>
            <a:r>
              <a:rPr lang="cs-CZ" sz="1600" b="1" dirty="0"/>
              <a:t>veřejně přístupných </a:t>
            </a:r>
            <a:r>
              <a:rPr lang="cs-CZ" sz="1600" dirty="0"/>
              <a:t>kulturních a uměleckých </a:t>
            </a:r>
            <a:r>
              <a:rPr lang="cs-CZ" sz="1600" b="1" dirty="0">
                <a:solidFill>
                  <a:srgbClr val="000000"/>
                </a:solidFill>
              </a:rPr>
              <a:t>akcí</a:t>
            </a:r>
            <a:r>
              <a:rPr lang="cs-CZ" sz="1600" dirty="0">
                <a:solidFill>
                  <a:srgbClr val="000000"/>
                </a:solidFill>
              </a:rPr>
              <a:t> </a:t>
            </a:r>
            <a:r>
              <a:rPr lang="cs-CZ" sz="1600" b="1" dirty="0">
                <a:solidFill>
                  <a:srgbClr val="000000"/>
                </a:solidFill>
              </a:rPr>
              <a:t>pořádaných žadatelem </a:t>
            </a:r>
            <a:r>
              <a:rPr lang="cs-CZ" sz="1600" dirty="0"/>
              <a:t>v Opavě a nejbližším okolí s ohledem na přínos projektu pro občany města (např. výstavní činnost, literární pořady, kulturně-vzdělávací projekty, divadlo, apod</a:t>
            </a:r>
            <a:r>
              <a:rPr lang="cs-CZ" sz="1600" dirty="0" smtClean="0"/>
              <a:t>.).</a:t>
            </a:r>
          </a:p>
          <a:p>
            <a:pPr marL="0" indent="0" algn="just">
              <a:buFontTx/>
              <a:buNone/>
              <a:defRPr/>
            </a:pPr>
            <a:endParaRPr lang="cs-CZ" sz="1600" dirty="0" smtClean="0"/>
          </a:p>
          <a:p>
            <a:pPr marL="0" indent="0" algn="just">
              <a:buFontTx/>
              <a:buNone/>
              <a:defRPr/>
            </a:pPr>
            <a:r>
              <a:rPr lang="cs-CZ" sz="1600" b="1" dirty="0">
                <a:solidFill>
                  <a:srgbClr val="000000"/>
                </a:solidFill>
              </a:rPr>
              <a:t>Předmětem dotačního titulu jsou:</a:t>
            </a:r>
          </a:p>
          <a:p>
            <a:pPr lvl="0"/>
            <a:r>
              <a:rPr lang="cs-CZ" sz="1600" b="1" dirty="0">
                <a:solidFill>
                  <a:srgbClr val="000000"/>
                </a:solidFill>
              </a:rPr>
              <a:t>jednodenní i vícedenní kulturní akce, </a:t>
            </a:r>
          </a:p>
          <a:p>
            <a:pPr lvl="0"/>
            <a:r>
              <a:rPr lang="cs-CZ" sz="1600" b="1" dirty="0">
                <a:solidFill>
                  <a:srgbClr val="000000"/>
                </a:solidFill>
              </a:rPr>
              <a:t>umělecké cykly (koncertní, filmové, výstavní apod.),</a:t>
            </a:r>
          </a:p>
          <a:p>
            <a:pPr lvl="0"/>
            <a:r>
              <a:rPr lang="cs-CZ" sz="1600" b="1" dirty="0">
                <a:solidFill>
                  <a:srgbClr val="000000"/>
                </a:solidFill>
              </a:rPr>
              <a:t>kombinace výše uvedených typů akcí.</a:t>
            </a:r>
          </a:p>
          <a:p>
            <a:pPr marL="0" indent="0" algn="just">
              <a:buFontTx/>
              <a:buNone/>
              <a:defRPr/>
            </a:pPr>
            <a:endParaRPr lang="cs-CZ" sz="1600" dirty="0"/>
          </a:p>
          <a:p>
            <a:pPr marL="0" indent="0" algn="just">
              <a:buFontTx/>
              <a:buNone/>
              <a:defRPr/>
            </a:pPr>
            <a:r>
              <a:rPr lang="cs-CZ" altLang="cs-CZ" sz="1600" dirty="0" smtClean="0"/>
              <a:t>Minimální výše poskytnuté dotace:	 </a:t>
            </a:r>
            <a:r>
              <a:rPr lang="cs-CZ" altLang="cs-CZ" sz="1600" b="1" dirty="0" smtClean="0">
                <a:solidFill>
                  <a:srgbClr val="000000"/>
                </a:solidFill>
              </a:rPr>
              <a:t>20.000,00 Kč</a:t>
            </a:r>
          </a:p>
          <a:p>
            <a:pPr marL="0" indent="0" algn="just">
              <a:buFontTx/>
              <a:buNone/>
              <a:defRPr/>
            </a:pPr>
            <a:r>
              <a:rPr lang="cs-CZ" altLang="cs-CZ" sz="1600" dirty="0" smtClean="0">
                <a:solidFill>
                  <a:srgbClr val="000000"/>
                </a:solidFill>
              </a:rPr>
              <a:t>Maximální výše poskytnuté dotace: 	</a:t>
            </a:r>
            <a:r>
              <a:rPr lang="cs-CZ" altLang="cs-CZ" sz="1600" b="1" dirty="0" smtClean="0">
                <a:solidFill>
                  <a:srgbClr val="000000"/>
                </a:solidFill>
              </a:rPr>
              <a:t>100.000,00 Kč</a:t>
            </a:r>
          </a:p>
          <a:p>
            <a:pPr marL="0" indent="0" algn="just">
              <a:buFontTx/>
              <a:buNone/>
              <a:defRPr/>
            </a:pPr>
            <a:endParaRPr lang="cs-CZ" altLang="cs-CZ" sz="1600" dirty="0" smtClean="0"/>
          </a:p>
          <a:p>
            <a:pPr marL="0" indent="0" algn="just">
              <a:buFontTx/>
              <a:buNone/>
              <a:defRPr/>
            </a:pPr>
            <a:r>
              <a:rPr lang="cs-CZ" altLang="cs-CZ" sz="1600" dirty="0" smtClean="0"/>
              <a:t>Žadatel o dotaci smí podat </a:t>
            </a:r>
            <a:r>
              <a:rPr lang="cs-CZ" altLang="cs-CZ" sz="1600" b="1" u="sng" cap="all" dirty="0" smtClean="0"/>
              <a:t>dvě</a:t>
            </a:r>
            <a:r>
              <a:rPr lang="cs-CZ" altLang="cs-CZ" sz="1600" dirty="0" smtClean="0"/>
              <a:t> žádosti!</a:t>
            </a:r>
          </a:p>
          <a:p>
            <a:pPr marL="0" indent="0" algn="just">
              <a:buFontTx/>
              <a:buNone/>
              <a:defRPr/>
            </a:pPr>
            <a:endParaRPr lang="cs-CZ" altLang="cs-CZ" sz="1600" dirty="0" smtClean="0"/>
          </a:p>
          <a:p>
            <a:pPr marL="0" indent="0" algn="just">
              <a:buFontTx/>
              <a:buNone/>
              <a:defRPr/>
            </a:pPr>
            <a:r>
              <a:rPr lang="cs-CZ" altLang="cs-CZ" sz="1600" dirty="0"/>
              <a:t>Minimální % spoluúčast žadatele na uznatelných nákladech projektu: 25 %.</a:t>
            </a:r>
          </a:p>
          <a:p>
            <a:pPr marL="0" indent="0" algn="just">
              <a:buFontTx/>
              <a:buNone/>
              <a:defRPr/>
            </a:pPr>
            <a:endParaRPr lang="cs-CZ" altLang="cs-CZ" sz="1600" dirty="0"/>
          </a:p>
          <a:p>
            <a:pPr marL="0" indent="0" algn="just">
              <a:buFontTx/>
              <a:buNone/>
              <a:defRPr/>
            </a:pPr>
            <a:endParaRPr lang="cs-CZ" altLang="cs-CZ" sz="1400" dirty="0" smtClean="0"/>
          </a:p>
          <a:p>
            <a:pPr marL="0" indent="0" algn="just">
              <a:buFontTx/>
              <a:buNone/>
              <a:defRPr/>
            </a:pPr>
            <a:endParaRPr lang="cs-CZ" altLang="cs-CZ" sz="1400" dirty="0" smtClean="0"/>
          </a:p>
        </p:txBody>
      </p:sp>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2B4A2125-67F8-42B1-A3E7-0A0519AF1717}" type="slidenum">
              <a:rPr lang="cs-CZ" altLang="cs-CZ" sz="1400" smtClean="0"/>
              <a:pPr eaLnBrk="1" hangingPunct="1">
                <a:spcBef>
                  <a:spcPct val="0"/>
                </a:spcBef>
                <a:buFontTx/>
                <a:buNone/>
              </a:pPr>
              <a:t>4</a:t>
            </a:fld>
            <a:endParaRPr lang="cs-CZ" altLang="cs-CZ" sz="1400" smtClean="0"/>
          </a:p>
        </p:txBody>
      </p:sp>
      <p:sp>
        <p:nvSpPr>
          <p:cNvPr id="5125" name="Text Box 3"/>
          <p:cNvSpPr txBox="1">
            <a:spLocks noChangeArrowheads="1"/>
          </p:cNvSpPr>
          <p:nvPr/>
        </p:nvSpPr>
        <p:spPr bwMode="auto">
          <a:xfrm>
            <a:off x="2771775" y="330200"/>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solidFill>
                  <a:srgbClr val="000000"/>
                </a:solidFill>
              </a:rPr>
              <a:t>PODPORA KULTURNÍCH </a:t>
            </a:r>
            <a:r>
              <a:rPr lang="cs-CZ" altLang="cs-CZ" sz="2200" b="1" dirty="0">
                <a:solidFill>
                  <a:srgbClr val="000000"/>
                </a:solidFill>
              </a:rPr>
              <a:t>AKCÍ VE MĚSTĚ (</a:t>
            </a:r>
            <a:r>
              <a:rPr lang="cs-CZ" altLang="cs-CZ" sz="2200" b="1" dirty="0" smtClean="0">
                <a:solidFill>
                  <a:srgbClr val="000000"/>
                </a:solidFill>
              </a:rPr>
              <a:t>K2/23)</a:t>
            </a:r>
            <a:endParaRPr lang="cs-CZ" altLang="cs-CZ" sz="2200" b="1" dirty="0">
              <a:solidFill>
                <a:srgbClr val="000000"/>
              </a:solidFill>
            </a:endParaRPr>
          </a:p>
        </p:txBody>
      </p:sp>
    </p:spTree>
  </p:cSld>
  <p:clrMapOvr>
    <a:masterClrMapping/>
  </p:clrMapOvr>
  <p:transition advTm="6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11"/>
          <p:cNvSpPr>
            <a:spLocks noGrp="1" noChangeArrowheads="1"/>
          </p:cNvSpPr>
          <p:nvPr>
            <p:ph type="body" idx="1"/>
          </p:nvPr>
        </p:nvSpPr>
        <p:spPr>
          <a:xfrm>
            <a:off x="457200" y="1628800"/>
            <a:ext cx="8229600" cy="4900588"/>
          </a:xfrm>
        </p:spPr>
        <p:txBody>
          <a:bodyPr/>
          <a:lstStyle/>
          <a:p>
            <a:pPr marL="0" indent="0" algn="just">
              <a:buFontTx/>
              <a:buNone/>
              <a:defRPr/>
            </a:pPr>
            <a:r>
              <a:rPr lang="cs-CZ" altLang="cs-CZ" sz="1600" b="1" u="sng" dirty="0" smtClean="0">
                <a:solidFill>
                  <a:srgbClr val="FF0000"/>
                </a:solidFill>
              </a:rPr>
              <a:t>Cílem </a:t>
            </a:r>
            <a:r>
              <a:rPr lang="cs-CZ" altLang="cs-CZ" sz="1600" b="1" u="sng" dirty="0">
                <a:solidFill>
                  <a:srgbClr val="FF0000"/>
                </a:solidFill>
              </a:rPr>
              <a:t>dotačního titulu </a:t>
            </a:r>
            <a:r>
              <a:rPr lang="cs-CZ" altLang="cs-CZ" sz="1600" b="1" u="sng" dirty="0" smtClean="0">
                <a:solidFill>
                  <a:srgbClr val="FF0000"/>
                </a:solidFill>
              </a:rPr>
              <a:t>K3/23</a:t>
            </a:r>
            <a:r>
              <a:rPr lang="cs-CZ" altLang="cs-CZ" sz="1600" dirty="0" smtClean="0">
                <a:solidFill>
                  <a:srgbClr val="FF0000"/>
                </a:solidFill>
              </a:rPr>
              <a:t> </a:t>
            </a:r>
            <a:r>
              <a:rPr lang="cs-CZ" altLang="cs-CZ" sz="1600" dirty="0"/>
              <a:t>je </a:t>
            </a:r>
            <a:r>
              <a:rPr lang="cs-CZ" altLang="cs-CZ" sz="1600" dirty="0" smtClean="0"/>
              <a:t>podpora </a:t>
            </a:r>
            <a:r>
              <a:rPr lang="cs-CZ" sz="1600" dirty="0" smtClean="0"/>
              <a:t>vydávání </a:t>
            </a:r>
            <a:r>
              <a:rPr lang="cs-CZ" sz="1600" dirty="0"/>
              <a:t>literárních, výtvarných, hudebních a audiovizuálních děl, jejichž autory jsou tvůrci působící v Opavě nebo v opavském regionu. Tento dotační titul je zaměřen na podporu umělecké, nikoli vědecké či studijní činnosti</a:t>
            </a:r>
            <a:endParaRPr lang="cs-CZ" altLang="cs-CZ" sz="1600" dirty="0" smtClean="0"/>
          </a:p>
          <a:p>
            <a:pPr marL="0" indent="0" algn="just">
              <a:buFontTx/>
              <a:buNone/>
              <a:defRPr/>
            </a:pPr>
            <a:endParaRPr lang="cs-CZ" altLang="cs-CZ" sz="1600" b="1" dirty="0"/>
          </a:p>
          <a:p>
            <a:pPr marL="0" indent="0" algn="just">
              <a:buFontTx/>
              <a:buNone/>
              <a:defRPr/>
            </a:pPr>
            <a:r>
              <a:rPr lang="cs-CZ" altLang="cs-CZ" sz="1600" dirty="0" smtClean="0"/>
              <a:t>Minimální výše poskytnuté dotace:	</a:t>
            </a:r>
            <a:r>
              <a:rPr lang="cs-CZ" altLang="cs-CZ" sz="1600" b="1" dirty="0" smtClean="0">
                <a:solidFill>
                  <a:srgbClr val="000000"/>
                </a:solidFill>
              </a:rPr>
              <a:t>10.000,00 Kč</a:t>
            </a:r>
          </a:p>
          <a:p>
            <a:pPr marL="0" indent="0" algn="just">
              <a:buFontTx/>
              <a:buNone/>
              <a:defRPr/>
            </a:pPr>
            <a:r>
              <a:rPr lang="cs-CZ" altLang="cs-CZ" sz="1600" dirty="0" smtClean="0">
                <a:solidFill>
                  <a:srgbClr val="000000"/>
                </a:solidFill>
              </a:rPr>
              <a:t>Maximální výše poskytnuté dotace:	</a:t>
            </a:r>
            <a:r>
              <a:rPr lang="cs-CZ" altLang="cs-CZ" sz="1600" b="1" dirty="0" smtClean="0">
                <a:solidFill>
                  <a:srgbClr val="000000"/>
                </a:solidFill>
              </a:rPr>
              <a:t>50.000,00 Kč</a:t>
            </a:r>
          </a:p>
          <a:p>
            <a:pPr marL="0" indent="0" algn="just">
              <a:buFontTx/>
              <a:buNone/>
              <a:defRPr/>
            </a:pPr>
            <a:endParaRPr lang="cs-CZ" altLang="cs-CZ" sz="1600" dirty="0" smtClean="0"/>
          </a:p>
          <a:p>
            <a:pPr marL="0" indent="0" algn="just">
              <a:buFontTx/>
              <a:buNone/>
              <a:defRPr/>
            </a:pPr>
            <a:r>
              <a:rPr lang="cs-CZ" altLang="cs-CZ" sz="1600" dirty="0" smtClean="0"/>
              <a:t>Žadatel o dotaci může podat pouze </a:t>
            </a:r>
            <a:r>
              <a:rPr lang="cs-CZ" altLang="cs-CZ" sz="1600" b="1" u="sng" cap="all" dirty="0" smtClean="0"/>
              <a:t>jednu</a:t>
            </a:r>
            <a:r>
              <a:rPr lang="cs-CZ" altLang="cs-CZ" sz="1600" dirty="0" smtClean="0"/>
              <a:t> žádost! </a:t>
            </a:r>
          </a:p>
          <a:p>
            <a:pPr marL="0" indent="0" algn="just">
              <a:buFontTx/>
              <a:buNone/>
              <a:defRPr/>
            </a:pPr>
            <a:endParaRPr lang="cs-CZ" altLang="cs-CZ" sz="1600" dirty="0"/>
          </a:p>
          <a:p>
            <a:pPr marL="0" indent="0">
              <a:buNone/>
            </a:pPr>
            <a:r>
              <a:rPr lang="cs-CZ" sz="1600" b="1" dirty="0">
                <a:solidFill>
                  <a:srgbClr val="000000"/>
                </a:solidFill>
              </a:rPr>
              <a:t>Při podání žádosti je žadatel povinen:</a:t>
            </a:r>
          </a:p>
          <a:p>
            <a:pPr lvl="0" algn="just"/>
            <a:r>
              <a:rPr lang="cs-CZ" sz="1600" dirty="0"/>
              <a:t>doložit ukázku díla (realizované výstupy např.: básně, obrazy, sochy, hudební nahrávky atd.) nebo odkaz na veřejně přístupnou ukázku dosavadní kreativní činnosti v dané oblast.</a:t>
            </a:r>
          </a:p>
          <a:p>
            <a:pPr marL="0" indent="0" algn="just">
              <a:buNone/>
            </a:pPr>
            <a:endParaRPr lang="cs-CZ" sz="1600" u="sng" dirty="0" smtClean="0">
              <a:solidFill>
                <a:srgbClr val="000000"/>
              </a:solidFill>
            </a:endParaRPr>
          </a:p>
          <a:p>
            <a:pPr marL="0" indent="0" algn="just">
              <a:buNone/>
            </a:pPr>
            <a:r>
              <a:rPr lang="cs-CZ" sz="1600" u="sng" dirty="0" smtClean="0">
                <a:solidFill>
                  <a:srgbClr val="000000"/>
                </a:solidFill>
              </a:rPr>
              <a:t>Při </a:t>
            </a:r>
            <a:r>
              <a:rPr lang="cs-CZ" sz="1600" u="sng" dirty="0">
                <a:solidFill>
                  <a:srgbClr val="000000"/>
                </a:solidFill>
              </a:rPr>
              <a:t>podání žádosti o dotaci se žadateli </a:t>
            </a:r>
            <a:r>
              <a:rPr lang="cs-CZ" sz="1600" b="1" u="sng" dirty="0">
                <a:solidFill>
                  <a:srgbClr val="000000"/>
                </a:solidFill>
              </a:rPr>
              <a:t>doporučuje doložit odborný posudek</a:t>
            </a:r>
            <a:r>
              <a:rPr lang="cs-CZ" sz="1600" u="sng" dirty="0">
                <a:solidFill>
                  <a:srgbClr val="000000"/>
                </a:solidFill>
              </a:rPr>
              <a:t> zpracovaný odborníkem </a:t>
            </a:r>
            <a:r>
              <a:rPr lang="cs-CZ" sz="1600" b="1" u="sng" dirty="0">
                <a:solidFill>
                  <a:srgbClr val="000000"/>
                </a:solidFill>
              </a:rPr>
              <a:t>na danou oblast</a:t>
            </a:r>
            <a:r>
              <a:rPr lang="cs-CZ" sz="1600" b="1" u="sng" dirty="0" smtClean="0">
                <a:solidFill>
                  <a:srgbClr val="000000"/>
                </a:solidFill>
              </a:rPr>
              <a:t>.</a:t>
            </a:r>
          </a:p>
          <a:p>
            <a:pPr marL="0" indent="0" algn="just">
              <a:buNone/>
            </a:pPr>
            <a:endParaRPr lang="cs-CZ" sz="1600" b="1" u="sng" dirty="0" smtClean="0">
              <a:solidFill>
                <a:srgbClr val="FF0000"/>
              </a:solidFill>
            </a:endParaRPr>
          </a:p>
          <a:p>
            <a:pPr marL="0" indent="0" algn="just">
              <a:buFontTx/>
              <a:buNone/>
              <a:defRPr/>
            </a:pPr>
            <a:endParaRPr lang="cs-CZ" altLang="cs-CZ" sz="1600" dirty="0" smtClean="0">
              <a:hlinkClick r:id="rId4" action="ppaction://hlinkfile"/>
            </a:endParaRPr>
          </a:p>
        </p:txBody>
      </p:sp>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111A600-3982-497B-8117-6998D96F3A35}" type="slidenum">
              <a:rPr lang="cs-CZ" altLang="cs-CZ" sz="1400" smtClean="0"/>
              <a:pPr eaLnBrk="1" hangingPunct="1">
                <a:spcBef>
                  <a:spcPct val="0"/>
                </a:spcBef>
                <a:buFontTx/>
                <a:buNone/>
              </a:pPr>
              <a:t>5</a:t>
            </a:fld>
            <a:endParaRPr lang="cs-CZ" altLang="cs-CZ" sz="1400" smtClean="0"/>
          </a:p>
        </p:txBody>
      </p:sp>
      <p:sp>
        <p:nvSpPr>
          <p:cNvPr id="6149" name="Text Box 3"/>
          <p:cNvSpPr txBox="1">
            <a:spLocks noChangeArrowheads="1"/>
          </p:cNvSpPr>
          <p:nvPr/>
        </p:nvSpPr>
        <p:spPr bwMode="auto">
          <a:xfrm>
            <a:off x="2771775" y="333375"/>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KREATIVNÍ VÝSTUPY </a:t>
            </a:r>
            <a:r>
              <a:rPr lang="cs-CZ" altLang="cs-CZ" sz="2200" b="1" dirty="0" smtClean="0">
                <a:solidFill>
                  <a:srgbClr val="000000"/>
                </a:solidFill>
              </a:rPr>
              <a:t>(K3/23)</a:t>
            </a:r>
            <a:endParaRPr lang="cs-CZ" altLang="cs-CZ" sz="2200" b="1" dirty="0">
              <a:solidFill>
                <a:srgbClr val="000000"/>
              </a:solidFill>
            </a:endParaRPr>
          </a:p>
        </p:txBody>
      </p:sp>
    </p:spTree>
  </p:cSld>
  <p:clrMapOvr>
    <a:masterClrMapping/>
  </p:clrMapOvr>
  <p:transition advTm="6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291"/>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a:xfrm>
            <a:off x="3419872" y="476672"/>
            <a:ext cx="5266928" cy="504056"/>
          </a:xfrm>
        </p:spPr>
        <p:txBody>
          <a:bodyPr/>
          <a:lstStyle/>
          <a:p>
            <a:r>
              <a:rPr lang="cs-CZ" altLang="cs-CZ" sz="2200" b="1" dirty="0">
                <a:solidFill>
                  <a:srgbClr val="000000"/>
                </a:solidFill>
              </a:rPr>
              <a:t>KREATIVNÍ VÝSTUPY (</a:t>
            </a:r>
            <a:r>
              <a:rPr lang="cs-CZ" altLang="cs-CZ" sz="2200" b="1" dirty="0" smtClean="0">
                <a:solidFill>
                  <a:srgbClr val="000000"/>
                </a:solidFill>
              </a:rPr>
              <a:t>K3/23)</a:t>
            </a:r>
            <a:r>
              <a:rPr lang="cs-CZ" altLang="cs-CZ" sz="2400" b="1" dirty="0">
                <a:solidFill>
                  <a:srgbClr val="000000"/>
                </a:solidFill>
              </a:rPr>
              <a:t/>
            </a:r>
            <a:br>
              <a:rPr lang="cs-CZ" altLang="cs-CZ" sz="2400" b="1" dirty="0">
                <a:solidFill>
                  <a:srgbClr val="000000"/>
                </a:solidFill>
              </a:rPr>
            </a:br>
            <a:endParaRPr lang="cs-CZ" sz="2400" dirty="0"/>
          </a:p>
        </p:txBody>
      </p:sp>
      <p:sp>
        <p:nvSpPr>
          <p:cNvPr id="3" name="Zástupný symbol pro obsah 2"/>
          <p:cNvSpPr>
            <a:spLocks noGrp="1"/>
          </p:cNvSpPr>
          <p:nvPr>
            <p:ph idx="1"/>
          </p:nvPr>
        </p:nvSpPr>
        <p:spPr/>
        <p:txBody>
          <a:bodyPr/>
          <a:lstStyle/>
          <a:p>
            <a:pPr marL="0" indent="0">
              <a:buNone/>
            </a:pPr>
            <a:r>
              <a:rPr lang="cs-CZ" sz="1600" dirty="0">
                <a:solidFill>
                  <a:srgbClr val="000000"/>
                </a:solidFill>
                <a:latin typeface="Arial" panose="020B0604020202020204" pitchFamily="34" charset="0"/>
                <a:cs typeface="Arial" panose="020B0604020202020204" pitchFamily="34" charset="0"/>
              </a:rPr>
              <a:t>Realizační podmínkou </a:t>
            </a:r>
            <a:r>
              <a:rPr lang="cs-CZ" sz="1600" dirty="0" smtClean="0">
                <a:solidFill>
                  <a:srgbClr val="000000"/>
                </a:solidFill>
                <a:latin typeface="Arial" panose="020B0604020202020204" pitchFamily="34" charset="0"/>
                <a:cs typeface="Arial" panose="020B0604020202020204" pitchFamily="34" charset="0"/>
              </a:rPr>
              <a:t>dotačního titulu </a:t>
            </a:r>
            <a:r>
              <a:rPr lang="cs-CZ" sz="1600" b="1" dirty="0" smtClean="0">
                <a:solidFill>
                  <a:srgbClr val="000000"/>
                </a:solidFill>
                <a:latin typeface="Arial" panose="020B0604020202020204" pitchFamily="34" charset="0"/>
                <a:cs typeface="Arial" panose="020B0604020202020204" pitchFamily="34" charset="0"/>
              </a:rPr>
              <a:t>K3/23</a:t>
            </a:r>
            <a:r>
              <a:rPr lang="cs-CZ" sz="1600" dirty="0" smtClean="0">
                <a:solidFill>
                  <a:srgbClr val="000000"/>
                </a:solidFill>
                <a:latin typeface="Arial" panose="020B0604020202020204" pitchFamily="34" charset="0"/>
                <a:cs typeface="Arial" panose="020B0604020202020204" pitchFamily="34" charset="0"/>
              </a:rPr>
              <a:t> </a:t>
            </a:r>
            <a:r>
              <a:rPr lang="cs-CZ" sz="1600" dirty="0">
                <a:solidFill>
                  <a:srgbClr val="000000"/>
                </a:solidFill>
                <a:latin typeface="Arial" panose="020B0604020202020204" pitchFamily="34" charset="0"/>
                <a:cs typeface="Arial" panose="020B0604020202020204" pitchFamily="34" charset="0"/>
              </a:rPr>
              <a:t>je:</a:t>
            </a:r>
          </a:p>
          <a:p>
            <a:r>
              <a:rPr lang="cs-CZ" sz="1600" u="sng" dirty="0">
                <a:solidFill>
                  <a:srgbClr val="FF0000"/>
                </a:solidFill>
                <a:latin typeface="Arial" panose="020B0604020202020204" pitchFamily="34" charset="0"/>
                <a:cs typeface="Arial" panose="020B0604020202020204" pitchFamily="34" charset="0"/>
              </a:rPr>
              <a:t>doložení výsledku realizovaného díla</a:t>
            </a:r>
            <a:r>
              <a:rPr lang="cs-CZ" sz="1600" dirty="0">
                <a:solidFill>
                  <a:srgbClr val="FF0000"/>
                </a:solidFill>
                <a:latin typeface="Arial" panose="020B0604020202020204" pitchFamily="34" charset="0"/>
                <a:cs typeface="Arial" panose="020B0604020202020204" pitchFamily="34" charset="0"/>
              </a:rPr>
              <a:t> ve fyzické podobě (min. ve 2 vyhotoveních) – dílo literární, (audio) vizuální,</a:t>
            </a:r>
          </a:p>
          <a:p>
            <a:pPr lvl="0"/>
            <a:r>
              <a:rPr lang="cs-CZ" sz="1600" u="sng" dirty="0">
                <a:solidFill>
                  <a:srgbClr val="FF0000"/>
                </a:solidFill>
                <a:latin typeface="Arial" panose="020B0604020202020204" pitchFamily="34" charset="0"/>
                <a:cs typeface="Arial" panose="020B0604020202020204" pitchFamily="34" charset="0"/>
              </a:rPr>
              <a:t>doložení veřejné prezentace výsledků projektu</a:t>
            </a:r>
            <a:r>
              <a:rPr lang="cs-CZ" sz="1600" dirty="0">
                <a:solidFill>
                  <a:srgbClr val="FF0000"/>
                </a:solidFill>
                <a:latin typeface="Arial" panose="020B0604020202020204" pitchFamily="34" charset="0"/>
                <a:cs typeface="Arial" panose="020B0604020202020204" pitchFamily="34" charset="0"/>
              </a:rPr>
              <a:t> způsobem odpovídajícím charakteru díla (např. veřejné čtení, křest CD, zveřejnění ukázky díla na sociálních sítích apod.).</a:t>
            </a:r>
          </a:p>
          <a:p>
            <a:pPr marL="0" indent="0" algn="just">
              <a:buFontTx/>
              <a:buNone/>
              <a:defRPr/>
            </a:pPr>
            <a:endParaRPr lang="cs-CZ" altLang="cs-CZ" sz="1600" dirty="0" smtClean="0">
              <a:latin typeface="Arial" panose="020B0604020202020204" pitchFamily="34" charset="0"/>
              <a:cs typeface="Arial" panose="020B0604020202020204" pitchFamily="34" charset="0"/>
            </a:endParaRPr>
          </a:p>
          <a:p>
            <a:pPr marL="0" indent="0" algn="just">
              <a:buFontTx/>
              <a:buNone/>
              <a:defRPr/>
            </a:pPr>
            <a:r>
              <a:rPr lang="cs-CZ" altLang="cs-CZ" sz="1600" dirty="0" smtClean="0">
                <a:latin typeface="Arial" panose="020B0604020202020204" pitchFamily="34" charset="0"/>
                <a:cs typeface="Arial" panose="020B0604020202020204" pitchFamily="34" charset="0"/>
              </a:rPr>
              <a:t>Minimální </a:t>
            </a:r>
            <a:r>
              <a:rPr lang="cs-CZ" altLang="cs-CZ" sz="1600" dirty="0">
                <a:latin typeface="Arial" panose="020B0604020202020204" pitchFamily="34" charset="0"/>
                <a:cs typeface="Arial" panose="020B0604020202020204" pitchFamily="34" charset="0"/>
              </a:rPr>
              <a:t>% spoluúčast žadatele na uznatelných nákladech projektu: 25 %.</a:t>
            </a:r>
          </a:p>
          <a:p>
            <a:pPr marL="0" indent="0">
              <a:buNone/>
            </a:pPr>
            <a:endParaRPr lang="cs-CZ" dirty="0"/>
          </a:p>
        </p:txBody>
      </p:sp>
      <p:sp>
        <p:nvSpPr>
          <p:cNvPr id="4" name="Zástupný symbol pro číslo snímku 3"/>
          <p:cNvSpPr>
            <a:spLocks noGrp="1"/>
          </p:cNvSpPr>
          <p:nvPr>
            <p:ph type="sldNum" sz="quarter" idx="12"/>
          </p:nvPr>
        </p:nvSpPr>
        <p:spPr/>
        <p:txBody>
          <a:bodyPr/>
          <a:lstStyle/>
          <a:p>
            <a:pPr>
              <a:defRPr/>
            </a:pPr>
            <a:fld id="{C7BDFA37-F71A-4A53-8A2F-7F5F512A096D}" type="slidenum">
              <a:rPr lang="cs-CZ" smtClean="0"/>
              <a:pPr>
                <a:defRPr/>
              </a:pPr>
              <a:t>6</a:t>
            </a:fld>
            <a:endParaRPr lang="cs-CZ"/>
          </a:p>
        </p:txBody>
      </p:sp>
    </p:spTree>
    <p:extLst>
      <p:ext uri="{BB962C8B-B14F-4D97-AF65-F5344CB8AC3E}">
        <p14:creationId xmlns:p14="http://schemas.microsoft.com/office/powerpoint/2010/main" val="2890991583"/>
      </p:ext>
    </p:extLst>
  </p:cSld>
  <p:clrMapOvr>
    <a:masterClrMapping/>
  </p:clrMapOvr>
  <p:transition advTm="6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11"/>
          <p:cNvSpPr>
            <a:spLocks noGrp="1" noChangeArrowheads="1"/>
          </p:cNvSpPr>
          <p:nvPr>
            <p:ph type="body" idx="1"/>
          </p:nvPr>
        </p:nvSpPr>
        <p:spPr>
          <a:xfrm>
            <a:off x="457200" y="1844824"/>
            <a:ext cx="8229600" cy="4684564"/>
          </a:xfrm>
        </p:spPr>
        <p:txBody>
          <a:bodyPr/>
          <a:lstStyle/>
          <a:p>
            <a:pPr marL="0" indent="0" algn="just">
              <a:buFontTx/>
              <a:buNone/>
              <a:defRPr/>
            </a:pPr>
            <a:endParaRPr lang="cs-CZ" altLang="cs-CZ" sz="1600" dirty="0" smtClean="0"/>
          </a:p>
          <a:p>
            <a:pPr marL="0" indent="0" algn="just">
              <a:buFontTx/>
              <a:buNone/>
              <a:defRPr/>
            </a:pPr>
            <a:r>
              <a:rPr lang="cs-CZ" altLang="cs-CZ" sz="1600" b="1" u="sng" dirty="0" smtClean="0">
                <a:solidFill>
                  <a:srgbClr val="FF0000"/>
                </a:solidFill>
              </a:rPr>
              <a:t>Cílem dotačního titulu K4/23</a:t>
            </a:r>
            <a:r>
              <a:rPr lang="cs-CZ" altLang="cs-CZ" sz="1600" dirty="0" smtClean="0">
                <a:solidFill>
                  <a:srgbClr val="FF0000"/>
                </a:solidFill>
              </a:rPr>
              <a:t> </a:t>
            </a:r>
            <a:r>
              <a:rPr lang="cs-CZ" altLang="cs-CZ" sz="1600" dirty="0" smtClean="0"/>
              <a:t>je podpora místních jednotlivců, kulturních subjektů a organizací při reprezentaci města Opavy na prestižních přehlídkách, soutěžích a festivalech  ČR i zahraničí, které žánrově souvisejí s jejich celoroční činností.</a:t>
            </a:r>
          </a:p>
          <a:p>
            <a:pPr marL="0" indent="0" algn="just">
              <a:buFontTx/>
              <a:buNone/>
              <a:defRPr/>
            </a:pPr>
            <a:endParaRPr lang="cs-CZ" altLang="cs-CZ" sz="1600" dirty="0"/>
          </a:p>
          <a:p>
            <a:pPr marL="0" indent="0" algn="just">
              <a:buFontTx/>
              <a:buNone/>
              <a:defRPr/>
            </a:pPr>
            <a:r>
              <a:rPr lang="cs-CZ" altLang="cs-CZ" sz="1600" dirty="0" smtClean="0"/>
              <a:t>Minimální výše poskytnuté dotace:	</a:t>
            </a:r>
            <a:r>
              <a:rPr lang="cs-CZ" altLang="cs-CZ" sz="1600" dirty="0" smtClean="0">
                <a:solidFill>
                  <a:srgbClr val="000000"/>
                </a:solidFill>
              </a:rPr>
              <a:t> </a:t>
            </a:r>
            <a:r>
              <a:rPr lang="cs-CZ" altLang="cs-CZ" sz="1600" b="1" dirty="0" smtClean="0">
                <a:solidFill>
                  <a:srgbClr val="000000"/>
                </a:solidFill>
              </a:rPr>
              <a:t>20.000,00 Kč</a:t>
            </a:r>
          </a:p>
          <a:p>
            <a:pPr marL="0" indent="0" algn="just">
              <a:buFontTx/>
              <a:buNone/>
              <a:defRPr/>
            </a:pPr>
            <a:r>
              <a:rPr lang="cs-CZ" altLang="cs-CZ" sz="1600" dirty="0" smtClean="0">
                <a:solidFill>
                  <a:srgbClr val="000000"/>
                </a:solidFill>
              </a:rPr>
              <a:t>Maximální výše poskytnuté dotace:	</a:t>
            </a:r>
            <a:r>
              <a:rPr lang="cs-CZ" altLang="cs-CZ" sz="1600" b="1" dirty="0" smtClean="0">
                <a:solidFill>
                  <a:srgbClr val="000000"/>
                </a:solidFill>
              </a:rPr>
              <a:t>100.000,00 Kč</a:t>
            </a:r>
          </a:p>
          <a:p>
            <a:pPr marL="0" indent="0" algn="just">
              <a:buFontTx/>
              <a:buNone/>
              <a:defRPr/>
            </a:pPr>
            <a:endParaRPr lang="cs-CZ" altLang="cs-CZ" sz="1600" dirty="0" smtClean="0"/>
          </a:p>
          <a:p>
            <a:pPr marL="0" indent="0" algn="just">
              <a:buFontTx/>
              <a:buNone/>
              <a:defRPr/>
            </a:pPr>
            <a:r>
              <a:rPr lang="cs-CZ" altLang="cs-CZ" sz="1600" dirty="0" smtClean="0"/>
              <a:t>Žadatel o dotaci může podat pouze </a:t>
            </a:r>
            <a:r>
              <a:rPr lang="cs-CZ" altLang="cs-CZ" sz="1600" b="1" u="sng" cap="all" dirty="0" smtClean="0"/>
              <a:t>jednu</a:t>
            </a:r>
            <a:r>
              <a:rPr lang="cs-CZ" altLang="cs-CZ" sz="1600" dirty="0" smtClean="0"/>
              <a:t> žádost!</a:t>
            </a:r>
          </a:p>
          <a:p>
            <a:pPr marL="0" indent="0" algn="just">
              <a:buFontTx/>
              <a:buNone/>
              <a:defRPr/>
            </a:pPr>
            <a:endParaRPr lang="cs-CZ" altLang="cs-CZ" sz="1600" dirty="0" smtClean="0">
              <a:hlinkClick r:id="rId4" action="ppaction://hlinkfile"/>
            </a:endParaRPr>
          </a:p>
          <a:p>
            <a:pPr marL="0" indent="0" algn="just">
              <a:buNone/>
              <a:defRPr/>
            </a:pPr>
            <a:r>
              <a:rPr lang="cs-CZ" altLang="cs-CZ" sz="1600" dirty="0"/>
              <a:t>Minimální % spoluúčast žadatele na uznatelných nákladech projektu: 25 %.</a:t>
            </a:r>
          </a:p>
          <a:p>
            <a:pPr marL="0" indent="0" algn="just">
              <a:buFontTx/>
              <a:buNone/>
              <a:defRPr/>
            </a:pPr>
            <a:endParaRPr lang="cs-CZ" altLang="cs-CZ" sz="1600" dirty="0" smtClean="0">
              <a:hlinkClick r:id="rId4" action="ppaction://hlinkfile"/>
            </a:endParaRPr>
          </a:p>
        </p:txBody>
      </p:sp>
      <p:sp>
        <p:nvSpPr>
          <p:cNvPr id="717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6F71E988-0C66-4311-B289-D0E21B545C7C}" type="slidenum">
              <a:rPr lang="cs-CZ" altLang="cs-CZ" sz="1400" smtClean="0"/>
              <a:pPr eaLnBrk="1" hangingPunct="1">
                <a:spcBef>
                  <a:spcPct val="0"/>
                </a:spcBef>
                <a:buFontTx/>
                <a:buNone/>
              </a:pPr>
              <a:t>7</a:t>
            </a:fld>
            <a:endParaRPr lang="cs-CZ" altLang="cs-CZ" sz="1400" smtClean="0"/>
          </a:p>
        </p:txBody>
      </p:sp>
      <p:sp>
        <p:nvSpPr>
          <p:cNvPr id="7173" name="Text Box 3"/>
          <p:cNvSpPr txBox="1">
            <a:spLocks noChangeArrowheads="1"/>
          </p:cNvSpPr>
          <p:nvPr/>
        </p:nvSpPr>
        <p:spPr bwMode="auto">
          <a:xfrm>
            <a:off x="2771775" y="333375"/>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a:solidFill>
                  <a:srgbClr val="000000"/>
                </a:solidFill>
              </a:rPr>
              <a:t>REPREZENTACE MĚSTA (</a:t>
            </a:r>
            <a:r>
              <a:rPr lang="cs-CZ" altLang="cs-CZ" sz="2200" b="1" dirty="0" smtClean="0">
                <a:solidFill>
                  <a:srgbClr val="000000"/>
                </a:solidFill>
              </a:rPr>
              <a:t>K4/23)</a:t>
            </a:r>
            <a:endParaRPr lang="cs-CZ" altLang="cs-CZ" sz="2200" b="1" dirty="0">
              <a:solidFill>
                <a:srgbClr val="000000"/>
              </a:solidFill>
            </a:endParaRPr>
          </a:p>
        </p:txBody>
      </p:sp>
    </p:spTree>
  </p:cSld>
  <p:clrMapOvr>
    <a:masterClrMapping/>
  </p:clrMapOvr>
  <p:transition advTm="6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B7542F62-EB4A-4E22-94CF-D1C311F96D5B}" type="slidenum">
              <a:rPr lang="cs-CZ" altLang="cs-CZ" sz="1400" smtClean="0"/>
              <a:pPr eaLnBrk="1" hangingPunct="1">
                <a:spcBef>
                  <a:spcPct val="0"/>
                </a:spcBef>
                <a:buFontTx/>
                <a:buNone/>
              </a:pPr>
              <a:t>8</a:t>
            </a:fld>
            <a:endParaRPr lang="cs-CZ" altLang="cs-CZ" sz="1400" smtClean="0"/>
          </a:p>
        </p:txBody>
      </p:sp>
      <p:sp>
        <p:nvSpPr>
          <p:cNvPr id="8196" name="Text Box 3"/>
          <p:cNvSpPr txBox="1">
            <a:spLocks noChangeArrowheads="1"/>
          </p:cNvSpPr>
          <p:nvPr/>
        </p:nvSpPr>
        <p:spPr bwMode="auto">
          <a:xfrm>
            <a:off x="2771775" y="333375"/>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solidFill>
                  <a:srgbClr val="000000"/>
                </a:solidFill>
              </a:rPr>
              <a:t>OPRÁVNĚNÝ </a:t>
            </a:r>
            <a:r>
              <a:rPr lang="cs-CZ" altLang="cs-CZ" sz="2200" b="1" dirty="0">
                <a:solidFill>
                  <a:srgbClr val="000000"/>
                </a:solidFill>
              </a:rPr>
              <a:t>ŽADATEL</a:t>
            </a:r>
          </a:p>
        </p:txBody>
      </p:sp>
      <p:sp>
        <p:nvSpPr>
          <p:cNvPr id="8197" name="TextovéPole 3"/>
          <p:cNvSpPr txBox="1">
            <a:spLocks noChangeArrowheads="1"/>
          </p:cNvSpPr>
          <p:nvPr/>
        </p:nvSpPr>
        <p:spPr bwMode="auto">
          <a:xfrm>
            <a:off x="395288" y="1484313"/>
            <a:ext cx="8291512" cy="358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cs-CZ" altLang="cs-CZ" sz="1600" b="1" u="sng" dirty="0" smtClean="0"/>
              <a:t>Oprávněný žadatel - K1/23</a:t>
            </a:r>
          </a:p>
          <a:p>
            <a:pPr lvl="0"/>
            <a:r>
              <a:rPr lang="cs-CZ" sz="1600" dirty="0" smtClean="0"/>
              <a:t>     právnické </a:t>
            </a:r>
            <a:r>
              <a:rPr lang="cs-CZ" sz="1600" dirty="0"/>
              <a:t>osoby a fyzické osoby podnikající, které vykonávají činnost v oblasti kultury</a:t>
            </a:r>
          </a:p>
          <a:p>
            <a:pPr algn="just" eaLnBrk="1" hangingPunct="1">
              <a:spcBef>
                <a:spcPct val="0"/>
              </a:spcBef>
              <a:buFontTx/>
              <a:buNone/>
              <a:defRPr/>
            </a:pPr>
            <a:endParaRPr lang="cs-CZ" altLang="cs-CZ" sz="1600" dirty="0" smtClean="0"/>
          </a:p>
          <a:p>
            <a:pPr algn="just" eaLnBrk="1" hangingPunct="1">
              <a:spcBef>
                <a:spcPct val="0"/>
              </a:spcBef>
              <a:buFontTx/>
              <a:buNone/>
              <a:defRPr/>
            </a:pPr>
            <a:r>
              <a:rPr lang="cs-CZ" altLang="cs-CZ" sz="1600" b="1" u="sng" dirty="0" smtClean="0"/>
              <a:t>Oprávněný žadatel - K2/23, K3/23, K4/23</a:t>
            </a:r>
            <a:endParaRPr lang="cs-CZ" altLang="cs-CZ" sz="1600" u="sng" dirty="0" smtClean="0"/>
          </a:p>
          <a:p>
            <a:pPr marL="342900" indent="-342900" algn="just" eaLnBrk="1" hangingPunct="1">
              <a:spcBef>
                <a:spcPct val="0"/>
              </a:spcBef>
              <a:defRPr/>
            </a:pPr>
            <a:r>
              <a:rPr lang="cs-CZ" sz="1600" dirty="0"/>
              <a:t>právnické a fyzické </a:t>
            </a:r>
            <a:r>
              <a:rPr lang="cs-CZ" sz="1600" dirty="0" smtClean="0"/>
              <a:t>osoby, příspěvkové </a:t>
            </a:r>
            <a:r>
              <a:rPr lang="cs-CZ" sz="1600" dirty="0"/>
              <a:t>organizace zřízené krajem, které vykonávají činnost v oblasti </a:t>
            </a:r>
            <a:r>
              <a:rPr lang="cs-CZ" sz="1600" dirty="0" smtClean="0"/>
              <a:t>kultury</a:t>
            </a:r>
          </a:p>
          <a:p>
            <a:pPr marL="342900" indent="-342900" algn="just" eaLnBrk="1" hangingPunct="1">
              <a:spcBef>
                <a:spcPct val="0"/>
              </a:spcBef>
              <a:defRPr/>
            </a:pPr>
            <a:endParaRPr lang="cs-CZ" altLang="cs-CZ" sz="1600" b="1" dirty="0" smtClean="0"/>
          </a:p>
          <a:p>
            <a:pPr lvl="0">
              <a:buNone/>
            </a:pPr>
            <a:r>
              <a:rPr lang="cs-CZ" sz="1600" b="1" u="sng" dirty="0" smtClean="0"/>
              <a:t>Neoprávněný žadatel </a:t>
            </a:r>
          </a:p>
          <a:p>
            <a:pPr marL="285750" indent="-285750"/>
            <a:r>
              <a:rPr lang="cs-CZ" sz="1600" dirty="0" smtClean="0"/>
              <a:t>městské části statutárního </a:t>
            </a:r>
            <a:r>
              <a:rPr lang="cs-CZ" sz="1600" dirty="0"/>
              <a:t>města </a:t>
            </a:r>
            <a:r>
              <a:rPr lang="cs-CZ" sz="1600" dirty="0" smtClean="0"/>
              <a:t>Opavy</a:t>
            </a:r>
          </a:p>
          <a:p>
            <a:pPr marL="285750" indent="-285750"/>
            <a:r>
              <a:rPr lang="cs-CZ" sz="1600" dirty="0" smtClean="0"/>
              <a:t>příspěvkové </a:t>
            </a:r>
            <a:r>
              <a:rPr lang="cs-CZ" sz="1600" dirty="0"/>
              <a:t>organizace, jejímž zřizovatelem je statutární město </a:t>
            </a:r>
            <a:r>
              <a:rPr lang="cs-CZ" sz="1600" dirty="0" smtClean="0"/>
              <a:t>Opava</a:t>
            </a:r>
          </a:p>
          <a:p>
            <a:pPr marL="285750" indent="-285750"/>
            <a:r>
              <a:rPr lang="cs-CZ" sz="1600" dirty="0" smtClean="0"/>
              <a:t>státní </a:t>
            </a:r>
            <a:r>
              <a:rPr lang="cs-CZ" sz="1600" dirty="0"/>
              <a:t>příspěvkové </a:t>
            </a:r>
            <a:r>
              <a:rPr lang="cs-CZ" sz="1600" dirty="0" smtClean="0"/>
              <a:t>organizace</a:t>
            </a:r>
          </a:p>
          <a:p>
            <a:pPr marL="285750" indent="-285750"/>
            <a:r>
              <a:rPr lang="cs-CZ" sz="1600" dirty="0" smtClean="0"/>
              <a:t>příspěvkové </a:t>
            </a:r>
            <a:r>
              <a:rPr lang="cs-CZ" sz="1600" dirty="0"/>
              <a:t>organizace zřízené krajem (</a:t>
            </a:r>
            <a:r>
              <a:rPr lang="cs-CZ" sz="1600" b="1" dirty="0"/>
              <a:t>u dotačního titulu </a:t>
            </a:r>
            <a:r>
              <a:rPr lang="cs-CZ" sz="1600" b="1" dirty="0" smtClean="0"/>
              <a:t>K1/23)</a:t>
            </a:r>
            <a:endParaRPr lang="cs-CZ" sz="1600" b="1" dirty="0"/>
          </a:p>
          <a:p>
            <a:pPr marL="342900" indent="-342900" algn="just" eaLnBrk="1" hangingPunct="1">
              <a:spcBef>
                <a:spcPct val="0"/>
              </a:spcBef>
              <a:defRPr/>
            </a:pPr>
            <a:endParaRPr lang="cs-CZ" altLang="cs-CZ" sz="1600" b="1" dirty="0" smtClean="0"/>
          </a:p>
        </p:txBody>
      </p:sp>
    </p:spTree>
  </p:cSld>
  <p:clrMapOvr>
    <a:masterClrMapping/>
  </p:clrMapOvr>
  <p:transition advTm="6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a:t>2</a:t>
            </a:r>
            <a:endParaRPr lang="cs-CZ" altLang="cs-CZ" sz="1400" dirty="0" smtClean="0"/>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ŽÁDOST O DOTACI A JEJÍ PŘEDLOŽENÍ</a:t>
            </a:r>
            <a:endParaRPr lang="cs-CZ" altLang="cs-CZ" sz="2200" b="1" dirty="0">
              <a:solidFill>
                <a:srgbClr val="E12D28"/>
              </a:solidFill>
            </a:endParaRPr>
          </a:p>
        </p:txBody>
      </p:sp>
      <p:sp>
        <p:nvSpPr>
          <p:cNvPr id="7" name="Rectangle 11"/>
          <p:cNvSpPr>
            <a:spLocks noGrp="1" noChangeArrowheads="1"/>
          </p:cNvSpPr>
          <p:nvPr>
            <p:ph idx="1"/>
          </p:nvPr>
        </p:nvSpPr>
        <p:spPr>
          <a:xfrm>
            <a:off x="457200" y="1600200"/>
            <a:ext cx="8435280" cy="4525963"/>
          </a:xfrm>
        </p:spPr>
        <p:txBody>
          <a:bodyPr/>
          <a:lstStyle/>
          <a:p>
            <a:pPr algn="just" eaLnBrk="1" hangingPunct="1">
              <a:spcBef>
                <a:spcPct val="0"/>
              </a:spcBef>
              <a:buFontTx/>
              <a:buNone/>
              <a:defRPr/>
            </a:pPr>
            <a:r>
              <a:rPr lang="cs-CZ" altLang="cs-CZ" sz="1800" b="1" dirty="0" smtClean="0"/>
              <a:t>Termín pro předložení žádosti o </a:t>
            </a:r>
            <a:r>
              <a:rPr lang="cs-CZ" altLang="cs-CZ" sz="1800" b="1" dirty="0" smtClean="0">
                <a:solidFill>
                  <a:srgbClr val="000000"/>
                </a:solidFill>
              </a:rPr>
              <a:t>dotaci:  </a:t>
            </a:r>
            <a:r>
              <a:rPr lang="cs-CZ" altLang="cs-CZ" sz="1800" b="1" dirty="0" smtClean="0">
                <a:solidFill>
                  <a:srgbClr val="FF0000"/>
                </a:solidFill>
              </a:rPr>
              <a:t>1. 9. – 30. 9. 2022</a:t>
            </a:r>
          </a:p>
          <a:p>
            <a:pPr algn="just" eaLnBrk="1" hangingPunct="1">
              <a:spcBef>
                <a:spcPct val="0"/>
              </a:spcBef>
              <a:buFontTx/>
              <a:buNone/>
              <a:defRPr/>
            </a:pPr>
            <a:endParaRPr lang="cs-CZ" altLang="cs-CZ" sz="1600" b="1" dirty="0" smtClean="0"/>
          </a:p>
          <a:p>
            <a:pPr algn="just" eaLnBrk="1" hangingPunct="1">
              <a:spcBef>
                <a:spcPct val="0"/>
              </a:spcBef>
              <a:buFontTx/>
              <a:buNone/>
              <a:defRPr/>
            </a:pPr>
            <a:endParaRPr lang="cs-CZ" altLang="cs-CZ" sz="1600" b="1" dirty="0" smtClean="0"/>
          </a:p>
          <a:p>
            <a:pPr marL="0" indent="0" algn="just">
              <a:buNone/>
            </a:pPr>
            <a:r>
              <a:rPr lang="cs-CZ" sz="1600" dirty="0"/>
              <a:t>Žadatel je povinen předložit vyplněnou </a:t>
            </a:r>
            <a:r>
              <a:rPr lang="cs-CZ" sz="1600" b="1" dirty="0"/>
              <a:t>Žádost o dotaci včetně všech povinných příloh</a:t>
            </a:r>
            <a:r>
              <a:rPr lang="cs-CZ" sz="1600" dirty="0"/>
              <a:t> </a:t>
            </a:r>
            <a:r>
              <a:rPr lang="cs-CZ" sz="1600" b="1" dirty="0">
                <a:solidFill>
                  <a:srgbClr val="FF0000"/>
                </a:solidFill>
              </a:rPr>
              <a:t>prostřednictvím elektronické aplikace GRANTYS</a:t>
            </a:r>
            <a:r>
              <a:rPr lang="cs-CZ" sz="1600" dirty="0"/>
              <a:t> (</a:t>
            </a:r>
            <a:r>
              <a:rPr lang="cs-CZ" sz="1600" u="sng" dirty="0">
                <a:hlinkClick r:id="rId4"/>
              </a:rPr>
              <a:t>https://dotace.opava-city.cz</a:t>
            </a:r>
            <a:r>
              <a:rPr lang="cs-CZ" sz="1600" u="sng" dirty="0" smtClean="0">
                <a:hlinkClick r:id="rId4"/>
              </a:rPr>
              <a:t>/</a:t>
            </a:r>
            <a:r>
              <a:rPr lang="cs-CZ" sz="1600" dirty="0" smtClean="0"/>
              <a:t>).</a:t>
            </a:r>
            <a:endParaRPr lang="cs-CZ" sz="1600" dirty="0"/>
          </a:p>
          <a:p>
            <a:pPr marL="0" indent="0" algn="just">
              <a:buNone/>
            </a:pPr>
            <a:endParaRPr lang="cs-CZ" altLang="cs-CZ" sz="1600" dirty="0" smtClean="0"/>
          </a:p>
          <a:p>
            <a:pPr marL="0" indent="0" algn="just">
              <a:buNone/>
            </a:pPr>
            <a:r>
              <a:rPr lang="cs-CZ" sz="1600" dirty="0"/>
              <a:t>Po odeslání Žádosti prostřednictvím aplikace GRANTYS žadatel </a:t>
            </a:r>
            <a:r>
              <a:rPr lang="cs-CZ" sz="1600" b="1" dirty="0"/>
              <a:t>vygeneruje odeslanou Žádost ve formátu *.</a:t>
            </a:r>
            <a:r>
              <a:rPr lang="cs-CZ" sz="1600" b="1" dirty="0" err="1"/>
              <a:t>pdf</a:t>
            </a:r>
            <a:r>
              <a:rPr lang="cs-CZ" sz="1600" dirty="0"/>
              <a:t>. Takto vygenerovanou, vytištěnou a </a:t>
            </a:r>
            <a:r>
              <a:rPr lang="cs-CZ" sz="1600" b="1" dirty="0">
                <a:solidFill>
                  <a:srgbClr val="FF0000"/>
                </a:solidFill>
              </a:rPr>
              <a:t>podepsanou Žádost (bez povinných příloh)</a:t>
            </a:r>
            <a:r>
              <a:rPr lang="cs-CZ" sz="1600" dirty="0"/>
              <a:t> je nezbytné doručit Poskytovateli </a:t>
            </a:r>
            <a:r>
              <a:rPr lang="cs-CZ" sz="1600" b="1" dirty="0"/>
              <a:t>nejpozději poslední den lhůty pro podání žádosti, </a:t>
            </a:r>
            <a:r>
              <a:rPr lang="cs-CZ" sz="1600" dirty="0"/>
              <a:t>jedním z následujících způsobů</a:t>
            </a:r>
            <a:r>
              <a:rPr lang="cs-CZ" sz="1600" dirty="0" smtClean="0"/>
              <a:t>:</a:t>
            </a:r>
          </a:p>
          <a:p>
            <a:pPr marL="0" indent="0" algn="just">
              <a:buNone/>
            </a:pPr>
            <a:endParaRPr lang="cs-CZ" altLang="cs-CZ" sz="1600" dirty="0"/>
          </a:p>
          <a:p>
            <a:pPr algn="just"/>
            <a:r>
              <a:rPr lang="cs-CZ" sz="1600" dirty="0"/>
              <a:t>prostřednictvím provozovatele poštovních </a:t>
            </a:r>
            <a:r>
              <a:rPr lang="cs-CZ" sz="1600" dirty="0" smtClean="0"/>
              <a:t>služeb</a:t>
            </a:r>
          </a:p>
          <a:p>
            <a:pPr algn="just"/>
            <a:r>
              <a:rPr lang="cs-CZ" sz="1600" dirty="0"/>
              <a:t>prostřednictvím podatelny Magistrátu města </a:t>
            </a:r>
            <a:r>
              <a:rPr lang="cs-CZ" sz="1600" dirty="0" smtClean="0"/>
              <a:t>Opavy</a:t>
            </a:r>
          </a:p>
          <a:p>
            <a:pPr algn="just"/>
            <a:r>
              <a:rPr lang="cs-CZ" sz="1600" dirty="0"/>
              <a:t>datové zprávy</a:t>
            </a:r>
            <a:endParaRPr lang="cs-CZ" altLang="cs-CZ" sz="1600" dirty="0" smtClean="0"/>
          </a:p>
          <a:p>
            <a:pPr marL="0" lvl="2" indent="0" algn="just" eaLnBrk="1" hangingPunct="1">
              <a:spcBef>
                <a:spcPct val="0"/>
              </a:spcBef>
              <a:buFontTx/>
              <a:buNone/>
              <a:defRPr/>
            </a:pPr>
            <a:endParaRPr lang="cs-CZ" altLang="cs-CZ" sz="1400" dirty="0">
              <a:solidFill>
                <a:srgbClr val="FF0000"/>
              </a:solidFill>
            </a:endParaRPr>
          </a:p>
        </p:txBody>
      </p:sp>
    </p:spTree>
    <p:extLst>
      <p:ext uri="{BB962C8B-B14F-4D97-AF65-F5344CB8AC3E}">
        <p14:creationId xmlns:p14="http://schemas.microsoft.com/office/powerpoint/2010/main" val="3597611322"/>
      </p:ext>
    </p:extLst>
  </p:cSld>
  <p:clrMapOvr>
    <a:masterClrMapping/>
  </p:clrMapOvr>
  <p:transition advTm="60000"/>
  <p:timing>
    <p:tnLst>
      <p:par>
        <p:cTn id="1" dur="indefinite" restart="never" nodeType="tmRoot"/>
      </p:par>
    </p:tnLst>
  </p:timing>
</p:sld>
</file>

<file path=ppt/theme/theme1.xml><?xml version="1.0" encoding="utf-8"?>
<a:theme xmlns:a="http://schemas.openxmlformats.org/drawingml/2006/main" name="mmopava-sablona-prezentace-nadpis">
  <a:themeElements>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mopava-sablona-prezentace-nadpis">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opava-sablona-prezentace-nadp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mopava-sablona-prezentace-nadp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mopava-sablona-prezentace-nadp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mopava-sablona-prezentace-nadp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mopava-sablona-prezentace-nadp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mopava-sablona-prezentace-nadp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mopava-sablona-prezentace-nadp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mopava-sablona-prezentace-nadp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mopava-sablona-prezentace-nadp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mopava-sablona-prezentace-nadp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mopava-sablona-prezentace-nadp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mmopava-sablona-prezentace-nadpis</Template>
  <TotalTime>10379</TotalTime>
  <Words>1106</Words>
  <Application>Microsoft Office PowerPoint</Application>
  <PresentationFormat>Předvádění na obrazovce (4:3)</PresentationFormat>
  <Paragraphs>287</Paragraphs>
  <Slides>23</Slides>
  <Notes>23</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23</vt:i4>
      </vt:variant>
    </vt:vector>
  </HeadingPairs>
  <TitlesOfParts>
    <vt:vector size="26" baseType="lpstr">
      <vt:lpstr>Arial</vt:lpstr>
      <vt:lpstr>Calibri</vt:lpstr>
      <vt:lpstr>mmopava-sablona-prezentace-nadpis</vt:lpstr>
      <vt:lpstr>Prezentace aplikace PowerPoint</vt:lpstr>
      <vt:lpstr>Prezentace aplikace PowerPoint</vt:lpstr>
      <vt:lpstr>Prezentace aplikace PowerPoint</vt:lpstr>
      <vt:lpstr>Prezentace aplikace PowerPoint</vt:lpstr>
      <vt:lpstr>Prezentace aplikace PowerPoint</vt:lpstr>
      <vt:lpstr>KREATIVNÍ VÝSTUPY (K3/23)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VYÚČTOVÁNÍ DOTACE</vt:lpstr>
      <vt:lpstr>Prezentace aplikace PowerPoint</vt:lpstr>
      <vt:lpstr>Prezentace aplikace PowerPoint</vt:lpstr>
    </vt:vector>
  </TitlesOfParts>
  <Company>Magistrát města Opavy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mrkvica</dc:creator>
  <cp:lastModifiedBy>Raidová Barbora</cp:lastModifiedBy>
  <cp:revision>670</cp:revision>
  <cp:lastPrinted>2022-08-09T07:47:00Z</cp:lastPrinted>
  <dcterms:created xsi:type="dcterms:W3CDTF">2007-01-16T13:45:29Z</dcterms:created>
  <dcterms:modified xsi:type="dcterms:W3CDTF">2022-09-16T08:11:18Z</dcterms:modified>
</cp:coreProperties>
</file>