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313" r:id="rId3"/>
    <p:sldId id="337" r:id="rId4"/>
    <p:sldId id="266" r:id="rId5"/>
    <p:sldId id="314" r:id="rId6"/>
    <p:sldId id="308" r:id="rId7"/>
    <p:sldId id="340" r:id="rId8"/>
    <p:sldId id="338" r:id="rId9"/>
    <p:sldId id="317" r:id="rId10"/>
    <p:sldId id="355" r:id="rId11"/>
    <p:sldId id="352" r:id="rId12"/>
    <p:sldId id="353" r:id="rId13"/>
    <p:sldId id="357" r:id="rId14"/>
    <p:sldId id="321" r:id="rId15"/>
    <p:sldId id="348" r:id="rId16"/>
    <p:sldId id="350" r:id="rId17"/>
    <p:sldId id="356" r:id="rId18"/>
    <p:sldId id="344" r:id="rId19"/>
    <p:sldId id="303" r:id="rId20"/>
  </p:sldIdLst>
  <p:sldSz cx="9144000" cy="6858000" type="screen4x3"/>
  <p:notesSz cx="6797675" cy="992663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00"/>
    <a:srgbClr val="FF0000"/>
    <a:srgbClr val="D9DADC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Bez stylu, mřížka tabulky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Styl Světlá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324" autoAdjust="0"/>
    <p:restoredTop sz="91103" autoAdjust="0"/>
  </p:normalViewPr>
  <p:slideViewPr>
    <p:cSldViewPr>
      <p:cViewPr varScale="1">
        <p:scale>
          <a:sx n="106" d="100"/>
          <a:sy n="106" d="100"/>
        </p:scale>
        <p:origin x="149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38" tIns="45769" rIns="91538" bIns="45769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38" tIns="45769" rIns="91538" bIns="4576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50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38" tIns="45769" rIns="91538" bIns="45769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38" tIns="45769" rIns="91538" bIns="4576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BDEF1E72-DCA0-4FCB-8356-A96BEE9FADF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209634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538" tIns="45769" rIns="91538" bIns="45769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538" tIns="45769" rIns="91538" bIns="45769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F728008D-3DD9-408A-8503-9BA42DDBCB7E}" type="datetimeFigureOut">
              <a:rPr lang="cs-CZ"/>
              <a:pPr>
                <a:defRPr/>
              </a:pPr>
              <a:t>10.08.2022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38" tIns="45769" rIns="91538" bIns="45769" rtlCol="0" anchor="ctr"/>
          <a:lstStyle/>
          <a:p>
            <a:pPr lvl="0"/>
            <a:endParaRPr lang="cs-CZ" noProof="0" smtClean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538" tIns="45769" rIns="91538" bIns="45769" rtlCol="0"/>
          <a:lstStyle/>
          <a:p>
            <a:pPr lvl="0"/>
            <a:r>
              <a:rPr lang="cs-CZ" noProof="0" smtClean="0"/>
              <a:t>Kliknutím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538" tIns="45769" rIns="91538" bIns="45769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538" tIns="45769" rIns="91538" bIns="45769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FDF8665F-04E6-49DE-A365-442FD9BE8A5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1355089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18436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7758990-1616-4CD2-A418-DEC5CA4639B9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25649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2532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3923C59-1FE1-4036-9594-76D80CA08761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14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60297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2532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3923C59-1FE1-4036-9594-76D80CA08761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15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05638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6628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A465945-054D-4EF0-B161-DC16E9A7790F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16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23195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6628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A465945-054D-4EF0-B161-DC16E9A7790F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17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83611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6628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A465945-054D-4EF0-B161-DC16E9A7790F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18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12280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19460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94244FF-F514-4368-92F7-5406DEE27173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6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53257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dirty="0" smtClean="0"/>
          </a:p>
        </p:txBody>
      </p:sp>
      <p:sp>
        <p:nvSpPr>
          <p:cNvPr id="2048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82D53A5-005F-49DE-A636-AD2D8E901B6A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7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09604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1508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600A581-6C09-4FF9-9998-919BDDFDF268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8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39558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dirty="0" smtClean="0"/>
          </a:p>
        </p:txBody>
      </p:sp>
      <p:sp>
        <p:nvSpPr>
          <p:cNvPr id="23556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9D84E25-EB37-405A-9884-D04A01265519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9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12430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dirty="0" smtClean="0"/>
          </a:p>
        </p:txBody>
      </p:sp>
      <p:sp>
        <p:nvSpPr>
          <p:cNvPr id="23556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9D84E25-EB37-405A-9884-D04A01265519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10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07946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dirty="0" smtClean="0"/>
          </a:p>
        </p:txBody>
      </p:sp>
      <p:sp>
        <p:nvSpPr>
          <p:cNvPr id="23556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9D84E25-EB37-405A-9884-D04A01265519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11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93750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dirty="0" smtClean="0"/>
          </a:p>
        </p:txBody>
      </p:sp>
      <p:sp>
        <p:nvSpPr>
          <p:cNvPr id="23556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9D84E25-EB37-405A-9884-D04A01265519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12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27112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dirty="0" smtClean="0"/>
          </a:p>
        </p:txBody>
      </p:sp>
      <p:sp>
        <p:nvSpPr>
          <p:cNvPr id="23556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9D84E25-EB37-405A-9884-D04A01265519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13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02273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7811D6-E510-4C85-A401-B19F38716A9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99113166"/>
      </p:ext>
    </p:extLst>
  </p:cSld>
  <p:clrMapOvr>
    <a:masterClrMapping/>
  </p:clrMapOvr>
  <p:transition advTm="60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30479E-F093-4489-A88E-074F7C44529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46174679"/>
      </p:ext>
    </p:extLst>
  </p:cSld>
  <p:clrMapOvr>
    <a:masterClrMapping/>
  </p:clrMapOvr>
  <p:transition advTm="60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3149D4-1493-45BC-8639-3094D3AD52B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69409677"/>
      </p:ext>
    </p:extLst>
  </p:cSld>
  <p:clrMapOvr>
    <a:masterClrMapping/>
  </p:clrMapOvr>
  <p:transition advTm="60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AA87F6-DC2B-47DD-A148-890B1B0AB3D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91103222"/>
      </p:ext>
    </p:extLst>
  </p:cSld>
  <p:clrMapOvr>
    <a:masterClrMapping/>
  </p:clrMapOvr>
  <p:transition advTm="60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995C83-C014-4069-A540-76105B6E583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32345348"/>
      </p:ext>
    </p:extLst>
  </p:cSld>
  <p:clrMapOvr>
    <a:masterClrMapping/>
  </p:clrMapOvr>
  <p:transition advTm="60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BFB059-A6BE-4D11-A9B6-B9406F67F9A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9545633"/>
      </p:ext>
    </p:extLst>
  </p:cSld>
  <p:clrMapOvr>
    <a:masterClrMapping/>
  </p:clrMapOvr>
  <p:transition advTm="60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E85ED0-ED14-432D-83F4-B1D24AA8753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87057514"/>
      </p:ext>
    </p:extLst>
  </p:cSld>
  <p:clrMapOvr>
    <a:masterClrMapping/>
  </p:clrMapOvr>
  <p:transition advTm="60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4B787C-724E-4272-98A4-2B9EBB6D16A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11909735"/>
      </p:ext>
    </p:extLst>
  </p:cSld>
  <p:clrMapOvr>
    <a:masterClrMapping/>
  </p:clrMapOvr>
  <p:transition advTm="60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8D9D99-A17E-4AF8-A565-6ABCB041271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31595228"/>
      </p:ext>
    </p:extLst>
  </p:cSld>
  <p:clrMapOvr>
    <a:masterClrMapping/>
  </p:clrMapOvr>
  <p:transition advTm="60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454F84-2D81-4698-A1BB-080A52C83A2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32911710"/>
      </p:ext>
    </p:extLst>
  </p:cSld>
  <p:clrMapOvr>
    <a:masterClrMapping/>
  </p:clrMapOvr>
  <p:transition advTm="60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B2B01B-4C42-4520-BD0D-B7B27925C9D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56113073"/>
      </p:ext>
    </p:extLst>
  </p:cSld>
  <p:clrMapOvr>
    <a:masterClrMapping/>
  </p:clrMapOvr>
  <p:transition advTm="60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styly předlohy textu.</a:t>
            </a:r>
          </a:p>
          <a:p>
            <a:pPr lvl="1"/>
            <a:r>
              <a:rPr lang="cs-CZ" altLang="cs-CZ" smtClean="0"/>
              <a:t>Druhá úroveň</a:t>
            </a:r>
          </a:p>
          <a:p>
            <a:pPr lvl="2"/>
            <a:r>
              <a:rPr lang="cs-CZ" altLang="cs-CZ" smtClean="0"/>
              <a:t>Třetí úroveň</a:t>
            </a:r>
          </a:p>
          <a:p>
            <a:pPr lvl="3"/>
            <a:r>
              <a:rPr lang="cs-CZ" altLang="cs-CZ" smtClean="0"/>
              <a:t>Čtvrtá úroveň</a:t>
            </a:r>
          </a:p>
          <a:p>
            <a:pPr lvl="4"/>
            <a:r>
              <a:rPr lang="cs-CZ" alt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A2C08851-DD0C-49BA-A579-CCD70847B49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Tm="60000"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opava-city.cz/cz/nabidka-temat/dotace/dotacni-programy-2023/socialni-souvisejici-sluzby-2023.html" TargetMode="External"/><Relationship Id="rId3" Type="http://schemas.openxmlformats.org/officeDocument/2006/relationships/image" Target="../media/image2.jpeg"/><Relationship Id="rId7" Type="http://schemas.openxmlformats.org/officeDocument/2006/relationships/hyperlink" Target="mailto:karolina.borucka@opava-city.cz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monika.cerminova@opava-city.cz" TargetMode="External"/><Relationship Id="rId5" Type="http://schemas.openxmlformats.org/officeDocument/2006/relationships/hyperlink" Target="mailto:barbora.raidova@opava-city.cz" TargetMode="External"/><Relationship Id="rId4" Type="http://schemas.openxmlformats.org/officeDocument/2006/relationships/hyperlink" Target="mailto:lenka.jiskrova@opava-city.cz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P&#345;&#237;loha%201_Usnesen&#237;_Komise_29_08_2018.doc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P&#345;&#237;loha%201_Usnesen&#237;_Komise_29_08_2018.doc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otace.opava-city.cz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DA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6" descr="Opav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580351"/>
            <a:ext cx="6639198" cy="3106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ext Box 7"/>
          <p:cNvSpPr txBox="1">
            <a:spLocks noChangeArrowheads="1"/>
          </p:cNvSpPr>
          <p:nvPr/>
        </p:nvSpPr>
        <p:spPr bwMode="auto">
          <a:xfrm>
            <a:off x="900113" y="3716338"/>
            <a:ext cx="7920359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3600" b="1" dirty="0">
                <a:solidFill>
                  <a:srgbClr val="000000"/>
                </a:solidFill>
              </a:rPr>
              <a:t>PROGRAM SOCIÁLNÍ  </a:t>
            </a:r>
            <a:r>
              <a:rPr lang="cs-CZ" altLang="cs-CZ" sz="3600" b="1" dirty="0" smtClean="0">
                <a:solidFill>
                  <a:srgbClr val="000000"/>
                </a:solidFill>
              </a:rPr>
              <a:t>                     A </a:t>
            </a:r>
            <a:r>
              <a:rPr lang="cs-CZ" altLang="cs-CZ" sz="3600" b="1" dirty="0">
                <a:solidFill>
                  <a:srgbClr val="000000"/>
                </a:solidFill>
              </a:rPr>
              <a:t>SOUVISEJÍCÍ SLUŽBY </a:t>
            </a:r>
            <a:r>
              <a:rPr lang="cs-CZ" altLang="cs-CZ" sz="3600" b="1" dirty="0" smtClean="0">
                <a:solidFill>
                  <a:srgbClr val="000000"/>
                </a:solidFill>
              </a:rPr>
              <a:t>2023</a:t>
            </a:r>
            <a:endParaRPr lang="cs-CZ" altLang="cs-CZ" sz="3600" b="1" dirty="0">
              <a:solidFill>
                <a:srgbClr val="000000"/>
              </a:solidFill>
            </a:endParaRPr>
          </a:p>
        </p:txBody>
      </p:sp>
      <p:sp>
        <p:nvSpPr>
          <p:cNvPr id="2052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9822DEEF-03C7-4A90-999A-56D33680223D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</a:t>
            </a:fld>
            <a:endParaRPr lang="cs-CZ" altLang="cs-CZ" sz="1400" smtClean="0"/>
          </a:p>
        </p:txBody>
      </p:sp>
      <p:sp>
        <p:nvSpPr>
          <p:cNvPr id="205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/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7200" y="1484313"/>
            <a:ext cx="8229600" cy="4824412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dirty="0" smtClean="0"/>
              <a:t>Žadatel </a:t>
            </a:r>
            <a:r>
              <a:rPr lang="cs-CZ" altLang="cs-CZ" sz="1600" b="1" dirty="0" smtClean="0"/>
              <a:t>předkládá žádost o dotaci</a:t>
            </a:r>
            <a:r>
              <a:rPr lang="cs-CZ" sz="1600" dirty="0" smtClean="0"/>
              <a:t>, </a:t>
            </a:r>
            <a:r>
              <a:rPr lang="cs-CZ" sz="1600" dirty="0"/>
              <a:t>kterou </a:t>
            </a:r>
            <a:r>
              <a:rPr lang="cs-CZ" sz="1600" dirty="0" smtClean="0"/>
              <a:t>tvoří:</a:t>
            </a:r>
          </a:p>
          <a:p>
            <a:pPr algn="just"/>
            <a:r>
              <a:rPr lang="cs-CZ" sz="1600" dirty="0"/>
              <a:t>žádost o dotaci pro rok </a:t>
            </a:r>
            <a:r>
              <a:rPr lang="cs-CZ" sz="1600" dirty="0" smtClean="0"/>
              <a:t>2023,</a:t>
            </a:r>
            <a:endParaRPr lang="cs-CZ" sz="1600" dirty="0"/>
          </a:p>
          <a:p>
            <a:pPr algn="just"/>
            <a:r>
              <a:rPr lang="cs-CZ" sz="1600" dirty="0"/>
              <a:t>nákladový rozpočet projektu,</a:t>
            </a:r>
          </a:p>
          <a:p>
            <a:pPr algn="just"/>
            <a:r>
              <a:rPr lang="cs-CZ" sz="1600" dirty="0"/>
              <a:t>personální zajištění </a:t>
            </a:r>
            <a:r>
              <a:rPr lang="cs-CZ" sz="1600" dirty="0" smtClean="0"/>
              <a:t>projektu – </a:t>
            </a:r>
            <a:r>
              <a:rPr lang="cs-CZ" sz="1600" dirty="0" smtClean="0">
                <a:solidFill>
                  <a:srgbClr val="FF0000"/>
                </a:solidFill>
              </a:rPr>
              <a:t>vyplňuje se i v případě, že není požadována dotace na osobní náklady,</a:t>
            </a:r>
            <a:endParaRPr lang="cs-CZ" sz="1600" dirty="0"/>
          </a:p>
          <a:p>
            <a:pPr algn="just"/>
            <a:r>
              <a:rPr lang="cs-CZ" sz="1600" dirty="0"/>
              <a:t>ceník –</a:t>
            </a:r>
            <a:r>
              <a:rPr lang="cs-CZ" sz="1600" b="1" dirty="0"/>
              <a:t> </a:t>
            </a:r>
            <a:r>
              <a:rPr lang="cs-CZ" sz="1600" dirty="0"/>
              <a:t>doložení pouze v případě, že se jedná o placenou službu,</a:t>
            </a:r>
          </a:p>
          <a:p>
            <a:pPr algn="just"/>
            <a:r>
              <a:rPr lang="cs-CZ" sz="1600" dirty="0"/>
              <a:t>originál nebo ověřená kopie pověření nebo plné moci v případě, že žádost je podepsaná osobou pověřenou statutárním orgánem žadatele </a:t>
            </a:r>
          </a:p>
          <a:p>
            <a:pPr algn="just"/>
            <a:r>
              <a:rPr lang="cs-CZ" sz="1600" dirty="0"/>
              <a:t>prosté kopie aktuálních dokladů o právní subjektivitě a dokladů o oprávnění k vykonávané činnosti (zejména společenské smlouvy, stanov, statutu, zřizovací listiny, výpisu z živnostenského rejstříku, výpisu z obchodního rejstříku apod.), </a:t>
            </a:r>
            <a:r>
              <a:rPr lang="cs-CZ" sz="1600" b="1" dirty="0"/>
              <a:t>pokud tyto údaje nevyplývají z veřejných rejstříků</a:t>
            </a:r>
            <a:r>
              <a:rPr lang="cs-CZ" sz="1600" dirty="0"/>
              <a:t>,</a:t>
            </a:r>
          </a:p>
          <a:p>
            <a:pPr algn="just"/>
            <a:r>
              <a:rPr lang="cs-CZ" sz="1600" dirty="0"/>
              <a:t>prosté kopie dokladů o volbě nebo jmenování člena statutárního orgánu a o tom, zda je oprávněn zastupovat žadatele samostatně, nebo společně s jiným členem statutárního orgánu (</a:t>
            </a:r>
            <a:r>
              <a:rPr lang="cs-CZ" sz="1600" b="1" dirty="0"/>
              <a:t>pokud tyto údaje nevyplývají z veřejných rejstříků</a:t>
            </a:r>
            <a:r>
              <a:rPr lang="cs-CZ" sz="1600" dirty="0"/>
              <a:t>), </a:t>
            </a: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 smtClean="0"/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dirty="0" smtClean="0"/>
              <a:t>	</a:t>
            </a:r>
          </a:p>
        </p:txBody>
      </p:sp>
      <p:sp>
        <p:nvSpPr>
          <p:cNvPr id="11268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DD524822-838F-434B-ACEC-875A97F86D0B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10</a:t>
            </a:fld>
            <a:endParaRPr lang="cs-CZ" altLang="cs-CZ" sz="1400" smtClean="0"/>
          </a:p>
        </p:txBody>
      </p:sp>
      <p:sp>
        <p:nvSpPr>
          <p:cNvPr id="11269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/>
              <a:t> </a:t>
            </a:r>
            <a:r>
              <a:rPr lang="cs-CZ" altLang="cs-CZ" sz="2200" b="1"/>
              <a:t>ŽÁDOST O DOTACI A JEJÍ PŘEDLOŽENÍ</a:t>
            </a:r>
            <a:endParaRPr lang="cs-CZ" altLang="cs-CZ" sz="2200" b="1">
              <a:solidFill>
                <a:srgbClr val="E12D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7236711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7200" y="1700807"/>
            <a:ext cx="8075240" cy="4607917"/>
          </a:xfrm>
        </p:spPr>
        <p:txBody>
          <a:bodyPr/>
          <a:lstStyle/>
          <a:p>
            <a:pPr marL="400050" indent="-285750" algn="just">
              <a:buFont typeface="Arial" panose="020B0604020202020204" pitchFamily="34" charset="0"/>
              <a:buChar char="•"/>
            </a:pPr>
            <a:r>
              <a:rPr lang="cs-CZ" sz="1600" dirty="0" smtClean="0">
                <a:solidFill>
                  <a:srgbClr val="FF0000"/>
                </a:solidFill>
              </a:rPr>
              <a:t>prostou </a:t>
            </a:r>
            <a:r>
              <a:rPr lang="cs-CZ" sz="1600" dirty="0">
                <a:solidFill>
                  <a:srgbClr val="FF0000"/>
                </a:solidFill>
              </a:rPr>
              <a:t>kopii smlouvy o zřízení bankovního účtu u peněžního ústavu nebo písemné potvrzení peněžního ústavu o vedení bankovního účtu žadatele,</a:t>
            </a:r>
          </a:p>
          <a:p>
            <a:pPr marL="400050" indent="-285750" algn="just"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rgbClr val="FF0000"/>
                </a:solidFill>
              </a:rPr>
              <a:t>prostou kopii vnitřního účetního předpisu (např. směrnice, pokyn nebo rozhodnutí statutárního orgánu apod.) upravující výši ocenění majetku, </a:t>
            </a:r>
            <a:r>
              <a:rPr lang="cs-CZ" sz="1600" b="1" dirty="0" smtClean="0">
                <a:solidFill>
                  <a:srgbClr val="FF0000"/>
                </a:solidFill>
              </a:rPr>
              <a:t>POUZE v případě, že </a:t>
            </a:r>
            <a:r>
              <a:rPr lang="cs-CZ" sz="1600" b="1" dirty="0">
                <a:solidFill>
                  <a:srgbClr val="FF0000"/>
                </a:solidFill>
              </a:rPr>
              <a:t>rozpočet projektu obsahuje drobný dlouhodobý hmotný nebo nehmotný majetek</a:t>
            </a:r>
            <a:r>
              <a:rPr lang="cs-CZ" sz="1600" dirty="0">
                <a:solidFill>
                  <a:srgbClr val="FF0000"/>
                </a:solidFill>
              </a:rPr>
              <a:t>,</a:t>
            </a:r>
          </a:p>
          <a:p>
            <a:pPr marL="400050" indent="-285750" algn="just">
              <a:buFont typeface="Arial" panose="020B0604020202020204" pitchFamily="34" charset="0"/>
              <a:buChar char="•"/>
            </a:pPr>
            <a:r>
              <a:rPr lang="cs-CZ" sz="1600" b="1" dirty="0">
                <a:solidFill>
                  <a:srgbClr val="FF0000"/>
                </a:solidFill>
              </a:rPr>
              <a:t>úplný výpis z evidence skutečných majitelů </a:t>
            </a:r>
            <a:r>
              <a:rPr lang="cs-CZ" sz="1600" dirty="0">
                <a:solidFill>
                  <a:srgbClr val="FF0000"/>
                </a:solidFill>
              </a:rPr>
              <a:t>dle zákona č. 37/2021 Sb., o evidenci skutečných majitelů, který není starší než 6 měsíců od data podání žádosti o dotaci. </a:t>
            </a:r>
            <a:r>
              <a:rPr lang="cs-CZ" sz="1600" dirty="0">
                <a:solidFill>
                  <a:srgbClr val="000000"/>
                </a:solidFill>
              </a:rPr>
              <a:t>Úplný výpis může získat pouze evidující osoba nebo osoba skutečného majitele. Evidující osoba může výpis získat přímo z webové stránky evidence, a to po její autentizaci a autorizaci prostřednictvím informačního systému datových schránek (právnická osoba musí mít zřízenu datovou schránku). Osoba skutečného majitele může výpis, který se jí týká, získat přímo z webové stránky evidence s využitím prostředků elektronické identifikace. Obecně pak výpisy evidující osobě nebo skutečnému majiteli umožní získat také příslušný soud (po ověření totožnosti žadatele).</a:t>
            </a:r>
          </a:p>
          <a:p>
            <a:pPr marL="0" indent="0">
              <a:buNone/>
            </a:pPr>
            <a:endParaRPr lang="cs-CZ" sz="1400" dirty="0"/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b="1" dirty="0">
              <a:solidFill>
                <a:srgbClr val="FF0000"/>
              </a:solidFill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b="1" dirty="0" smtClean="0">
              <a:solidFill>
                <a:srgbClr val="FF0000"/>
              </a:solidFill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b="1" dirty="0">
              <a:solidFill>
                <a:srgbClr val="FF0000"/>
              </a:solidFill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b="1" dirty="0" smtClean="0">
              <a:solidFill>
                <a:srgbClr val="FF0000"/>
              </a:solidFill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dirty="0" smtClean="0"/>
              <a:t>	</a:t>
            </a:r>
          </a:p>
        </p:txBody>
      </p:sp>
      <p:sp>
        <p:nvSpPr>
          <p:cNvPr id="11268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DD524822-838F-434B-ACEC-875A97F86D0B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11</a:t>
            </a:fld>
            <a:endParaRPr lang="cs-CZ" altLang="cs-CZ" sz="1400" smtClean="0"/>
          </a:p>
        </p:txBody>
      </p:sp>
      <p:sp>
        <p:nvSpPr>
          <p:cNvPr id="11269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/>
              <a:t> </a:t>
            </a:r>
            <a:r>
              <a:rPr lang="cs-CZ" altLang="cs-CZ" sz="2200" b="1"/>
              <a:t>ŽÁDOST O DOTACI A JEJÍ PŘEDLOŽENÍ</a:t>
            </a:r>
            <a:endParaRPr lang="cs-CZ" altLang="cs-CZ" sz="2200" b="1">
              <a:solidFill>
                <a:srgbClr val="E12D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5458909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7200" y="1484313"/>
            <a:ext cx="8229600" cy="4824412"/>
          </a:xfrm>
        </p:spPr>
        <p:txBody>
          <a:bodyPr/>
          <a:lstStyle/>
          <a:p>
            <a:pPr marL="0" indent="0" algn="just">
              <a:buNone/>
            </a:pPr>
            <a:r>
              <a:rPr lang="cs-CZ" sz="1600" dirty="0" smtClean="0">
                <a:solidFill>
                  <a:srgbClr val="000000"/>
                </a:solidFill>
              </a:rPr>
              <a:t>Úplný </a:t>
            </a:r>
            <a:r>
              <a:rPr lang="cs-CZ" sz="1600" dirty="0">
                <a:solidFill>
                  <a:srgbClr val="000000"/>
                </a:solidFill>
              </a:rPr>
              <a:t>výpis </a:t>
            </a:r>
            <a:r>
              <a:rPr lang="cs-CZ" sz="1600" b="1" dirty="0">
                <a:solidFill>
                  <a:srgbClr val="000000"/>
                </a:solidFill>
              </a:rPr>
              <a:t>nevkládají</a:t>
            </a:r>
            <a:r>
              <a:rPr lang="cs-CZ" sz="1600" dirty="0">
                <a:solidFill>
                  <a:srgbClr val="000000"/>
                </a:solidFill>
              </a:rPr>
              <a:t> právnické osoby uvedené </a:t>
            </a:r>
            <a:r>
              <a:rPr lang="cs-CZ" sz="1600" b="1" dirty="0">
                <a:solidFill>
                  <a:srgbClr val="000000"/>
                </a:solidFill>
              </a:rPr>
              <a:t>v § 7 zákona</a:t>
            </a:r>
            <a:r>
              <a:rPr lang="cs-CZ" sz="1600" dirty="0">
                <a:solidFill>
                  <a:srgbClr val="000000"/>
                </a:solidFill>
              </a:rPr>
              <a:t> č. 37/2021 </a:t>
            </a:r>
            <a:r>
              <a:rPr lang="cs-CZ" sz="1600" dirty="0" err="1">
                <a:solidFill>
                  <a:srgbClr val="000000"/>
                </a:solidFill>
              </a:rPr>
              <a:t>Sb</a:t>
            </a:r>
            <a:r>
              <a:rPr lang="cs-CZ" sz="1600" dirty="0">
                <a:solidFill>
                  <a:srgbClr val="000000"/>
                </a:solidFill>
              </a:rPr>
              <a:t>). </a:t>
            </a:r>
            <a:endParaRPr lang="cs-CZ" sz="1600" dirty="0" smtClean="0">
              <a:solidFill>
                <a:srgbClr val="000000"/>
              </a:solidFill>
            </a:endParaRPr>
          </a:p>
          <a:p>
            <a:pPr marL="0" indent="0" algn="just">
              <a:buNone/>
            </a:pPr>
            <a:endParaRPr lang="cs-CZ" sz="1600" dirty="0">
              <a:solidFill>
                <a:srgbClr val="000000"/>
              </a:solidFill>
            </a:endParaRPr>
          </a:p>
          <a:p>
            <a:pPr marL="0" indent="0" algn="just">
              <a:buNone/>
            </a:pPr>
            <a:r>
              <a:rPr lang="cs-CZ" sz="1600" b="1" dirty="0">
                <a:solidFill>
                  <a:srgbClr val="000000"/>
                </a:solidFill>
              </a:rPr>
              <a:t>Právnické osoby</a:t>
            </a:r>
            <a:r>
              <a:rPr lang="cs-CZ" sz="1600" dirty="0">
                <a:solidFill>
                  <a:srgbClr val="000000"/>
                </a:solidFill>
              </a:rPr>
              <a:t> v právní formě </a:t>
            </a:r>
            <a:r>
              <a:rPr lang="cs-CZ" sz="1600" b="1" dirty="0">
                <a:solidFill>
                  <a:srgbClr val="000000"/>
                </a:solidFill>
              </a:rPr>
              <a:t>spolku, pobočného spolku, ústavu, obecně prospěšné společnosti, zájmového sdružení právnických osob, nadace, nadačního fondu, mezinárodní nevládní organizace a školské právnické osoby</a:t>
            </a:r>
            <a:r>
              <a:rPr lang="cs-CZ" sz="1600" dirty="0">
                <a:solidFill>
                  <a:srgbClr val="000000"/>
                </a:solidFill>
              </a:rPr>
              <a:t> neuvedené v § 7 zákona č. 37/2021 Sb</a:t>
            </a:r>
            <a:r>
              <a:rPr lang="cs-CZ" sz="1600" b="1" dirty="0">
                <a:solidFill>
                  <a:srgbClr val="000000"/>
                </a:solidFill>
              </a:rPr>
              <a:t>.</a:t>
            </a:r>
            <a:r>
              <a:rPr lang="cs-CZ" sz="1600" b="1" dirty="0">
                <a:solidFill>
                  <a:srgbClr val="FF0000"/>
                </a:solidFill>
              </a:rPr>
              <a:t> </a:t>
            </a:r>
            <a:r>
              <a:rPr lang="cs-CZ" sz="1600" b="1" dirty="0">
                <a:solidFill>
                  <a:srgbClr val="000000"/>
                </a:solidFill>
              </a:rPr>
              <a:t>mohou </a:t>
            </a:r>
            <a:r>
              <a:rPr lang="cs-CZ" sz="1600" b="1" dirty="0">
                <a:solidFill>
                  <a:srgbClr val="FF0000"/>
                </a:solidFill>
              </a:rPr>
              <a:t>nahradit</a:t>
            </a:r>
            <a:r>
              <a:rPr lang="cs-CZ" sz="1600" dirty="0">
                <a:solidFill>
                  <a:srgbClr val="FF0000"/>
                </a:solidFill>
              </a:rPr>
              <a:t> úplný výpis </a:t>
            </a:r>
            <a:r>
              <a:rPr lang="cs-CZ" sz="1600" b="1" dirty="0">
                <a:solidFill>
                  <a:srgbClr val="FF0000"/>
                </a:solidFill>
              </a:rPr>
              <a:t>částečným výpisem</a:t>
            </a:r>
            <a:r>
              <a:rPr lang="cs-CZ" sz="1600" dirty="0">
                <a:solidFill>
                  <a:srgbClr val="FF0000"/>
                </a:solidFill>
              </a:rPr>
              <a:t> </a:t>
            </a:r>
            <a:r>
              <a:rPr lang="cs-CZ" sz="1600" dirty="0">
                <a:solidFill>
                  <a:srgbClr val="000000"/>
                </a:solidFill>
              </a:rPr>
              <a:t>dle § 14 zákona č. 37/2021 Sb</a:t>
            </a:r>
            <a:r>
              <a:rPr lang="cs-CZ" sz="1600" dirty="0" smtClean="0">
                <a:solidFill>
                  <a:srgbClr val="000000"/>
                </a:solidFill>
              </a:rPr>
              <a:t>.</a:t>
            </a:r>
            <a:r>
              <a:rPr lang="cs-CZ" sz="1600" dirty="0" smtClean="0"/>
              <a:t>.</a:t>
            </a:r>
          </a:p>
          <a:p>
            <a:pPr marL="0" indent="0" algn="just">
              <a:buNone/>
            </a:pPr>
            <a:endParaRPr lang="cs-CZ" altLang="cs-CZ" sz="1600" dirty="0" smtClean="0"/>
          </a:p>
          <a:p>
            <a:pPr marL="0" indent="0" algn="just">
              <a:buNone/>
            </a:pPr>
            <a:r>
              <a:rPr lang="cs-CZ" sz="1600" u="sng" dirty="0">
                <a:solidFill>
                  <a:srgbClr val="000000"/>
                </a:solidFill>
              </a:rPr>
              <a:t>Formulář „Personální zajištění projektu“ je dostupný v elektronické verzi v informačním systému GRANTYS</a:t>
            </a:r>
            <a:r>
              <a:rPr lang="cs-CZ" sz="1600" u="sng" dirty="0" smtClean="0">
                <a:solidFill>
                  <a:srgbClr val="000000"/>
                </a:solidFill>
              </a:rPr>
              <a:t>.</a:t>
            </a:r>
          </a:p>
          <a:p>
            <a:pPr marL="0" indent="0" algn="just">
              <a:buNone/>
            </a:pPr>
            <a:endParaRPr lang="cs-CZ" sz="1600" dirty="0" smtClean="0">
              <a:solidFill>
                <a:srgbClr val="FF0000"/>
              </a:solidFill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68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DD524822-838F-434B-ACEC-875A97F86D0B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12</a:t>
            </a:fld>
            <a:endParaRPr lang="cs-CZ" altLang="cs-CZ" sz="1400" smtClean="0"/>
          </a:p>
        </p:txBody>
      </p:sp>
      <p:sp>
        <p:nvSpPr>
          <p:cNvPr id="11269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/>
              <a:t> </a:t>
            </a:r>
            <a:r>
              <a:rPr lang="cs-CZ" altLang="cs-CZ" sz="2200" b="1"/>
              <a:t>ŽÁDOST O DOTACI A JEJÍ PŘEDLOŽENÍ</a:t>
            </a:r>
            <a:endParaRPr lang="cs-CZ" altLang="cs-CZ" sz="2200" b="1">
              <a:solidFill>
                <a:srgbClr val="E12D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1831616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7200" y="1484313"/>
            <a:ext cx="8229600" cy="4824412"/>
          </a:xfrm>
        </p:spPr>
        <p:txBody>
          <a:bodyPr/>
          <a:lstStyle/>
          <a:p>
            <a:pPr marL="0" indent="0" algn="just">
              <a:buNone/>
            </a:pPr>
            <a:r>
              <a:rPr lang="cs-CZ" sz="1600" b="1" u="sng" dirty="0" smtClean="0"/>
              <a:t>Z</a:t>
            </a:r>
            <a:r>
              <a:rPr lang="cs-CZ" sz="1600" b="1" u="sng" dirty="0"/>
              <a:t> dalšího posuzování budou žádosti předložené vyhlašovateli vyloučeny, pokud:</a:t>
            </a:r>
          </a:p>
          <a:p>
            <a:pPr algn="just"/>
            <a:r>
              <a:rPr lang="cs-CZ" sz="1600" dirty="0"/>
              <a:t>nebyly doručeny v řádném termínu a předepsaným způsobem, </a:t>
            </a:r>
            <a:endParaRPr lang="cs-CZ" sz="1600" b="1" dirty="0"/>
          </a:p>
          <a:p>
            <a:pPr algn="just"/>
            <a:r>
              <a:rPr lang="cs-CZ" sz="1600" dirty="0"/>
              <a:t>jsou v rozporu s Programem,</a:t>
            </a:r>
          </a:p>
          <a:p>
            <a:pPr algn="just"/>
            <a:r>
              <a:rPr lang="cs-CZ" sz="1600" dirty="0"/>
              <a:t>byly předloženy do jiného dotačního programu/titulu, než do jakého svým účelem náleží,</a:t>
            </a:r>
          </a:p>
          <a:p>
            <a:pPr algn="just"/>
            <a:r>
              <a:rPr lang="cs-CZ" sz="1600" dirty="0"/>
              <a:t>jsou doručeny na jiné adresy </a:t>
            </a:r>
          </a:p>
          <a:p>
            <a:pPr algn="just"/>
            <a:r>
              <a:rPr lang="cs-CZ" sz="1600" b="1" dirty="0"/>
              <a:t>nejsou podepsány osobou oprávněnou zastupovat žadatele</a:t>
            </a:r>
            <a:r>
              <a:rPr lang="cs-CZ" sz="1600" dirty="0"/>
              <a:t>; vyplývá-li ze stanov žadatele nebo obdobného dokumentu požadavek, aby žádost byla podepsána více osobami, musí být respektován,</a:t>
            </a:r>
          </a:p>
          <a:p>
            <a:pPr algn="just"/>
            <a:r>
              <a:rPr lang="cs-CZ" sz="1600" dirty="0"/>
              <a:t>bude mít žadatel k termínu podání žádosti vůči poskytovateli neuhrazené finanční závazky po lhůtě splatnosti.</a:t>
            </a:r>
          </a:p>
          <a:p>
            <a:pPr marL="0" indent="0" algn="just">
              <a:buNone/>
            </a:pPr>
            <a:endParaRPr lang="cs-CZ" sz="1600" u="sng" dirty="0">
              <a:solidFill>
                <a:srgbClr val="000000"/>
              </a:solidFill>
            </a:endParaRPr>
          </a:p>
          <a:p>
            <a:pPr marL="0" indent="0" algn="just" eaLnBrk="1" hangingPunct="1">
              <a:spcBef>
                <a:spcPct val="0"/>
              </a:spcBef>
              <a:buNone/>
            </a:pPr>
            <a:r>
              <a:rPr lang="cs-CZ" altLang="cs-CZ" sz="1600" dirty="0"/>
              <a:t>Pokud bude žádost vykazovat formální nedostatky, bude žadatel vyzván k jejich </a:t>
            </a:r>
            <a:r>
              <a:rPr lang="cs-CZ" altLang="cs-CZ" sz="1600" b="1" dirty="0"/>
              <a:t>odstranění do 5 pracovních dní.</a:t>
            </a:r>
            <a:r>
              <a:rPr lang="cs-CZ" altLang="cs-CZ" sz="1600" dirty="0"/>
              <a:t> Pokud tak žadatel neučiní, bude jeho žádost z hodnocení </a:t>
            </a:r>
            <a:r>
              <a:rPr lang="cs-CZ" altLang="cs-CZ" sz="1600" b="1" dirty="0">
                <a:solidFill>
                  <a:srgbClr val="FF0000"/>
                </a:solidFill>
              </a:rPr>
              <a:t>vyloučena</a:t>
            </a:r>
            <a:r>
              <a:rPr lang="cs-CZ" altLang="cs-CZ" sz="1600" dirty="0" smtClean="0"/>
              <a:t>.</a:t>
            </a:r>
          </a:p>
          <a:p>
            <a:pPr marL="0" indent="0" algn="just" eaLnBrk="1" hangingPunct="1">
              <a:spcBef>
                <a:spcPct val="0"/>
              </a:spcBef>
              <a:buNone/>
            </a:pPr>
            <a:endParaRPr lang="cs-CZ" altLang="cs-CZ" sz="1600" dirty="0"/>
          </a:p>
          <a:p>
            <a:pPr marL="0" indent="0" algn="just" eaLnBrk="1" hangingPunct="1">
              <a:spcBef>
                <a:spcPct val="0"/>
              </a:spcBef>
              <a:buNone/>
            </a:pPr>
            <a:endParaRPr lang="cs-CZ" altLang="cs-CZ" sz="1600" dirty="0">
              <a:solidFill>
                <a:srgbClr val="FF0000"/>
              </a:solidFill>
            </a:endParaRPr>
          </a:p>
          <a:p>
            <a:pPr marL="0" indent="0" algn="just" eaLnBrk="1" hangingPunct="1">
              <a:spcBef>
                <a:spcPct val="0"/>
              </a:spcBef>
              <a:buFontTx/>
              <a:buNone/>
            </a:pPr>
            <a:r>
              <a:rPr lang="cs-CZ" altLang="cs-CZ" sz="1600" dirty="0"/>
              <a:t>	</a:t>
            </a:r>
          </a:p>
          <a:p>
            <a:pPr marL="0" indent="0" algn="just">
              <a:buNone/>
            </a:pPr>
            <a:endParaRPr lang="cs-CZ" sz="1600" u="sng" dirty="0">
              <a:solidFill>
                <a:srgbClr val="000000"/>
              </a:solidFill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68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DD524822-838F-434B-ACEC-875A97F86D0B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13</a:t>
            </a:fld>
            <a:endParaRPr lang="cs-CZ" altLang="cs-CZ" sz="1400" smtClean="0"/>
          </a:p>
        </p:txBody>
      </p:sp>
      <p:sp>
        <p:nvSpPr>
          <p:cNvPr id="11269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 dirty="0"/>
              <a:t> </a:t>
            </a:r>
            <a:r>
              <a:rPr lang="cs-CZ" altLang="cs-CZ" sz="2200" b="1" dirty="0" smtClean="0"/>
              <a:t>ŽÁDOST O DOTACI A JEJÍ PŘEDLOŽENÍ</a:t>
            </a:r>
            <a:endParaRPr lang="cs-CZ" altLang="cs-CZ" sz="2200" b="1" dirty="0">
              <a:solidFill>
                <a:srgbClr val="E12D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0787098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2438" y="1340768"/>
            <a:ext cx="8229600" cy="5040560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dirty="0" smtClean="0"/>
              <a:t>Termín realizace projektu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b="1" dirty="0" smtClean="0">
                <a:solidFill>
                  <a:srgbClr val="FF0000"/>
                </a:solidFill>
              </a:rPr>
              <a:t>1. 1. 2023 - 31. 12. 2023</a:t>
            </a:r>
          </a:p>
          <a:p>
            <a:pPr algn="just" eaLnBrk="1" hangingPunct="1">
              <a:spcBef>
                <a:spcPct val="0"/>
              </a:spcBef>
              <a:defRPr/>
            </a:pPr>
            <a:endParaRPr lang="cs-CZ" altLang="cs-CZ" sz="1600" b="1" dirty="0"/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dirty="0" smtClean="0"/>
              <a:t>Vedení odděleného účetnictví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Žadatel o dotaci vede účetnictví ve smyslu zákona č. 563/1991 Sb., o účetnictví v platném znění a v případě poskytnutí dotace povede v tomto účetnictví odděleně</a:t>
            </a:r>
            <a:r>
              <a:rPr lang="cs-CZ" altLang="cs-CZ" sz="1600" b="1" dirty="0" smtClean="0"/>
              <a:t> </a:t>
            </a:r>
            <a:r>
              <a:rPr lang="cs-CZ" altLang="cs-CZ" sz="1600" dirty="0" smtClean="0"/>
              <a:t>veškeré doklady související s poskytnutím, čerpáním a vyúčtováním dotace.</a:t>
            </a:r>
            <a:r>
              <a:rPr lang="cs-CZ" altLang="cs-CZ" sz="1600" dirty="0"/>
              <a:t>	</a:t>
            </a:r>
            <a:endParaRPr lang="cs-CZ" altLang="cs-CZ" sz="1600" dirty="0" smtClean="0"/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 smtClean="0"/>
          </a:p>
          <a:p>
            <a:pPr marL="0" indent="0" algn="just" eaLnBrk="1" hangingPunct="1">
              <a:spcBef>
                <a:spcPct val="0"/>
              </a:spcBef>
              <a:buNone/>
              <a:defRPr/>
            </a:pPr>
            <a:r>
              <a:rPr lang="cs-CZ" sz="1600" b="1" dirty="0" smtClean="0"/>
              <a:t>Použití dotace: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sz="1600" dirty="0" smtClean="0"/>
              <a:t>pouze </a:t>
            </a:r>
            <a:r>
              <a:rPr lang="cs-CZ" sz="1600" dirty="0"/>
              <a:t>na úhradu účelově určených uznatelných nákladů v souladu s obsahem projektu, smlouvou, podmínkami </a:t>
            </a:r>
            <a:r>
              <a:rPr lang="cs-CZ" sz="1600" dirty="0" smtClean="0"/>
              <a:t>dotačního </a:t>
            </a:r>
            <a:r>
              <a:rPr lang="cs-CZ" sz="1600" dirty="0"/>
              <a:t>programu a strukturou aktualizovaného nákladového </a:t>
            </a:r>
            <a:r>
              <a:rPr lang="cs-CZ" sz="1600" dirty="0" smtClean="0"/>
              <a:t>rozpočtu. </a:t>
            </a:r>
            <a:endParaRPr lang="cs-CZ" sz="1600" dirty="0"/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 smtClean="0">
                <a:solidFill>
                  <a:srgbClr val="FF0000"/>
                </a:solidFill>
              </a:rPr>
              <a:t>od </a:t>
            </a:r>
            <a:r>
              <a:rPr lang="cs-CZ" altLang="cs-CZ" sz="1600" dirty="0">
                <a:solidFill>
                  <a:srgbClr val="FF0000"/>
                </a:solidFill>
              </a:rPr>
              <a:t>nákladového rozpočtu je možné se odchýlit pouze při dodržení následujících podmínek:</a:t>
            </a:r>
          </a:p>
          <a:p>
            <a:pPr marL="0" indent="0" algn="just" eaLnBrk="1" hangingPunct="1">
              <a:spcBef>
                <a:spcPct val="0"/>
              </a:spcBef>
              <a:buNone/>
              <a:defRPr/>
            </a:pPr>
            <a:r>
              <a:rPr lang="cs-CZ" altLang="cs-CZ" sz="1600" dirty="0">
                <a:solidFill>
                  <a:srgbClr val="FF0000"/>
                </a:solidFill>
              </a:rPr>
              <a:t>	</a:t>
            </a:r>
            <a:r>
              <a:rPr lang="cs-CZ" altLang="cs-CZ" sz="1600" dirty="0" smtClean="0">
                <a:solidFill>
                  <a:srgbClr val="FF0000"/>
                </a:solidFill>
              </a:rPr>
              <a:t>a</a:t>
            </a:r>
            <a:r>
              <a:rPr lang="cs-CZ" altLang="cs-CZ" sz="1600" dirty="0">
                <a:solidFill>
                  <a:srgbClr val="FF0000"/>
                </a:solidFill>
              </a:rPr>
              <a:t>) v rámci provozních nákladů nebo mzdových nákladů lze přesouvat finanční </a:t>
            </a:r>
            <a:r>
              <a:rPr lang="cs-CZ" altLang="cs-CZ" sz="1600" dirty="0" smtClean="0">
                <a:solidFill>
                  <a:srgbClr val="FF0000"/>
                </a:solidFill>
              </a:rPr>
              <a:t>prostředky bez </a:t>
            </a:r>
            <a:r>
              <a:rPr lang="cs-CZ" altLang="cs-CZ" sz="1600" dirty="0">
                <a:solidFill>
                  <a:srgbClr val="FF0000"/>
                </a:solidFill>
              </a:rPr>
              <a:t>omezení,</a:t>
            </a:r>
          </a:p>
          <a:p>
            <a:pPr marL="0" indent="0" algn="just" eaLnBrk="1" hangingPunct="1">
              <a:spcBef>
                <a:spcPct val="0"/>
              </a:spcBef>
              <a:buNone/>
              <a:defRPr/>
            </a:pPr>
            <a:r>
              <a:rPr lang="cs-CZ" altLang="cs-CZ" sz="1600" dirty="0" smtClean="0">
                <a:solidFill>
                  <a:srgbClr val="FF0000"/>
                </a:solidFill>
              </a:rPr>
              <a:t>	b</a:t>
            </a:r>
            <a:r>
              <a:rPr lang="cs-CZ" altLang="cs-CZ" sz="1600" dirty="0">
                <a:solidFill>
                  <a:srgbClr val="FF0000"/>
                </a:solidFill>
              </a:rPr>
              <a:t>) mezi provozními náklady a mzdovými náklady nelze přesouvat finanční </a:t>
            </a:r>
            <a:r>
              <a:rPr lang="cs-CZ" altLang="cs-CZ" sz="1600" dirty="0" smtClean="0">
                <a:solidFill>
                  <a:srgbClr val="FF0000"/>
                </a:solidFill>
              </a:rPr>
              <a:t>prostředky.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/>
          </a:p>
        </p:txBody>
      </p:sp>
      <p:sp>
        <p:nvSpPr>
          <p:cNvPr id="10244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FB2A84A2-FCD0-4144-90A4-B2AF5697F6FD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14</a:t>
            </a:fld>
            <a:endParaRPr lang="cs-CZ" altLang="cs-CZ" sz="1400" dirty="0" smtClean="0"/>
          </a:p>
        </p:txBody>
      </p:sp>
      <p:sp>
        <p:nvSpPr>
          <p:cNvPr id="10245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/>
              <a:t> </a:t>
            </a:r>
            <a:r>
              <a:rPr lang="cs-CZ" altLang="cs-CZ" sz="2200" b="1"/>
              <a:t>PODMÍNKY POUŽITÍ DOTACE</a:t>
            </a:r>
            <a:endParaRPr lang="cs-CZ" altLang="cs-CZ" sz="2200" b="1">
              <a:solidFill>
                <a:srgbClr val="E12D28"/>
              </a:solidFill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2438" y="1700213"/>
            <a:ext cx="8229600" cy="4608512"/>
          </a:xfrm>
        </p:spPr>
        <p:txBody>
          <a:bodyPr/>
          <a:lstStyle/>
          <a:p>
            <a:pPr marL="0" indent="0" algn="just">
              <a:buNone/>
            </a:pPr>
            <a:r>
              <a:rPr lang="cs-CZ" altLang="cs-CZ" sz="1600" b="1" dirty="0"/>
              <a:t>Změny v projektu</a:t>
            </a:r>
          </a:p>
          <a:p>
            <a:pPr algn="just"/>
            <a:r>
              <a:rPr lang="cs-CZ" sz="1600" dirty="0"/>
              <a:t>Příjemce dotace je povinen neprodleně, nejpozději do 7 kalendářních dní, zaslat poskytovateli dotace prostřednictvím </a:t>
            </a:r>
            <a:r>
              <a:rPr lang="cs-CZ" sz="1600" b="1" dirty="0"/>
              <a:t>elektronického systému GRANTYS</a:t>
            </a:r>
            <a:r>
              <a:rPr lang="cs-CZ" sz="1600" dirty="0"/>
              <a:t> </a:t>
            </a:r>
            <a:r>
              <a:rPr lang="cs-CZ" sz="1600" b="1" dirty="0">
                <a:solidFill>
                  <a:srgbClr val="FF0000"/>
                </a:solidFill>
              </a:rPr>
              <a:t>Žádost o změnu projektu</a:t>
            </a:r>
            <a:r>
              <a:rPr lang="cs-CZ" sz="1600" b="1" dirty="0"/>
              <a:t>, ve </a:t>
            </a:r>
            <a:r>
              <a:rPr lang="cs-CZ" sz="1600" b="1" dirty="0">
                <a:solidFill>
                  <a:srgbClr val="000000"/>
                </a:solidFill>
              </a:rPr>
              <a:t>které uvede </a:t>
            </a:r>
            <a:r>
              <a:rPr lang="cs-CZ" sz="1600" dirty="0">
                <a:solidFill>
                  <a:srgbClr val="FF0000"/>
                </a:solidFill>
              </a:rPr>
              <a:t>všechny změny související s čerpáním poskytnuté dotace, realizací projektu či identifikačními údaji příjemce</a:t>
            </a:r>
            <a:r>
              <a:rPr lang="cs-CZ" sz="1600" dirty="0"/>
              <a:t>,</a:t>
            </a:r>
          </a:p>
          <a:p>
            <a:pPr algn="just"/>
            <a:endParaRPr lang="cs-CZ" sz="1600" dirty="0"/>
          </a:p>
          <a:p>
            <a:pPr algn="just"/>
            <a:r>
              <a:rPr lang="cs-CZ" sz="1600" dirty="0"/>
              <a:t>V případě, že </a:t>
            </a:r>
            <a:r>
              <a:rPr lang="cs-CZ" sz="1600" b="1" dirty="0">
                <a:solidFill>
                  <a:srgbClr val="FF0000"/>
                </a:solidFill>
              </a:rPr>
              <a:t>dojde ke změně </a:t>
            </a:r>
            <a:r>
              <a:rPr lang="cs-CZ" sz="1600" dirty="0"/>
              <a:t>projektu (</a:t>
            </a:r>
            <a:r>
              <a:rPr lang="cs-CZ" sz="1600" dirty="0">
                <a:solidFill>
                  <a:srgbClr val="FF0000"/>
                </a:solidFill>
              </a:rPr>
              <a:t>názvu projektu, obsahové náplně projektu</a:t>
            </a:r>
            <a:r>
              <a:rPr lang="cs-CZ" sz="1600" dirty="0"/>
              <a:t>) oproti údajům uvedeným v žádosti včetně jejich příloh, je příjemce dotace povinen </a:t>
            </a:r>
            <a:r>
              <a:rPr lang="cs-CZ" sz="1600" dirty="0">
                <a:solidFill>
                  <a:srgbClr val="000000"/>
                </a:solidFill>
              </a:rPr>
              <a:t>písemně požádat </a:t>
            </a:r>
            <a:r>
              <a:rPr lang="cs-CZ" sz="1600" dirty="0"/>
              <a:t>poskytovatele dotace o písemný souhlas s takovou změnou. </a:t>
            </a:r>
            <a:r>
              <a:rPr lang="cs-CZ" sz="1600" b="1" dirty="0">
                <a:solidFill>
                  <a:srgbClr val="FF0000"/>
                </a:solidFill>
              </a:rPr>
              <a:t>Žádost o změnu projektu </a:t>
            </a:r>
            <a:r>
              <a:rPr lang="cs-CZ" sz="1600" b="1" dirty="0"/>
              <a:t>je příjemce dotace povinen předložit </a:t>
            </a:r>
            <a:r>
              <a:rPr lang="cs-CZ" sz="1600" b="1" dirty="0">
                <a:solidFill>
                  <a:srgbClr val="000000"/>
                </a:solidFill>
              </a:rPr>
              <a:t>prostřednictvím elektronického systému GRANTYS</a:t>
            </a:r>
            <a:r>
              <a:rPr lang="cs-CZ" sz="1600" dirty="0">
                <a:solidFill>
                  <a:srgbClr val="000000"/>
                </a:solidFill>
              </a:rPr>
              <a:t>, </a:t>
            </a:r>
            <a:r>
              <a:rPr lang="cs-CZ" sz="1600" dirty="0"/>
              <a:t>a to nejpozději </a:t>
            </a:r>
            <a:r>
              <a:rPr lang="cs-CZ" sz="1600" b="1" dirty="0">
                <a:solidFill>
                  <a:srgbClr val="FF0000"/>
                </a:solidFill>
              </a:rPr>
              <a:t>do 30. 09. 2023</a:t>
            </a:r>
            <a:r>
              <a:rPr lang="cs-CZ" sz="1600" b="1" dirty="0" smtClean="0"/>
              <a:t>.</a:t>
            </a:r>
          </a:p>
          <a:p>
            <a:pPr algn="just"/>
            <a:endParaRPr lang="cs-CZ" sz="1600" b="1" dirty="0"/>
          </a:p>
          <a:p>
            <a:pPr marL="0" indent="0" algn="just">
              <a:buNone/>
            </a:pPr>
            <a:r>
              <a:rPr lang="cs-CZ" altLang="cs-CZ" sz="1600" u="sng" dirty="0"/>
              <a:t>Všechny podmínky použití dotace jsou podrobně uvedeny v článku 7 Programu.</a:t>
            </a:r>
          </a:p>
          <a:p>
            <a:pPr marL="0" indent="0" algn="just">
              <a:buNone/>
            </a:pPr>
            <a:endParaRPr lang="cs-CZ" sz="1600" dirty="0"/>
          </a:p>
          <a:p>
            <a:pPr algn="just"/>
            <a:endParaRPr lang="cs-CZ" altLang="cs-CZ" sz="1600" b="1" dirty="0">
              <a:solidFill>
                <a:srgbClr val="FF0000"/>
              </a:solidFill>
            </a:endParaRPr>
          </a:p>
        </p:txBody>
      </p:sp>
      <p:sp>
        <p:nvSpPr>
          <p:cNvPr id="10244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FB2A84A2-FCD0-4144-90A4-B2AF5697F6FD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15</a:t>
            </a:fld>
            <a:endParaRPr lang="cs-CZ" altLang="cs-CZ" sz="1400" dirty="0" smtClean="0"/>
          </a:p>
        </p:txBody>
      </p:sp>
      <p:sp>
        <p:nvSpPr>
          <p:cNvPr id="10245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/>
              <a:t> </a:t>
            </a:r>
            <a:r>
              <a:rPr lang="cs-CZ" altLang="cs-CZ" sz="2200" b="1"/>
              <a:t>PODMÍNKY POUŽITÍ DOTACE</a:t>
            </a:r>
            <a:endParaRPr lang="cs-CZ" altLang="cs-CZ" sz="2200" b="1">
              <a:solidFill>
                <a:srgbClr val="E12D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0200650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7200" y="1484313"/>
            <a:ext cx="8229600" cy="5040312"/>
          </a:xfrm>
        </p:spPr>
        <p:txBody>
          <a:bodyPr/>
          <a:lstStyle/>
          <a:p>
            <a:pPr marL="285750" lvl="3" indent="-285750" algn="just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cs-CZ" sz="1600" b="1" dirty="0"/>
              <a:t>p</a:t>
            </a:r>
            <a:r>
              <a:rPr lang="cs-CZ" sz="1600" b="1" dirty="0" smtClean="0"/>
              <a:t>rimárně </a:t>
            </a:r>
            <a:r>
              <a:rPr lang="cs-CZ" sz="1600" b="1" dirty="0"/>
              <a:t>určeno na pokrytí mimořádných, neočekávaných nákladů vzniklých v souvislosti s poskytováním registrovaných sociálních služeb </a:t>
            </a:r>
            <a:r>
              <a:rPr lang="cs-CZ" sz="1600" dirty="0"/>
              <a:t>či mimořádné pokrytí nákladů nových sociálních služeb, které vznikly na základě vysoké potřeby na území města (např. požadavek SMO na vznik služby</a:t>
            </a:r>
            <a:r>
              <a:rPr lang="cs-CZ" sz="1600" dirty="0" smtClean="0"/>
              <a:t>),</a:t>
            </a:r>
          </a:p>
          <a:p>
            <a:pPr marL="0" lvl="3" indent="0" algn="just" eaLnBrk="1" hangingPunct="1">
              <a:spcBef>
                <a:spcPct val="0"/>
              </a:spcBef>
              <a:buNone/>
              <a:defRPr/>
            </a:pPr>
            <a:endParaRPr lang="cs-CZ" sz="1600" dirty="0" smtClean="0"/>
          </a:p>
          <a:p>
            <a:pPr marL="285750" lvl="3" indent="-285750" algn="just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cs-CZ" sz="1600" b="1" dirty="0">
                <a:solidFill>
                  <a:srgbClr val="FF0000"/>
                </a:solidFill>
              </a:rPr>
              <a:t>určeno pro žadatele, kteří byli podpořeni z rozpočtu SMO v rámci prvního kola dotačního řízení</a:t>
            </a:r>
            <a:r>
              <a:rPr lang="cs-CZ" sz="1600" dirty="0">
                <a:solidFill>
                  <a:srgbClr val="FF0000"/>
                </a:solidFill>
              </a:rPr>
              <a:t> Programu sociální a související </a:t>
            </a:r>
            <a:r>
              <a:rPr lang="cs-CZ" sz="1600" dirty="0" smtClean="0">
                <a:solidFill>
                  <a:srgbClr val="FF0000"/>
                </a:solidFill>
              </a:rPr>
              <a:t>služby,</a:t>
            </a:r>
          </a:p>
          <a:p>
            <a:pPr marL="285750" lvl="3" indent="-285750" algn="just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cs-CZ" sz="1600" dirty="0">
              <a:solidFill>
                <a:srgbClr val="FF0000"/>
              </a:solidFill>
            </a:endParaRPr>
          </a:p>
          <a:p>
            <a:pPr marL="285750" lvl="3" indent="-285750" algn="just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cs-CZ" sz="1600" dirty="0">
                <a:solidFill>
                  <a:srgbClr val="FF0000"/>
                </a:solidFill>
              </a:rPr>
              <a:t>ž</a:t>
            </a:r>
            <a:r>
              <a:rPr lang="cs-CZ" sz="1600" dirty="0" smtClean="0">
                <a:solidFill>
                  <a:srgbClr val="FF0000"/>
                </a:solidFill>
              </a:rPr>
              <a:t>ádost </a:t>
            </a:r>
            <a:r>
              <a:rPr lang="cs-CZ" sz="1600" dirty="0">
                <a:solidFill>
                  <a:srgbClr val="FF0000"/>
                </a:solidFill>
              </a:rPr>
              <a:t>o dofinancování je </a:t>
            </a:r>
            <a:r>
              <a:rPr lang="cs-CZ" sz="1600" dirty="0" smtClean="0">
                <a:solidFill>
                  <a:srgbClr val="FF0000"/>
                </a:solidFill>
              </a:rPr>
              <a:t>nutné předložit </a:t>
            </a:r>
            <a:r>
              <a:rPr lang="cs-CZ" sz="1600" dirty="0">
                <a:solidFill>
                  <a:srgbClr val="FF0000"/>
                </a:solidFill>
              </a:rPr>
              <a:t>prostřednictvím elektronického systému </a:t>
            </a:r>
            <a:r>
              <a:rPr lang="cs-CZ" sz="1600" dirty="0" smtClean="0">
                <a:solidFill>
                  <a:srgbClr val="FF0000"/>
                </a:solidFill>
              </a:rPr>
              <a:t>GRANTYS </a:t>
            </a:r>
            <a:r>
              <a:rPr lang="cs-CZ" sz="1600" b="1" dirty="0" smtClean="0">
                <a:solidFill>
                  <a:srgbClr val="FF0000"/>
                </a:solidFill>
              </a:rPr>
              <a:t>nejpozději </a:t>
            </a:r>
            <a:r>
              <a:rPr lang="cs-CZ" sz="1600" b="1" dirty="0">
                <a:solidFill>
                  <a:srgbClr val="FF0000"/>
                </a:solidFill>
              </a:rPr>
              <a:t>do 20. 06. 2023. </a:t>
            </a:r>
            <a:r>
              <a:rPr lang="cs-CZ" sz="1600" dirty="0">
                <a:solidFill>
                  <a:srgbClr val="FF0000"/>
                </a:solidFill>
              </a:rPr>
              <a:t>Po odeslání Žádosti o dofinancování prostřednictvím aplikace GRANTYS žadatel odeslanou Žádost vytiskne, podepíše a doručí Poskytovateli způsobem uvedeným v čl. 8, odst. 6 </a:t>
            </a:r>
            <a:r>
              <a:rPr lang="cs-CZ" sz="1600" b="1" dirty="0">
                <a:solidFill>
                  <a:srgbClr val="FF0000"/>
                </a:solidFill>
              </a:rPr>
              <a:t>nejpozději poslední den lhůty pro podání žádosti o dofinancování. </a:t>
            </a:r>
            <a:endParaRPr lang="cs-CZ" sz="1600" dirty="0">
              <a:solidFill>
                <a:srgbClr val="FF0000"/>
              </a:solidFill>
            </a:endParaRPr>
          </a:p>
          <a:p>
            <a:pPr marL="285750" lvl="3" indent="-285750" algn="just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cs-CZ" sz="1600" dirty="0">
              <a:solidFill>
                <a:srgbClr val="FF0000"/>
              </a:solidFill>
            </a:endParaRPr>
          </a:p>
          <a:p>
            <a:pPr marL="0" lvl="3" indent="0" algn="just" eaLnBrk="1" hangingPunct="1">
              <a:spcBef>
                <a:spcPct val="0"/>
              </a:spcBef>
              <a:buNone/>
              <a:defRPr/>
            </a:pPr>
            <a:endParaRPr lang="cs-CZ" altLang="cs-CZ" sz="1600" dirty="0"/>
          </a:p>
          <a:p>
            <a:pPr marL="0" lvl="3" indent="0" algn="just" eaLnBrk="1" hangingPunct="1">
              <a:spcBef>
                <a:spcPct val="0"/>
              </a:spcBef>
              <a:buNone/>
              <a:defRPr/>
            </a:pPr>
            <a:endParaRPr lang="cs-CZ" altLang="cs-CZ" sz="1600" dirty="0" smtClean="0"/>
          </a:p>
          <a:p>
            <a:pPr marL="0" lvl="3" indent="0" algn="just" eaLnBrk="1" hangingPunct="1">
              <a:spcBef>
                <a:spcPct val="0"/>
              </a:spcBef>
              <a:buNone/>
              <a:defRPr/>
            </a:pPr>
            <a:endParaRPr lang="cs-CZ" altLang="cs-CZ" sz="1600" dirty="0" smtClean="0"/>
          </a:p>
        </p:txBody>
      </p:sp>
      <p:sp>
        <p:nvSpPr>
          <p:cNvPr id="14340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AF8A3F39-60B7-4707-A892-6B82FDA8649B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16</a:t>
            </a:fld>
            <a:endParaRPr lang="cs-CZ" altLang="cs-CZ" sz="1400" smtClean="0"/>
          </a:p>
        </p:txBody>
      </p:sp>
      <p:sp>
        <p:nvSpPr>
          <p:cNvPr id="14341" name="Text Box 3"/>
          <p:cNvSpPr txBox="1">
            <a:spLocks noChangeArrowheads="1"/>
          </p:cNvSpPr>
          <p:nvPr/>
        </p:nvSpPr>
        <p:spPr bwMode="auto">
          <a:xfrm>
            <a:off x="2987824" y="329554"/>
            <a:ext cx="628292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 dirty="0"/>
              <a:t> </a:t>
            </a:r>
            <a:r>
              <a:rPr lang="cs-CZ" altLang="cs-CZ" sz="2200" b="1" dirty="0"/>
              <a:t>ŽÁDOST O </a:t>
            </a:r>
            <a:r>
              <a:rPr lang="cs-CZ" altLang="cs-CZ" sz="2200" b="1" dirty="0" smtClean="0"/>
              <a:t>DOFINANCOVÁNÍ</a:t>
            </a:r>
            <a:endParaRPr lang="cs-CZ" altLang="cs-CZ" sz="2200" b="1" dirty="0">
              <a:solidFill>
                <a:srgbClr val="E12D28"/>
              </a:solidFill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2876664" y="3244334"/>
            <a:ext cx="1107996" cy="9848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cs-CZ" altLang="cs-CZ" b="1" dirty="0" smtClean="0"/>
          </a:p>
          <a:p>
            <a:endParaRPr lang="cs-CZ" altLang="cs-CZ" b="1" dirty="0"/>
          </a:p>
          <a:p>
            <a:r>
              <a:rPr lang="cs-CZ" altLang="cs-CZ" b="1" dirty="0" smtClean="0"/>
              <a:t>	</a:t>
            </a:r>
            <a:endParaRPr lang="cs-CZ" sz="2200" dirty="0"/>
          </a:p>
        </p:txBody>
      </p:sp>
    </p:spTree>
    <p:extLst>
      <p:ext uri="{BB962C8B-B14F-4D97-AF65-F5344CB8AC3E}">
        <p14:creationId xmlns:p14="http://schemas.microsoft.com/office/powerpoint/2010/main" val="3575835452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7200" y="1484313"/>
            <a:ext cx="8229600" cy="5040312"/>
          </a:xfrm>
        </p:spPr>
        <p:txBody>
          <a:bodyPr/>
          <a:lstStyle/>
          <a:p>
            <a:pPr marL="0" indent="0" algn="just" eaLnBrk="1" hangingPunct="1">
              <a:spcBef>
                <a:spcPct val="0"/>
              </a:spcBef>
              <a:buNone/>
              <a:defRPr/>
            </a:pPr>
            <a:r>
              <a:rPr lang="cs-CZ" altLang="cs-CZ" sz="1600" b="1" dirty="0" smtClean="0">
                <a:solidFill>
                  <a:srgbClr val="000000"/>
                </a:solidFill>
              </a:rPr>
              <a:t>Čestné </a:t>
            </a:r>
            <a:r>
              <a:rPr lang="cs-CZ" altLang="cs-CZ" sz="1600" b="1" dirty="0">
                <a:solidFill>
                  <a:srgbClr val="000000"/>
                </a:solidFill>
              </a:rPr>
              <a:t>prohlášení o čerpání dotace:</a:t>
            </a:r>
          </a:p>
          <a:p>
            <a:pPr lvl="0"/>
            <a:r>
              <a:rPr lang="cs-CZ" sz="1600" dirty="0"/>
              <a:t>příjemce dotace je povinen v termínu oznámit poskytovateli formou čestného prohlášení, zda dotaci vyčerpá v plné výši a v souladu s jejím účelovým určením, nebo zda je v tomto ohledu skutečnost jiná, a případně jaká. Čestné prohlášení o čerpání dotace je příjemce dotace povinen předložit poskytovateli</a:t>
            </a:r>
            <a:r>
              <a:rPr lang="cs-CZ" sz="1600" dirty="0">
                <a:solidFill>
                  <a:srgbClr val="FF0000"/>
                </a:solidFill>
              </a:rPr>
              <a:t> </a:t>
            </a:r>
            <a:r>
              <a:rPr lang="cs-CZ" sz="1600" b="1" dirty="0"/>
              <a:t>prostřednictvím elektronického systému GRANTYS </a:t>
            </a:r>
            <a:r>
              <a:rPr lang="cs-CZ" sz="1600" b="1" dirty="0">
                <a:solidFill>
                  <a:srgbClr val="FF0000"/>
                </a:solidFill>
              </a:rPr>
              <a:t>nejpozději do 31. 12. 2023.</a:t>
            </a:r>
            <a:r>
              <a:rPr lang="cs-CZ" sz="1600" dirty="0">
                <a:solidFill>
                  <a:srgbClr val="FF0000"/>
                </a:solidFill>
              </a:rPr>
              <a:t> </a:t>
            </a:r>
          </a:p>
          <a:p>
            <a:pPr marL="0" lvl="0" indent="0">
              <a:buNone/>
            </a:pPr>
            <a:endParaRPr lang="cs-CZ" altLang="cs-CZ" sz="800" b="1" dirty="0">
              <a:solidFill>
                <a:srgbClr val="FF0000"/>
              </a:solidFill>
            </a:endParaRPr>
          </a:p>
          <a:p>
            <a:pPr marL="0" lvl="0" indent="0">
              <a:buNone/>
            </a:pPr>
            <a:r>
              <a:rPr lang="cs-CZ" altLang="cs-CZ" sz="1600" b="1" dirty="0">
                <a:solidFill>
                  <a:srgbClr val="000000"/>
                </a:solidFill>
              </a:rPr>
              <a:t>Závěrečné vyúčtování dotace: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sz="1600" dirty="0"/>
              <a:t>Vyúčtování dotace je příjemce povinen vyhotovit a podat v souladu s podmínkami smlouvy</a:t>
            </a:r>
            <a:r>
              <a:rPr lang="cs-CZ" sz="1600" b="1" dirty="0"/>
              <a:t> </a:t>
            </a:r>
            <a:r>
              <a:rPr lang="cs-CZ" sz="1600" b="1" dirty="0">
                <a:solidFill>
                  <a:srgbClr val="FF0000"/>
                </a:solidFill>
              </a:rPr>
              <a:t>nejpozději do 31. 01. 2024</a:t>
            </a:r>
            <a:r>
              <a:rPr lang="cs-CZ" sz="1600" b="1" dirty="0" smtClean="0">
                <a:solidFill>
                  <a:srgbClr val="FF0000"/>
                </a:solidFill>
              </a:rPr>
              <a:t>,</a:t>
            </a:r>
          </a:p>
          <a:p>
            <a:pPr marL="0" indent="0" algn="just" eaLnBrk="1" hangingPunct="1">
              <a:spcBef>
                <a:spcPct val="0"/>
              </a:spcBef>
              <a:buNone/>
              <a:defRPr/>
            </a:pPr>
            <a:endParaRPr lang="cs-CZ" sz="1600" b="1" dirty="0">
              <a:solidFill>
                <a:srgbClr val="FF0000"/>
              </a:solidFill>
            </a:endParaRP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/>
              <a:t>v rámci závěrečného vyúčtování je příjemce dotace povinen </a:t>
            </a:r>
            <a:r>
              <a:rPr lang="cs-CZ" sz="1600" b="1" dirty="0"/>
              <a:t>doložit způsob prezentace statutárního města </a:t>
            </a:r>
            <a:r>
              <a:rPr lang="cs-CZ" sz="1600" b="1" dirty="0" smtClean="0"/>
              <a:t>Opavy </a:t>
            </a:r>
            <a:r>
              <a:rPr lang="cs-CZ" sz="1600" dirty="0" smtClean="0"/>
              <a:t>(</a:t>
            </a:r>
            <a:r>
              <a:rPr lang="cs-CZ" sz="1600" dirty="0" smtClean="0">
                <a:solidFill>
                  <a:srgbClr val="FF0000"/>
                </a:solidFill>
              </a:rPr>
              <a:t>minimální publicita: logo SMO na webových stránkách příjemce dotace).</a:t>
            </a:r>
            <a:endParaRPr lang="cs-CZ" sz="1600" b="1" dirty="0">
              <a:solidFill>
                <a:srgbClr val="FF0000"/>
              </a:solidFill>
            </a:endParaRPr>
          </a:p>
          <a:p>
            <a:pPr marL="0" indent="0" algn="just" eaLnBrk="1" hangingPunct="1">
              <a:spcBef>
                <a:spcPct val="0"/>
              </a:spcBef>
              <a:buNone/>
              <a:defRPr/>
            </a:pPr>
            <a:endParaRPr lang="cs-CZ" sz="1600" b="1" dirty="0"/>
          </a:p>
          <a:p>
            <a:pPr marL="0" indent="0" algn="just" eaLnBrk="1" hangingPunct="1">
              <a:spcBef>
                <a:spcPct val="0"/>
              </a:spcBef>
              <a:buNone/>
              <a:defRPr/>
            </a:pPr>
            <a:r>
              <a:rPr lang="cs-CZ" sz="1600" b="1" dirty="0">
                <a:solidFill>
                  <a:srgbClr val="FF0000"/>
                </a:solidFill>
              </a:rPr>
              <a:t>!!! </a:t>
            </a:r>
            <a:r>
              <a:rPr lang="cs-CZ" sz="1600" b="1" dirty="0" smtClean="0">
                <a:solidFill>
                  <a:srgbClr val="FF0000"/>
                </a:solidFill>
              </a:rPr>
              <a:t>UPOZORNĚNÍ: </a:t>
            </a:r>
            <a:r>
              <a:rPr lang="cs-CZ" sz="1600" dirty="0" smtClean="0"/>
              <a:t>p</a:t>
            </a:r>
            <a:r>
              <a:rPr lang="cs-CZ" sz="1600" dirty="0" smtClean="0"/>
              <a:t>říjemce dotace je </a:t>
            </a:r>
            <a:r>
              <a:rPr lang="cs-CZ" sz="1600" dirty="0"/>
              <a:t>povinen </a:t>
            </a:r>
            <a:r>
              <a:rPr lang="cs-CZ" sz="1600" dirty="0">
                <a:solidFill>
                  <a:srgbClr val="FF0000"/>
                </a:solidFill>
              </a:rPr>
              <a:t>označit originály účetních dokladů o uznatelných nákladech projektu alespoň částečně hrazených z dotace </a:t>
            </a:r>
            <a:r>
              <a:rPr lang="cs-CZ" sz="1600" b="1" dirty="0">
                <a:solidFill>
                  <a:srgbClr val="FF0000"/>
                </a:solidFill>
              </a:rPr>
              <a:t>číslem projektu</a:t>
            </a:r>
            <a:r>
              <a:rPr lang="cs-CZ" sz="1600" dirty="0"/>
              <a:t>, pod kterým je poskytovatelem v Programu </a:t>
            </a:r>
            <a:r>
              <a:rPr lang="cs-CZ" sz="1600" dirty="0" smtClean="0"/>
              <a:t>evidován.</a:t>
            </a:r>
            <a:endParaRPr lang="cs-CZ" altLang="cs-CZ" sz="1600" dirty="0">
              <a:solidFill>
                <a:srgbClr val="000000"/>
              </a:solidFill>
            </a:endParaRPr>
          </a:p>
        </p:txBody>
      </p:sp>
      <p:sp>
        <p:nvSpPr>
          <p:cNvPr id="14340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AF8A3F39-60B7-4707-A892-6B82FDA8649B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17</a:t>
            </a:fld>
            <a:endParaRPr lang="cs-CZ" altLang="cs-CZ" sz="1400" smtClean="0"/>
          </a:p>
        </p:txBody>
      </p:sp>
      <p:sp>
        <p:nvSpPr>
          <p:cNvPr id="14341" name="Text Box 3"/>
          <p:cNvSpPr txBox="1">
            <a:spLocks noChangeArrowheads="1"/>
          </p:cNvSpPr>
          <p:nvPr/>
        </p:nvSpPr>
        <p:spPr bwMode="auto">
          <a:xfrm>
            <a:off x="2861075" y="273597"/>
            <a:ext cx="6282925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 dirty="0"/>
              <a:t>ČESTNÉ PROHLÁŠENÍ O ČERPÁNÍ  DOTACE, VYÚČTOVÁNÍ DOTACE</a:t>
            </a:r>
            <a:endParaRPr lang="cs-CZ" altLang="cs-CZ" sz="2200" b="1" dirty="0">
              <a:solidFill>
                <a:srgbClr val="E12D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3973376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179512" y="1484313"/>
            <a:ext cx="8784976" cy="5040312"/>
          </a:xfrm>
        </p:spPr>
        <p:txBody>
          <a:bodyPr/>
          <a:lstStyle/>
          <a:p>
            <a:pPr marL="0" indent="0" algn="just" eaLnBrk="1" hangingPunct="1">
              <a:buFontTx/>
              <a:buNone/>
              <a:defRPr/>
            </a:pPr>
            <a:r>
              <a:rPr lang="cs-CZ" altLang="cs-CZ" sz="1600" b="1" dirty="0" smtClean="0"/>
              <a:t>Kontaktní </a:t>
            </a:r>
            <a:r>
              <a:rPr lang="cs-CZ" altLang="cs-CZ" sz="1600" b="1" dirty="0"/>
              <a:t>osoby:</a:t>
            </a:r>
          </a:p>
          <a:p>
            <a:pPr marL="0" indent="0" algn="just" eaLnBrk="1" hangingPunct="1">
              <a:buFontTx/>
              <a:buNone/>
              <a:defRPr/>
            </a:pPr>
            <a:r>
              <a:rPr lang="cs-CZ" sz="1600" dirty="0"/>
              <a:t>- pro formální část (odevzdání žádosti, formuláře, přílohy, termíny odevzdání, místo, atd.) jsou zaměstnanci odboru rozvoje města a strategického plánování Magistrátu města Opavy:</a:t>
            </a:r>
          </a:p>
          <a:p>
            <a:pPr marL="0" indent="0" algn="just">
              <a:buNone/>
            </a:pPr>
            <a:r>
              <a:rPr lang="cs-CZ" sz="1600" dirty="0"/>
              <a:t>	Ing. Lenka Jiskrová, email: </a:t>
            </a:r>
            <a:r>
              <a:rPr lang="cs-CZ" sz="1600" u="sng" dirty="0">
                <a:hlinkClick r:id="rId4"/>
              </a:rPr>
              <a:t>lenka.jiskrova@opava-city.cz</a:t>
            </a:r>
            <a:r>
              <a:rPr lang="cs-CZ" sz="1600" dirty="0"/>
              <a:t>, tel.: 553 756 629,</a:t>
            </a:r>
          </a:p>
          <a:p>
            <a:pPr marL="0" indent="0" algn="just">
              <a:buNone/>
            </a:pPr>
            <a:r>
              <a:rPr lang="cs-CZ" sz="1600" dirty="0"/>
              <a:t>	</a:t>
            </a:r>
            <a:r>
              <a:rPr lang="cs-CZ" sz="1600" dirty="0">
                <a:solidFill>
                  <a:srgbClr val="FF0000"/>
                </a:solidFill>
              </a:rPr>
              <a:t>Ing. Barbora Raidová, </a:t>
            </a:r>
            <a:r>
              <a:rPr lang="cs-CZ" sz="1600" dirty="0" smtClean="0">
                <a:solidFill>
                  <a:srgbClr val="FF0000"/>
                </a:solidFill>
              </a:rPr>
              <a:t>email: </a:t>
            </a:r>
            <a:r>
              <a:rPr lang="cs-CZ" sz="1600" u="sng" dirty="0" smtClean="0">
                <a:solidFill>
                  <a:srgbClr val="FF0000"/>
                </a:solidFill>
                <a:hlinkClick r:id="rId5"/>
              </a:rPr>
              <a:t>barbora.raidova@opava-city.cz</a:t>
            </a:r>
            <a:r>
              <a:rPr lang="cs-CZ" sz="1600" dirty="0">
                <a:solidFill>
                  <a:srgbClr val="FF0000"/>
                </a:solidFill>
              </a:rPr>
              <a:t>, tel.: 553 756 346</a:t>
            </a:r>
            <a:endParaRPr lang="cs-CZ" altLang="cs-CZ" sz="1600" dirty="0"/>
          </a:p>
          <a:p>
            <a:pPr marL="0" lvl="2" indent="0" algn="just" eaLnBrk="1" hangingPunct="1">
              <a:buFontTx/>
              <a:buNone/>
              <a:defRPr/>
            </a:pPr>
            <a:endParaRPr lang="cs-CZ" altLang="cs-CZ" sz="1600" dirty="0" smtClean="0"/>
          </a:p>
          <a:p>
            <a:pPr marL="0" lvl="2" indent="0" algn="just" eaLnBrk="1" hangingPunct="1">
              <a:buFontTx/>
              <a:buNone/>
              <a:defRPr/>
            </a:pPr>
            <a:r>
              <a:rPr lang="cs-CZ" altLang="cs-CZ" sz="1600" dirty="0" smtClean="0"/>
              <a:t>- pro </a:t>
            </a:r>
            <a:r>
              <a:rPr lang="cs-CZ" altLang="cs-CZ" sz="1600" dirty="0"/>
              <a:t>věcnou část (zaměření projektu, správné zařazení do dotačního </a:t>
            </a:r>
            <a:r>
              <a:rPr lang="cs-CZ" altLang="cs-CZ" sz="1600" dirty="0" smtClean="0"/>
              <a:t>titulu, obsahová </a:t>
            </a:r>
            <a:r>
              <a:rPr lang="cs-CZ" altLang="cs-CZ" sz="1600" dirty="0"/>
              <a:t>část projektu) je pracovník odboru sociálních věcí:</a:t>
            </a:r>
          </a:p>
          <a:p>
            <a:pPr marL="0" lvl="2" indent="0" algn="just" eaLnBrk="1" hangingPunct="1">
              <a:buFontTx/>
              <a:buNone/>
              <a:defRPr/>
            </a:pPr>
            <a:r>
              <a:rPr lang="cs-CZ" altLang="cs-CZ" sz="1600" b="1" dirty="0" smtClean="0"/>
              <a:t>	</a:t>
            </a:r>
            <a:r>
              <a:rPr lang="cs-CZ" altLang="cs-CZ" sz="1600" dirty="0" smtClean="0">
                <a:solidFill>
                  <a:srgbClr val="000000"/>
                </a:solidFill>
              </a:rPr>
              <a:t>Mgr</a:t>
            </a:r>
            <a:r>
              <a:rPr lang="cs-CZ" altLang="cs-CZ" sz="1600" dirty="0">
                <a:solidFill>
                  <a:srgbClr val="000000"/>
                </a:solidFill>
              </a:rPr>
              <a:t>. Monika Čermínová, e-mail: </a:t>
            </a:r>
            <a:r>
              <a:rPr lang="cs-CZ" altLang="cs-CZ" sz="1600" dirty="0" smtClean="0">
                <a:solidFill>
                  <a:srgbClr val="000000"/>
                </a:solidFill>
                <a:hlinkClick r:id="rId6"/>
              </a:rPr>
              <a:t>monika.cerminova@opava-city.cz</a:t>
            </a:r>
            <a:r>
              <a:rPr lang="cs-CZ" altLang="cs-CZ" sz="1600" dirty="0" smtClean="0">
                <a:solidFill>
                  <a:srgbClr val="000000"/>
                </a:solidFill>
              </a:rPr>
              <a:t>, tel</a:t>
            </a:r>
            <a:r>
              <a:rPr lang="cs-CZ" altLang="cs-CZ" sz="1600" dirty="0">
                <a:solidFill>
                  <a:srgbClr val="000000"/>
                </a:solidFill>
              </a:rPr>
              <a:t>.: 553 756 617,</a:t>
            </a:r>
          </a:p>
          <a:p>
            <a:pPr marL="0" indent="0" algn="just">
              <a:buNone/>
            </a:pPr>
            <a:r>
              <a:rPr lang="cs-CZ" sz="1600" dirty="0" smtClean="0"/>
              <a:t>	</a:t>
            </a:r>
            <a:r>
              <a:rPr lang="cs-CZ" sz="1600" dirty="0" smtClean="0">
                <a:solidFill>
                  <a:srgbClr val="FF0000"/>
                </a:solidFill>
              </a:rPr>
              <a:t>Ing</a:t>
            </a:r>
            <a:r>
              <a:rPr lang="cs-CZ" sz="1600" dirty="0">
                <a:solidFill>
                  <a:srgbClr val="FF0000"/>
                </a:solidFill>
              </a:rPr>
              <a:t>. Jana Halšková, e-mail: </a:t>
            </a:r>
            <a:r>
              <a:rPr lang="cs-CZ" sz="1600" u="sng" dirty="0">
                <a:solidFill>
                  <a:srgbClr val="FF0000"/>
                </a:solidFill>
                <a:hlinkClick r:id="rId7"/>
              </a:rPr>
              <a:t>jana.halskova@opava-city.cz</a:t>
            </a:r>
            <a:r>
              <a:rPr lang="cs-CZ" sz="1600" u="sng" dirty="0">
                <a:solidFill>
                  <a:srgbClr val="FF0000"/>
                </a:solidFill>
              </a:rPr>
              <a:t>,</a:t>
            </a:r>
            <a:r>
              <a:rPr lang="cs-CZ" sz="1600" dirty="0">
                <a:solidFill>
                  <a:srgbClr val="FF0000"/>
                </a:solidFill>
              </a:rPr>
              <a:t> tel.: 553 756 300</a:t>
            </a:r>
            <a:r>
              <a:rPr lang="cs-CZ" sz="1600" dirty="0" smtClean="0"/>
              <a:t>.</a:t>
            </a:r>
          </a:p>
          <a:p>
            <a:pPr marL="0" indent="0" algn="just">
              <a:buNone/>
            </a:pPr>
            <a:endParaRPr lang="cs-CZ" sz="1600" dirty="0"/>
          </a:p>
          <a:p>
            <a:pPr marL="0" indent="0" algn="just">
              <a:buNone/>
            </a:pPr>
            <a:endParaRPr lang="cs-CZ" altLang="cs-CZ" sz="1600" b="1" dirty="0" smtClean="0"/>
          </a:p>
          <a:p>
            <a:pPr marL="0" indent="0" algn="just">
              <a:buNone/>
            </a:pPr>
            <a:r>
              <a:rPr lang="cs-CZ" altLang="cs-CZ" sz="1600" b="1" dirty="0" smtClean="0"/>
              <a:t>Úplné </a:t>
            </a:r>
            <a:r>
              <a:rPr lang="cs-CZ" altLang="cs-CZ" sz="1600" b="1" dirty="0"/>
              <a:t>znění Programu </a:t>
            </a:r>
            <a:r>
              <a:rPr lang="cs-CZ" altLang="cs-CZ" sz="1600" b="1" dirty="0" smtClean="0"/>
              <a:t>SOCIÁLNÍ A SOUVISEJÍCÍ SLUŽBY </a:t>
            </a:r>
            <a:r>
              <a:rPr lang="cs-CZ" altLang="cs-CZ" sz="1600" b="1" dirty="0"/>
              <a:t>2023 včetně manuálu k elektronickému systému GRANTYS jsou uveřejněny na: </a:t>
            </a:r>
            <a:r>
              <a:rPr lang="cs-CZ" altLang="cs-CZ" sz="1600" b="1" dirty="0">
                <a:hlinkClick r:id="rId8"/>
              </a:rPr>
              <a:t>https://</a:t>
            </a:r>
            <a:r>
              <a:rPr lang="cs-CZ" altLang="cs-CZ" sz="1600" b="1" dirty="0" smtClean="0">
                <a:hlinkClick r:id="rId8"/>
              </a:rPr>
              <a:t>www.opava-city.cz/</a:t>
            </a:r>
            <a:r>
              <a:rPr lang="cs-CZ" altLang="cs-CZ" sz="1600" b="1" dirty="0" err="1" smtClean="0">
                <a:hlinkClick r:id="rId8"/>
              </a:rPr>
              <a:t>cz</a:t>
            </a:r>
            <a:r>
              <a:rPr lang="cs-CZ" altLang="cs-CZ" sz="1600" b="1" dirty="0" smtClean="0">
                <a:hlinkClick r:id="rId8"/>
              </a:rPr>
              <a:t>/</a:t>
            </a:r>
            <a:r>
              <a:rPr lang="cs-CZ" altLang="cs-CZ" sz="1600" b="1" dirty="0" err="1" smtClean="0">
                <a:hlinkClick r:id="rId8"/>
              </a:rPr>
              <a:t>nabidka-temat</a:t>
            </a:r>
            <a:r>
              <a:rPr lang="cs-CZ" altLang="cs-CZ" sz="1600" b="1" dirty="0" smtClean="0">
                <a:hlinkClick r:id="rId8"/>
              </a:rPr>
              <a:t>/dotace/dotacni-programy-2023/socialni-souvisejici-sluzby-2023.html</a:t>
            </a:r>
            <a:r>
              <a:rPr lang="cs-CZ" altLang="cs-CZ" sz="1600" dirty="0" smtClean="0">
                <a:solidFill>
                  <a:srgbClr val="000000"/>
                </a:solidFill>
              </a:rPr>
              <a:t>.</a:t>
            </a:r>
            <a:endParaRPr lang="cs-CZ" altLang="cs-CZ" sz="1600" dirty="0">
              <a:solidFill>
                <a:srgbClr val="000000"/>
              </a:solidFill>
            </a:endParaRPr>
          </a:p>
          <a:p>
            <a:pPr marL="0" indent="0" algn="just">
              <a:buNone/>
            </a:pPr>
            <a:endParaRPr lang="cs-CZ" sz="1600" dirty="0"/>
          </a:p>
        </p:txBody>
      </p:sp>
      <p:sp>
        <p:nvSpPr>
          <p:cNvPr id="14340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AF8A3F39-60B7-4707-A892-6B82FDA8649B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18</a:t>
            </a:fld>
            <a:endParaRPr lang="cs-CZ" altLang="cs-CZ" sz="1400" smtClean="0"/>
          </a:p>
        </p:txBody>
      </p:sp>
      <p:sp>
        <p:nvSpPr>
          <p:cNvPr id="14341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 dirty="0"/>
              <a:t> </a:t>
            </a:r>
            <a:r>
              <a:rPr lang="cs-CZ" altLang="cs-CZ" sz="2200" b="1" dirty="0" smtClean="0"/>
              <a:t>KONTAKTNÍ OSOBY</a:t>
            </a:r>
            <a:endParaRPr lang="cs-CZ" altLang="cs-CZ" sz="2200" b="1" dirty="0">
              <a:solidFill>
                <a:srgbClr val="E12D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6706641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DA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6" descr="Opav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0238" y="260350"/>
            <a:ext cx="5343525" cy="278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Text Box 7"/>
          <p:cNvSpPr txBox="1">
            <a:spLocks noChangeArrowheads="1"/>
          </p:cNvSpPr>
          <p:nvPr/>
        </p:nvSpPr>
        <p:spPr bwMode="auto">
          <a:xfrm>
            <a:off x="319088" y="3213100"/>
            <a:ext cx="8424862" cy="1154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4200" b="1" dirty="0" smtClean="0"/>
              <a:t>DĚKUJEME </a:t>
            </a:r>
            <a:r>
              <a:rPr lang="cs-CZ" altLang="cs-CZ" sz="4200" b="1" dirty="0"/>
              <a:t>ZA POZORNOST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cs-CZ" altLang="cs-CZ" sz="1800" dirty="0"/>
          </a:p>
        </p:txBody>
      </p:sp>
      <p:sp>
        <p:nvSpPr>
          <p:cNvPr id="16388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689E5E4A-6665-414C-A89B-8B700DF651DC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19</a:t>
            </a:fld>
            <a:endParaRPr lang="cs-CZ" altLang="cs-CZ" sz="1400" smtClean="0"/>
          </a:p>
        </p:txBody>
      </p:sp>
      <p:sp>
        <p:nvSpPr>
          <p:cNvPr id="1638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/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mmopavy-lista-bez-napis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7200" y="1628775"/>
            <a:ext cx="8229600" cy="4681538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cs-CZ" altLang="cs-CZ" sz="1600" b="1" u="sng" dirty="0" smtClean="0"/>
              <a:t>Účel</a:t>
            </a:r>
          </a:p>
          <a:p>
            <a:pPr algn="just">
              <a:buFont typeface="Arial" panose="020B0604020202020204" pitchFamily="34" charset="0"/>
              <a:buChar char="•"/>
              <a:defRPr/>
            </a:pPr>
            <a:r>
              <a:rPr lang="cs-CZ" altLang="cs-CZ" sz="1600" dirty="0" smtClean="0"/>
              <a:t>financování nezbytných výdajů souvisejících s poskytováním sociálních služeb, souvisejících služeb a aktivit a dalších aktivit v sociální sféře,</a:t>
            </a:r>
          </a:p>
          <a:p>
            <a:pPr algn="just">
              <a:buFont typeface="Arial" panose="020B0604020202020204" pitchFamily="34" charset="0"/>
              <a:buChar char="•"/>
              <a:defRPr/>
            </a:pPr>
            <a:r>
              <a:rPr lang="cs-CZ" altLang="cs-CZ" sz="1600" dirty="0" smtClean="0"/>
              <a:t>financování sociálních a souvisejících služeb, které jsou poskytovány na území SMO (vč. území městských částí: Komárov, Malé Hoštice, </a:t>
            </a:r>
            <a:r>
              <a:rPr lang="cs-CZ" altLang="cs-CZ" sz="1600" dirty="0" err="1" smtClean="0"/>
              <a:t>Milostovice</a:t>
            </a:r>
            <a:r>
              <a:rPr lang="cs-CZ" altLang="cs-CZ" sz="1600" dirty="0" smtClean="0"/>
              <a:t>, </a:t>
            </a:r>
            <a:r>
              <a:rPr lang="cs-CZ" altLang="cs-CZ" sz="1600" dirty="0" err="1" smtClean="0"/>
              <a:t>Podvihov</a:t>
            </a:r>
            <a:r>
              <a:rPr lang="cs-CZ" altLang="cs-CZ" sz="1600" dirty="0" smtClean="0"/>
              <a:t>, Suché </a:t>
            </a:r>
            <a:r>
              <a:rPr lang="cs-CZ" altLang="cs-CZ" sz="1600" dirty="0" err="1" smtClean="0"/>
              <a:t>Lazce</a:t>
            </a:r>
            <a:r>
              <a:rPr lang="cs-CZ" altLang="cs-CZ" sz="1600" dirty="0" smtClean="0"/>
              <a:t>, Vávrovice, Vlaštovičky, Zlatníky) a jsou v souladu se schváleným Komunitním plánem rozvoje sociálních a souvisejících služeb statutárního města Opavy.</a:t>
            </a:r>
          </a:p>
          <a:p>
            <a:pPr marL="0" indent="0" algn="just">
              <a:buFontTx/>
              <a:buNone/>
              <a:defRPr/>
            </a:pPr>
            <a:endParaRPr lang="cs-CZ" altLang="cs-CZ" sz="1600" b="1" u="sng" dirty="0" smtClean="0"/>
          </a:p>
          <a:p>
            <a:pPr marL="0" indent="0" algn="just">
              <a:buFontTx/>
              <a:buNone/>
              <a:defRPr/>
            </a:pPr>
            <a:r>
              <a:rPr lang="cs-CZ" altLang="cs-CZ" sz="1600" b="1" u="sng" dirty="0" smtClean="0"/>
              <a:t>Vyhlašované dotační tituly:</a:t>
            </a:r>
          </a:p>
          <a:p>
            <a:pPr algn="just">
              <a:buFontTx/>
              <a:buAutoNum type="alphaUcPeriod"/>
              <a:defRPr/>
            </a:pPr>
            <a:r>
              <a:rPr lang="cs-CZ" altLang="cs-CZ" sz="1600" dirty="0" smtClean="0"/>
              <a:t>SOCIÁLNÍ SLUŽBY (dle zákona č. 108/2006 Sb., o sociálních službách)</a:t>
            </a:r>
          </a:p>
          <a:p>
            <a:pPr marL="457200" lvl="1" indent="0" algn="just">
              <a:buFontTx/>
              <a:buNone/>
              <a:defRPr/>
            </a:pPr>
            <a:r>
              <a:rPr lang="cs-CZ" altLang="cs-CZ" sz="1600" dirty="0" smtClean="0"/>
              <a:t>A1: Služby sociální péče</a:t>
            </a:r>
          </a:p>
          <a:p>
            <a:pPr marL="457200" lvl="1" indent="0" algn="just">
              <a:buFontTx/>
              <a:buNone/>
              <a:defRPr/>
            </a:pPr>
            <a:r>
              <a:rPr lang="cs-CZ" altLang="cs-CZ" sz="1600" dirty="0" smtClean="0"/>
              <a:t>A2: Služby sociální prevence</a:t>
            </a:r>
          </a:p>
          <a:p>
            <a:pPr marL="457200" lvl="1" indent="0" algn="just">
              <a:buFontTx/>
              <a:buNone/>
              <a:defRPr/>
            </a:pPr>
            <a:r>
              <a:rPr lang="cs-CZ" altLang="cs-CZ" sz="1600" dirty="0" smtClean="0"/>
              <a:t>A3: Služby odborného sociálního poradenství</a:t>
            </a:r>
          </a:p>
          <a:p>
            <a:pPr marL="0" indent="0">
              <a:buFontTx/>
              <a:buNone/>
              <a:defRPr/>
            </a:pPr>
            <a:endParaRPr lang="cs-CZ" altLang="cs-CZ" sz="1600" dirty="0" smtClean="0">
              <a:solidFill>
                <a:srgbClr val="000000"/>
              </a:solidFill>
              <a:hlinkClick r:id="rId3" action="ppaction://hlinkfile"/>
            </a:endParaRPr>
          </a:p>
          <a:p>
            <a:pPr marL="0" indent="0">
              <a:buFontTx/>
              <a:buNone/>
              <a:defRPr/>
            </a:pPr>
            <a:endParaRPr lang="cs-CZ" altLang="cs-CZ" sz="1600" dirty="0" smtClean="0">
              <a:hlinkClick r:id="rId3" action="ppaction://hlinkfile"/>
            </a:endParaRPr>
          </a:p>
        </p:txBody>
      </p:sp>
      <p:sp>
        <p:nvSpPr>
          <p:cNvPr id="3076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AD5C1D3C-F4B4-4DC3-999C-AFC2F19DD5BC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2</a:t>
            </a:fld>
            <a:endParaRPr lang="cs-CZ" altLang="cs-CZ" sz="1400" smtClean="0"/>
          </a:p>
        </p:txBody>
      </p:sp>
      <p:sp>
        <p:nvSpPr>
          <p:cNvPr id="3077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30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>
                <a:solidFill>
                  <a:srgbClr val="000000"/>
                </a:solidFill>
              </a:rPr>
              <a:t>ZÁKLADNÍ ÚDAJE O PROGRAMU</a:t>
            </a: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mmopavy-lista-bez-napis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7200" y="1340768"/>
            <a:ext cx="8229600" cy="5112568"/>
          </a:xfrm>
        </p:spPr>
        <p:txBody>
          <a:bodyPr/>
          <a:lstStyle/>
          <a:p>
            <a:pPr marL="0" indent="0" algn="just">
              <a:buFontTx/>
              <a:buNone/>
            </a:pPr>
            <a:r>
              <a:rPr lang="cs-CZ" altLang="cs-CZ" sz="1600" dirty="0" smtClean="0"/>
              <a:t>B. SOUVISEJÍCÍ SLUŽBY A AKTIVITY</a:t>
            </a:r>
          </a:p>
          <a:p>
            <a:pPr marL="0" indent="0">
              <a:buFontTx/>
              <a:buNone/>
            </a:pPr>
            <a:r>
              <a:rPr lang="cs-CZ" altLang="cs-CZ" sz="1600" dirty="0" smtClean="0"/>
              <a:t>	B1:  Hospicová péče</a:t>
            </a:r>
          </a:p>
          <a:p>
            <a:pPr marL="0" indent="0">
              <a:buFontTx/>
              <a:buNone/>
            </a:pPr>
            <a:r>
              <a:rPr lang="cs-CZ" altLang="cs-CZ" sz="1600" dirty="0" smtClean="0"/>
              <a:t>	B2:  Dobrovolnictví na území města Opavy</a:t>
            </a:r>
          </a:p>
          <a:p>
            <a:pPr marL="0" indent="0">
              <a:buFontTx/>
              <a:buNone/>
            </a:pPr>
            <a:r>
              <a:rPr lang="cs-CZ" altLang="cs-CZ" sz="1600" dirty="0" smtClean="0"/>
              <a:t>	B3:  Chráněné dílny, chráněné zaměstnávání (integrace dlouhodobě 		nezaměstnaných osob do pracovního procesu)</a:t>
            </a:r>
          </a:p>
          <a:p>
            <a:pPr marL="0" indent="0">
              <a:buFontTx/>
              <a:buNone/>
            </a:pPr>
            <a:r>
              <a:rPr lang="cs-CZ" altLang="cs-CZ" sz="1600" dirty="0" smtClean="0"/>
              <a:t>	B4:  Ostatní a související služby a aktivity</a:t>
            </a:r>
          </a:p>
          <a:p>
            <a:pPr marL="0" indent="0" algn="just">
              <a:buFontTx/>
              <a:buNone/>
            </a:pPr>
            <a:endParaRPr lang="cs-CZ" altLang="cs-CZ" sz="1600" dirty="0" smtClean="0"/>
          </a:p>
          <a:p>
            <a:pPr marL="0" indent="0">
              <a:buFontTx/>
              <a:buNone/>
            </a:pPr>
            <a:r>
              <a:rPr lang="cs-CZ" altLang="cs-CZ" sz="1600" dirty="0" smtClean="0"/>
              <a:t>Předpokládaný </a:t>
            </a:r>
            <a:r>
              <a:rPr lang="cs-CZ" altLang="cs-CZ" sz="1600" dirty="0"/>
              <a:t>celkový </a:t>
            </a:r>
            <a:r>
              <a:rPr lang="cs-CZ" altLang="cs-CZ" sz="1600" b="1" u="sng" dirty="0"/>
              <a:t>objem peněžních prostředků pro rok 2023 </a:t>
            </a:r>
            <a:r>
              <a:rPr lang="cs-CZ" altLang="cs-CZ" sz="1600" dirty="0"/>
              <a:t>– </a:t>
            </a:r>
            <a:r>
              <a:rPr lang="cs-CZ" altLang="cs-CZ" sz="1600" b="1" dirty="0" smtClean="0">
                <a:solidFill>
                  <a:srgbClr val="FF0000"/>
                </a:solidFill>
              </a:rPr>
              <a:t>33.000.000,00 </a:t>
            </a:r>
            <a:r>
              <a:rPr lang="cs-CZ" altLang="cs-CZ" sz="1600" b="1" dirty="0">
                <a:solidFill>
                  <a:srgbClr val="FF0000"/>
                </a:solidFill>
              </a:rPr>
              <a:t>Kč</a:t>
            </a:r>
            <a:r>
              <a:rPr lang="cs-CZ" altLang="cs-CZ" sz="1600" dirty="0" smtClean="0"/>
              <a:t/>
            </a:r>
            <a:br>
              <a:rPr lang="cs-CZ" altLang="cs-CZ" sz="1600" dirty="0" smtClean="0"/>
            </a:br>
            <a:endParaRPr lang="cs-CZ" altLang="cs-CZ" sz="1600" b="1" dirty="0" smtClean="0"/>
          </a:p>
          <a:p>
            <a:pPr marL="0" indent="0" algn="just">
              <a:buFontTx/>
              <a:buNone/>
            </a:pPr>
            <a:r>
              <a:rPr lang="cs-CZ" sz="1600" b="1" dirty="0" smtClean="0"/>
              <a:t>Prioritní </a:t>
            </a:r>
            <a:r>
              <a:rPr lang="cs-CZ" sz="1600" b="1" dirty="0"/>
              <a:t>oblasti podpory </a:t>
            </a:r>
            <a:r>
              <a:rPr lang="cs-CZ" sz="1600" b="1" dirty="0" smtClean="0"/>
              <a:t>pro </a:t>
            </a:r>
            <a:r>
              <a:rPr lang="cs-CZ" sz="1600" b="1" dirty="0"/>
              <a:t>rok </a:t>
            </a:r>
            <a:r>
              <a:rPr lang="cs-CZ" sz="1600" b="1" dirty="0" smtClean="0"/>
              <a:t>2023:</a:t>
            </a:r>
            <a:endParaRPr lang="cs-CZ" altLang="cs-CZ" sz="1600" b="1" dirty="0" smtClean="0"/>
          </a:p>
          <a:p>
            <a:pPr lvl="0">
              <a:buFont typeface="+mj-lt"/>
              <a:buAutoNum type="alphaLcParenR"/>
            </a:pPr>
            <a:r>
              <a:rPr lang="cs-CZ" sz="1600" dirty="0"/>
              <a:t>Služby sociální péče + hospicová péče (A1+B1)</a:t>
            </a:r>
          </a:p>
          <a:p>
            <a:pPr lvl="0">
              <a:buFont typeface="+mj-lt"/>
              <a:buAutoNum type="alphaLcParenR"/>
            </a:pPr>
            <a:r>
              <a:rPr lang="cs-CZ" sz="1600" dirty="0"/>
              <a:t>Služby sociální prevence + chráněné dílny, chráněné zaměstnávání (A2+B3)</a:t>
            </a:r>
          </a:p>
          <a:p>
            <a:pPr lvl="0">
              <a:buFont typeface="+mj-lt"/>
              <a:buAutoNum type="alphaLcParenR"/>
            </a:pPr>
            <a:r>
              <a:rPr lang="cs-CZ" sz="1600" dirty="0"/>
              <a:t>Odborné sociální poradenství (A3)</a:t>
            </a:r>
          </a:p>
          <a:p>
            <a:pPr lvl="0">
              <a:buFont typeface="+mj-lt"/>
              <a:buAutoNum type="alphaLcParenR"/>
            </a:pPr>
            <a:r>
              <a:rPr lang="cs-CZ" sz="1600" dirty="0"/>
              <a:t>Dobrovolnictví na území města Opavy (B2)</a:t>
            </a:r>
          </a:p>
          <a:p>
            <a:pPr lvl="0">
              <a:buFont typeface="+mj-lt"/>
              <a:buAutoNum type="alphaLcParenR"/>
            </a:pPr>
            <a:r>
              <a:rPr lang="cs-CZ" sz="1600" dirty="0"/>
              <a:t>Ostatní související služby a aktivity (B4)</a:t>
            </a:r>
          </a:p>
          <a:p>
            <a:pPr marL="0" indent="0">
              <a:buFontTx/>
              <a:buNone/>
            </a:pPr>
            <a:r>
              <a:rPr lang="cs-CZ" altLang="cs-CZ" sz="1600" dirty="0" smtClean="0">
                <a:hlinkClick r:id="rId3" action="ppaction://hlinkfile"/>
              </a:rPr>
              <a:t>      </a:t>
            </a:r>
          </a:p>
        </p:txBody>
      </p:sp>
      <p:sp>
        <p:nvSpPr>
          <p:cNvPr id="4100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C99D5308-3BAE-48FE-9697-463E5D852991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3</a:t>
            </a:fld>
            <a:endParaRPr lang="cs-CZ" altLang="cs-CZ" sz="1400" smtClean="0"/>
          </a:p>
        </p:txBody>
      </p:sp>
      <p:sp>
        <p:nvSpPr>
          <p:cNvPr id="4101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30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>
                <a:solidFill>
                  <a:srgbClr val="000000"/>
                </a:solidFill>
              </a:rPr>
              <a:t>ZÁKLADNÍ ÚDAJE O PROGRAMU</a:t>
            </a: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mmopavy-lista-bez-napis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539750" y="1484313"/>
            <a:ext cx="8229600" cy="5113337"/>
          </a:xfrm>
        </p:spPr>
        <p:txBody>
          <a:bodyPr/>
          <a:lstStyle/>
          <a:p>
            <a:pPr marL="0" indent="0">
              <a:buNone/>
            </a:pPr>
            <a:r>
              <a:rPr lang="cs-CZ" sz="1600" b="1" dirty="0"/>
              <a:t>Předpokládaná </a:t>
            </a:r>
            <a:r>
              <a:rPr lang="cs-CZ" sz="1600" b="1" dirty="0" smtClean="0"/>
              <a:t>výše </a:t>
            </a:r>
            <a:r>
              <a:rPr lang="cs-CZ" sz="1600" b="1" dirty="0"/>
              <a:t>poskytnuté dotace:</a:t>
            </a:r>
            <a:endParaRPr lang="cs-CZ" sz="1600" dirty="0"/>
          </a:p>
          <a:p>
            <a:pPr lvl="0"/>
            <a:r>
              <a:rPr lang="cs-CZ" sz="1600" dirty="0"/>
              <a:t>Dotační titul A1: Služby sociální péče, A2: Služby sociální prevence, A3: Služby odborného sociálního poradenství </a:t>
            </a:r>
            <a:r>
              <a:rPr lang="cs-CZ" sz="1600" dirty="0" smtClean="0"/>
              <a:t>– výše </a:t>
            </a:r>
            <a:r>
              <a:rPr lang="cs-CZ" sz="1600" dirty="0"/>
              <a:t>dotace se</a:t>
            </a:r>
            <a:r>
              <a:rPr lang="cs-CZ" sz="1600" dirty="0">
                <a:solidFill>
                  <a:srgbClr val="FF0000"/>
                </a:solidFill>
              </a:rPr>
              <a:t> </a:t>
            </a:r>
            <a:r>
              <a:rPr lang="cs-CZ" sz="1600" dirty="0"/>
              <a:t>u registrovaných sociálních služeb odvíjí od typu sociální </a:t>
            </a:r>
            <a:r>
              <a:rPr lang="cs-CZ" sz="1600" dirty="0" smtClean="0"/>
              <a:t>služby </a:t>
            </a:r>
            <a:r>
              <a:rPr lang="cs-CZ" sz="1600" dirty="0" smtClean="0">
                <a:solidFill>
                  <a:srgbClr val="FF0000"/>
                </a:solidFill>
              </a:rPr>
              <a:t>s přihlédnutím k oprávněné provozní ztrátě</a:t>
            </a:r>
            <a:r>
              <a:rPr lang="cs-CZ" sz="1600" dirty="0" smtClean="0"/>
              <a:t>, která je stanovena </a:t>
            </a:r>
            <a:r>
              <a:rPr lang="cs-CZ" sz="1600" dirty="0"/>
              <a:t>následovně:</a:t>
            </a:r>
          </a:p>
          <a:p>
            <a:pPr marL="0" indent="0">
              <a:buNone/>
            </a:pPr>
            <a:r>
              <a:rPr lang="cs-CZ" sz="1600" dirty="0"/>
              <a:t> </a:t>
            </a:r>
          </a:p>
          <a:p>
            <a:pPr marL="0" indent="0">
              <a:buNone/>
            </a:pPr>
            <a:r>
              <a:rPr lang="cs-CZ" sz="1600" dirty="0" smtClean="0"/>
              <a:t>	pobytové </a:t>
            </a:r>
            <a:r>
              <a:rPr lang="cs-CZ" sz="1600" dirty="0"/>
              <a:t>služby 	– max. 30% oprávněné provozní ztráty, </a:t>
            </a:r>
          </a:p>
          <a:p>
            <a:pPr marL="0" indent="0">
              <a:buNone/>
            </a:pPr>
            <a:r>
              <a:rPr lang="cs-CZ" sz="1600" dirty="0" smtClean="0"/>
              <a:t>	ambulantní </a:t>
            </a:r>
            <a:r>
              <a:rPr lang="cs-CZ" sz="1600" dirty="0"/>
              <a:t>služby 	– max. 25% oprávněné provozní ztráty, </a:t>
            </a:r>
          </a:p>
          <a:p>
            <a:pPr marL="0" indent="0">
              <a:buNone/>
            </a:pPr>
            <a:r>
              <a:rPr lang="cs-CZ" sz="1600" dirty="0" smtClean="0"/>
              <a:t>	terénní </a:t>
            </a:r>
            <a:r>
              <a:rPr lang="cs-CZ" sz="1600" dirty="0"/>
              <a:t>služby 	</a:t>
            </a:r>
            <a:r>
              <a:rPr lang="cs-CZ" sz="1600" dirty="0" smtClean="0"/>
              <a:t>– </a:t>
            </a:r>
            <a:r>
              <a:rPr lang="cs-CZ" sz="1600" dirty="0"/>
              <a:t>max. 20% oprávněné provozní ztráty;</a:t>
            </a:r>
          </a:p>
          <a:p>
            <a:pPr marL="0" indent="0">
              <a:buNone/>
            </a:pPr>
            <a:r>
              <a:rPr lang="cs-CZ" sz="1600" dirty="0"/>
              <a:t> </a:t>
            </a:r>
          </a:p>
          <a:p>
            <a:pPr lvl="0"/>
            <a:r>
              <a:rPr lang="cs-CZ" sz="1600" dirty="0"/>
              <a:t>Dotační titul B1: Hospicová péče – max. </a:t>
            </a:r>
            <a:r>
              <a:rPr lang="cs-CZ" sz="1600" dirty="0" smtClean="0"/>
              <a:t>1.600.000,00 </a:t>
            </a:r>
            <a:r>
              <a:rPr lang="cs-CZ" sz="1600" dirty="0"/>
              <a:t>Kč;</a:t>
            </a:r>
          </a:p>
          <a:p>
            <a:pPr lvl="0"/>
            <a:r>
              <a:rPr lang="cs-CZ" sz="1600" dirty="0" smtClean="0"/>
              <a:t>Dotační </a:t>
            </a:r>
            <a:r>
              <a:rPr lang="cs-CZ" sz="1600" dirty="0"/>
              <a:t>titul B2: Dobrovolnictví na území města Opavy – max. 300.000,00 Kč;</a:t>
            </a:r>
          </a:p>
          <a:p>
            <a:pPr lvl="0"/>
            <a:r>
              <a:rPr lang="cs-CZ" sz="1600" dirty="0" smtClean="0"/>
              <a:t>Dotační </a:t>
            </a:r>
            <a:r>
              <a:rPr lang="cs-CZ" sz="1600" dirty="0"/>
              <a:t>titul B3: Chráněné dílny, chráněné zaměstnávání: 25.000,00 Kč na 1 úvazek OZP;</a:t>
            </a:r>
          </a:p>
          <a:p>
            <a:pPr lvl="0"/>
            <a:r>
              <a:rPr lang="cs-CZ" sz="1600" dirty="0" smtClean="0"/>
              <a:t>Dotační </a:t>
            </a:r>
            <a:r>
              <a:rPr lang="cs-CZ" sz="1600" dirty="0"/>
              <a:t>titul B4: ostatní související služby a aktivity: max. </a:t>
            </a:r>
            <a:r>
              <a:rPr lang="cs-CZ" sz="1600" dirty="0" smtClean="0"/>
              <a:t>50.000,00 </a:t>
            </a:r>
            <a:r>
              <a:rPr lang="cs-CZ" sz="1600" dirty="0"/>
              <a:t>Kč.</a:t>
            </a:r>
          </a:p>
          <a:p>
            <a:pPr marL="0" indent="0" algn="just">
              <a:buFontTx/>
              <a:buNone/>
            </a:pPr>
            <a:endParaRPr lang="cs-CZ" altLang="cs-CZ" sz="1600" dirty="0" smtClean="0"/>
          </a:p>
          <a:p>
            <a:pPr marL="0" indent="0" algn="just">
              <a:buFontTx/>
              <a:buNone/>
            </a:pPr>
            <a:r>
              <a:rPr lang="cs-CZ" altLang="cs-CZ" sz="1600" u="sng" dirty="0" smtClean="0"/>
              <a:t>Minimální % spoluúčast žadatele na uznatelných nákladech projektu je 10%.</a:t>
            </a:r>
          </a:p>
          <a:p>
            <a:pPr marL="0" indent="0" algn="just">
              <a:buFontTx/>
              <a:buNone/>
            </a:pPr>
            <a:endParaRPr lang="cs-CZ" altLang="cs-CZ" sz="1600" dirty="0" smtClean="0"/>
          </a:p>
        </p:txBody>
      </p:sp>
      <p:sp>
        <p:nvSpPr>
          <p:cNvPr id="5124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BC941AD5-B012-45CB-8E65-19F9A2C11F08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4</a:t>
            </a:fld>
            <a:endParaRPr lang="cs-CZ" altLang="cs-CZ" sz="1400" smtClean="0"/>
          </a:p>
        </p:txBody>
      </p:sp>
      <p:sp>
        <p:nvSpPr>
          <p:cNvPr id="5125" name="Text Box 3"/>
          <p:cNvSpPr txBox="1">
            <a:spLocks noChangeArrowheads="1"/>
          </p:cNvSpPr>
          <p:nvPr/>
        </p:nvSpPr>
        <p:spPr bwMode="auto">
          <a:xfrm>
            <a:off x="2771775" y="330200"/>
            <a:ext cx="6264275" cy="430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>
                <a:solidFill>
                  <a:srgbClr val="000000"/>
                </a:solidFill>
              </a:rPr>
              <a:t>ZÁKLADNÍ ÚDAJE O PROGRAMU</a:t>
            </a: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 descr="mmopavy-lista-bez-napis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36481C8E-DAB8-4A3F-8315-1372F218E14F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5</a:t>
            </a:fld>
            <a:endParaRPr lang="cs-CZ" altLang="cs-CZ" sz="1400" smtClean="0"/>
          </a:p>
        </p:txBody>
      </p:sp>
      <p:sp>
        <p:nvSpPr>
          <p:cNvPr id="6148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30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>
                <a:solidFill>
                  <a:srgbClr val="000000"/>
                </a:solidFill>
              </a:rPr>
              <a:t>OPRÁVNĚNÝ ŽADATEL</a:t>
            </a:r>
          </a:p>
        </p:txBody>
      </p:sp>
      <p:sp>
        <p:nvSpPr>
          <p:cNvPr id="6149" name="TextovéPole 3"/>
          <p:cNvSpPr txBox="1">
            <a:spLocks noChangeArrowheads="1"/>
          </p:cNvSpPr>
          <p:nvPr/>
        </p:nvSpPr>
        <p:spPr bwMode="auto">
          <a:xfrm>
            <a:off x="395288" y="1484313"/>
            <a:ext cx="8064500" cy="4819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dirty="0"/>
              <a:t>Žadatelem o dotaci </a:t>
            </a:r>
            <a:r>
              <a:rPr lang="cs-CZ" altLang="cs-CZ" sz="1600" b="1" dirty="0" smtClean="0"/>
              <a:t>mohou </a:t>
            </a:r>
            <a:r>
              <a:rPr lang="cs-CZ" altLang="cs-CZ" sz="1600" b="1" dirty="0"/>
              <a:t>být:</a:t>
            </a:r>
            <a:endParaRPr lang="cs-CZ" altLang="cs-CZ" sz="1600" dirty="0"/>
          </a:p>
          <a:p>
            <a:pPr marL="285750" indent="-285750"/>
            <a:r>
              <a:rPr lang="cs-CZ" sz="1600" dirty="0"/>
              <a:t>o</a:t>
            </a:r>
            <a:r>
              <a:rPr lang="cs-CZ" sz="1600" dirty="0" smtClean="0"/>
              <a:t>rganizace</a:t>
            </a:r>
            <a:r>
              <a:rPr lang="cs-CZ" sz="1600" dirty="0"/>
              <a:t>, které jsou poskytovatelem sociálních služeb a souvisejících služeb a jsou zapojeny do procesu komunitního plánování sociálních služeb </a:t>
            </a:r>
            <a:r>
              <a:rPr lang="cs-CZ" sz="1600" dirty="0" smtClean="0"/>
              <a:t>na území města.</a:t>
            </a:r>
            <a:endParaRPr lang="cs-CZ" sz="1600" dirty="0"/>
          </a:p>
          <a:p>
            <a:pPr>
              <a:buNone/>
            </a:pPr>
            <a:endParaRPr lang="cs-CZ" sz="1600" dirty="0" smtClean="0"/>
          </a:p>
          <a:p>
            <a:pPr algn="just">
              <a:buNone/>
            </a:pPr>
            <a:r>
              <a:rPr lang="cs-CZ" sz="1600" b="1" dirty="0" smtClean="0"/>
              <a:t>Sociální </a:t>
            </a:r>
            <a:r>
              <a:rPr lang="cs-CZ" sz="1600" b="1" dirty="0"/>
              <a:t>službou</a:t>
            </a:r>
            <a:r>
              <a:rPr lang="cs-CZ" sz="1600" dirty="0"/>
              <a:t> </a:t>
            </a:r>
            <a:r>
              <a:rPr lang="cs-CZ" sz="1600" dirty="0" smtClean="0"/>
              <a:t>se rozumí: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cs-CZ" sz="1600" dirty="0" smtClean="0"/>
              <a:t>sociální </a:t>
            </a:r>
            <a:r>
              <a:rPr lang="cs-CZ" sz="1600" dirty="0"/>
              <a:t>služba poskytovaná registrovaným poskytovatelem dle zákona č. 108/2006 Sb., o sociálních službách, ve znění pozdějších předpisů.</a:t>
            </a:r>
          </a:p>
          <a:p>
            <a:pPr lvl="0">
              <a:buNone/>
            </a:pPr>
            <a:endParaRPr lang="cs-CZ" sz="1600" b="1" dirty="0" smtClean="0"/>
          </a:p>
          <a:p>
            <a:pPr lvl="0">
              <a:buNone/>
            </a:pPr>
            <a:r>
              <a:rPr lang="cs-CZ" sz="1600" b="1" dirty="0" smtClean="0"/>
              <a:t>Související </a:t>
            </a:r>
            <a:r>
              <a:rPr lang="cs-CZ" sz="1600" b="1" dirty="0"/>
              <a:t>službou nebo aktivitou v sociální sféře</a:t>
            </a:r>
            <a:r>
              <a:rPr lang="cs-CZ" sz="1600" dirty="0"/>
              <a:t> se rozumí služba či </a:t>
            </a:r>
            <a:r>
              <a:rPr lang="cs-CZ" sz="1600" dirty="0" smtClean="0"/>
              <a:t>aktivita,</a:t>
            </a:r>
          </a:p>
          <a:p>
            <a:pPr marL="285750" indent="-285750"/>
            <a:r>
              <a:rPr lang="cs-CZ" sz="1600" dirty="0" smtClean="0"/>
              <a:t>která je </a:t>
            </a:r>
            <a:r>
              <a:rPr lang="cs-CZ" sz="1600" dirty="0"/>
              <a:t>poskytována v sociální oblasti,</a:t>
            </a:r>
          </a:p>
          <a:p>
            <a:pPr marL="285750" indent="-285750"/>
            <a:r>
              <a:rPr lang="cs-CZ" sz="1600" dirty="0"/>
              <a:t>jejíž výstupy je možné objektivně kvantifikovat,</a:t>
            </a:r>
          </a:p>
          <a:p>
            <a:pPr marL="285750" indent="-285750"/>
            <a:r>
              <a:rPr lang="cs-CZ" sz="1600" dirty="0"/>
              <a:t>u níž lze stanovit indikátory – viz Manuál pro vykazování ukazatelů v sociálních službách </a:t>
            </a:r>
            <a:r>
              <a:rPr lang="cs-CZ" sz="1600" dirty="0" smtClean="0"/>
              <a:t>a </a:t>
            </a:r>
            <a:r>
              <a:rPr lang="cs-CZ" sz="1600" dirty="0"/>
              <a:t>souvisejících aktivitách ve statutárním městě </a:t>
            </a:r>
            <a:r>
              <a:rPr lang="cs-CZ" sz="1600" dirty="0" smtClean="0"/>
              <a:t>Opava.</a:t>
            </a:r>
            <a:endParaRPr lang="cs-CZ" sz="1600" dirty="0"/>
          </a:p>
          <a:p>
            <a:pPr>
              <a:buNone/>
            </a:pPr>
            <a:endParaRPr lang="cs-CZ" sz="1600" dirty="0"/>
          </a:p>
          <a:p>
            <a:pPr>
              <a:buNone/>
            </a:pPr>
            <a:r>
              <a:rPr lang="cs-CZ" sz="1600" dirty="0" smtClean="0">
                <a:solidFill>
                  <a:srgbClr val="FF0000"/>
                </a:solidFill>
              </a:rPr>
              <a:t>Projekt</a:t>
            </a:r>
            <a:r>
              <a:rPr lang="cs-CZ" sz="1600" dirty="0" smtClean="0"/>
              <a:t> </a:t>
            </a:r>
            <a:r>
              <a:rPr lang="cs-CZ" sz="1600" dirty="0"/>
              <a:t>zpracovaný žadatelem </a:t>
            </a:r>
            <a:r>
              <a:rPr lang="cs-CZ" sz="1600" b="1" dirty="0">
                <a:solidFill>
                  <a:srgbClr val="FF0000"/>
                </a:solidFill>
              </a:rPr>
              <a:t>musí</a:t>
            </a:r>
            <a:r>
              <a:rPr lang="cs-CZ" sz="1600" dirty="0">
                <a:solidFill>
                  <a:srgbClr val="FF0000"/>
                </a:solidFill>
              </a:rPr>
              <a:t> </a:t>
            </a:r>
            <a:r>
              <a:rPr lang="cs-CZ" sz="1600" dirty="0" smtClean="0">
                <a:solidFill>
                  <a:srgbClr val="FF0000"/>
                </a:solidFill>
              </a:rPr>
              <a:t>splňovat podmínku přínosnosti pro občany SMO  a potřebnosti vzešlé z procesu komunitního plánování sociálních služeb. </a:t>
            </a:r>
            <a:endParaRPr lang="cs-CZ" sz="1600" dirty="0">
              <a:solidFill>
                <a:srgbClr val="FF0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 smtClean="0"/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7200" y="1700213"/>
            <a:ext cx="8229600" cy="4608512"/>
          </a:xfrm>
        </p:spPr>
        <p:txBody>
          <a:bodyPr/>
          <a:lstStyle/>
          <a:p>
            <a:pPr marL="0" indent="0" algn="just" eaLnBrk="1" hangingPunct="1">
              <a:spcBef>
                <a:spcPct val="0"/>
              </a:spcBef>
              <a:buNone/>
              <a:defRPr/>
            </a:pPr>
            <a:r>
              <a:rPr lang="cs-CZ" altLang="cs-CZ" sz="1600" dirty="0" smtClean="0"/>
              <a:t>Dotace je poskytována </a:t>
            </a:r>
            <a:r>
              <a:rPr lang="cs-CZ" altLang="cs-CZ" sz="1600" b="1" dirty="0" smtClean="0"/>
              <a:t>pouze na úhradu nezbytných uznatelných nákladů </a:t>
            </a:r>
            <a:r>
              <a:rPr lang="cs-CZ" altLang="cs-CZ" sz="1600" dirty="0" smtClean="0"/>
              <a:t>vynaložených v přímé souvislosti s realizací služby v sociální oblasti, na níž byla dotace poskytnuta.</a:t>
            </a:r>
          </a:p>
          <a:p>
            <a:pPr marL="0" indent="0" algn="just" eaLnBrk="1" hangingPunct="1">
              <a:spcBef>
                <a:spcPct val="0"/>
              </a:spcBef>
              <a:buNone/>
              <a:defRPr/>
            </a:pPr>
            <a:endParaRPr lang="cs-CZ" altLang="cs-CZ" sz="1600" dirty="0" smtClean="0"/>
          </a:p>
          <a:p>
            <a:pPr marL="0" indent="0" algn="just" eaLnBrk="1" hangingPunct="1">
              <a:spcBef>
                <a:spcPct val="0"/>
              </a:spcBef>
              <a:buNone/>
              <a:defRPr/>
            </a:pPr>
            <a:r>
              <a:rPr lang="cs-CZ" altLang="cs-CZ" sz="1600" dirty="0" smtClean="0"/>
              <a:t>Pokud je služba financována z více státních zdrojů nebo i z více rozpočtů samosprávních celků, </a:t>
            </a:r>
            <a:r>
              <a:rPr lang="cs-CZ" altLang="cs-CZ" sz="1600" b="1" dirty="0" smtClean="0"/>
              <a:t>duplicitní úhrada stejného nákladu </a:t>
            </a:r>
            <a:r>
              <a:rPr lang="cs-CZ" altLang="cs-CZ" sz="1600" dirty="0" smtClean="0"/>
              <a:t>z různých zdrojů </a:t>
            </a:r>
            <a:r>
              <a:rPr lang="cs-CZ" altLang="cs-CZ" sz="1600" b="1" dirty="0" smtClean="0"/>
              <a:t>není dovolena</a:t>
            </a:r>
            <a:r>
              <a:rPr lang="cs-CZ" altLang="cs-CZ" sz="1600" dirty="0" smtClean="0"/>
              <a:t>.</a:t>
            </a:r>
          </a:p>
          <a:p>
            <a:pPr marL="0" indent="0" algn="just" eaLnBrk="1" hangingPunct="1">
              <a:spcBef>
                <a:spcPct val="0"/>
              </a:spcBef>
              <a:buNone/>
              <a:defRPr/>
            </a:pPr>
            <a:endParaRPr lang="cs-CZ" altLang="cs-CZ" sz="1600" dirty="0"/>
          </a:p>
          <a:p>
            <a:pPr marL="0" indent="0" algn="just" eaLnBrk="1" hangingPunct="1">
              <a:spcBef>
                <a:spcPct val="0"/>
              </a:spcBef>
              <a:buNone/>
              <a:defRPr/>
            </a:pPr>
            <a:r>
              <a:rPr lang="cs-CZ" sz="1600" dirty="0" smtClean="0">
                <a:solidFill>
                  <a:srgbClr val="FF0000"/>
                </a:solidFill>
              </a:rPr>
              <a:t>Požadovaná </a:t>
            </a:r>
            <a:r>
              <a:rPr lang="cs-CZ" sz="1600" dirty="0">
                <a:solidFill>
                  <a:srgbClr val="FF0000"/>
                </a:solidFill>
              </a:rPr>
              <a:t>výše dotace musí být v každé nákladové položce zaokrouhlena na celé stokoruny.</a:t>
            </a:r>
            <a:endParaRPr lang="cs-CZ" altLang="cs-CZ" sz="1600" dirty="0" smtClean="0">
              <a:solidFill>
                <a:srgbClr val="FF0000"/>
              </a:solidFill>
            </a:endParaRPr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 smtClean="0"/>
          </a:p>
        </p:txBody>
      </p:sp>
      <p:sp>
        <p:nvSpPr>
          <p:cNvPr id="7172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B7FC7E41-262A-403F-8EAF-4965814C6E09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6</a:t>
            </a:fld>
            <a:endParaRPr lang="cs-CZ" altLang="cs-CZ" sz="1400" smtClean="0"/>
          </a:p>
        </p:txBody>
      </p:sp>
      <p:sp>
        <p:nvSpPr>
          <p:cNvPr id="7173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/>
              <a:t> </a:t>
            </a:r>
            <a:r>
              <a:rPr lang="cs-CZ" altLang="cs-CZ" sz="2200" b="1"/>
              <a:t>UZNATELNÉ NÁKLADY</a:t>
            </a:r>
            <a:endParaRPr lang="cs-CZ" altLang="cs-CZ" sz="2200" b="1">
              <a:solidFill>
                <a:srgbClr val="E12D28"/>
              </a:solidFill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7200" y="1454150"/>
            <a:ext cx="8229600" cy="5071194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cs-CZ" altLang="cs-CZ" sz="1600" dirty="0" smtClean="0"/>
              <a:t>Z poskytnuté dotace </a:t>
            </a:r>
            <a:r>
              <a:rPr lang="cs-CZ" altLang="cs-CZ" sz="1600" b="1" dirty="0" smtClean="0"/>
              <a:t>nelze hradit </a:t>
            </a:r>
            <a:r>
              <a:rPr lang="cs-CZ" altLang="cs-CZ" sz="1600" dirty="0" smtClean="0"/>
              <a:t>tyto náklady (tzv. </a:t>
            </a:r>
            <a:r>
              <a:rPr lang="cs-CZ" altLang="cs-CZ" sz="1600" b="1" dirty="0" smtClean="0"/>
              <a:t>neuznatelné náklady</a:t>
            </a:r>
            <a:r>
              <a:rPr lang="cs-CZ" altLang="cs-CZ" sz="1600" dirty="0" smtClean="0"/>
              <a:t>):</a:t>
            </a:r>
            <a:endParaRPr lang="cs-CZ" altLang="cs-CZ" sz="1200" dirty="0"/>
          </a:p>
          <a:p>
            <a:pPr algn="just" eaLnBrk="1" hangingPunct="1">
              <a:spcBef>
                <a:spcPct val="0"/>
              </a:spcBef>
            </a:pPr>
            <a:r>
              <a:rPr lang="cs-CZ" sz="1600" dirty="0"/>
              <a:t>n</a:t>
            </a:r>
            <a:r>
              <a:rPr lang="cs-CZ" sz="1600" dirty="0" smtClean="0"/>
              <a:t>esouvisející </a:t>
            </a:r>
            <a:r>
              <a:rPr lang="cs-CZ" sz="1600" dirty="0"/>
              <a:t>s účelovým určením </a:t>
            </a:r>
            <a:r>
              <a:rPr lang="cs-CZ" sz="1600" dirty="0" smtClean="0"/>
              <a:t>dotace,</a:t>
            </a:r>
          </a:p>
          <a:p>
            <a:pPr lvl="0" algn="just"/>
            <a:r>
              <a:rPr lang="cs-CZ" sz="1600" dirty="0"/>
              <a:t>výdaje na pořízení nebo technické zhodnocení dlouhodobého hmotného </a:t>
            </a:r>
            <a:br>
              <a:rPr lang="cs-CZ" sz="1600" dirty="0"/>
            </a:br>
            <a:r>
              <a:rPr lang="cs-CZ" sz="1600" dirty="0"/>
              <a:t>a nehmotného majetku </a:t>
            </a:r>
            <a:r>
              <a:rPr lang="cs-CZ" sz="1600" dirty="0">
                <a:solidFill>
                  <a:srgbClr val="FF0000"/>
                </a:solidFill>
              </a:rPr>
              <a:t>(dlouhodobým hmotným majetkem se rozumí majetek, jehož doba použitelnosti je delší než jeden rok a vstupní cena vyšší než 80.000,00 Kč, dlouhodobým nehmotným majetkem se rozumí majetek, jehož doba použitelnosti je delší než jeden rok a vstupní cena vyšší než 60.000,00 Kč</a:t>
            </a:r>
            <a:r>
              <a:rPr lang="cs-CZ" sz="1600" dirty="0"/>
              <a:t>). </a:t>
            </a:r>
            <a:r>
              <a:rPr lang="cs-CZ" sz="1600" b="1" dirty="0">
                <a:solidFill>
                  <a:srgbClr val="FF0000"/>
                </a:solidFill>
              </a:rPr>
              <a:t>Hranice pro ocenění majetku</a:t>
            </a:r>
            <a:r>
              <a:rPr lang="cs-CZ" sz="1600" dirty="0">
                <a:solidFill>
                  <a:srgbClr val="FF0000"/>
                </a:solidFill>
              </a:rPr>
              <a:t>, která je upravena ve vnitřním účetním předpisu žadatele, </a:t>
            </a:r>
            <a:r>
              <a:rPr lang="cs-CZ" sz="1600" b="1" dirty="0">
                <a:solidFill>
                  <a:srgbClr val="FF0000"/>
                </a:solidFill>
              </a:rPr>
              <a:t>je součástí žádosti o poskytnutí dotace</a:t>
            </a:r>
            <a:r>
              <a:rPr lang="cs-CZ" sz="1600" dirty="0">
                <a:solidFill>
                  <a:srgbClr val="FF0000"/>
                </a:solidFill>
              </a:rPr>
              <a:t> a </a:t>
            </a:r>
            <a:r>
              <a:rPr lang="cs-CZ" sz="1600" b="1" dirty="0">
                <a:solidFill>
                  <a:srgbClr val="FF0000"/>
                </a:solidFill>
              </a:rPr>
              <a:t>na její změny</a:t>
            </a:r>
            <a:r>
              <a:rPr lang="cs-CZ" sz="1600" dirty="0">
                <a:solidFill>
                  <a:srgbClr val="FF0000"/>
                </a:solidFill>
              </a:rPr>
              <a:t> od doby podání žádosti do ukončení realizace projektu </a:t>
            </a:r>
            <a:r>
              <a:rPr lang="cs-CZ" sz="1600" b="1" dirty="0">
                <a:solidFill>
                  <a:srgbClr val="FF0000"/>
                </a:solidFill>
              </a:rPr>
              <a:t>nebude brán zřetel</a:t>
            </a:r>
            <a:r>
              <a:rPr lang="cs-CZ" sz="1600" dirty="0">
                <a:solidFill>
                  <a:srgbClr val="FF0000"/>
                </a:solidFill>
              </a:rPr>
              <a:t>),</a:t>
            </a:r>
          </a:p>
          <a:p>
            <a:pPr algn="just" eaLnBrk="1" hangingPunct="1">
              <a:spcBef>
                <a:spcPct val="0"/>
              </a:spcBef>
            </a:pPr>
            <a:r>
              <a:rPr lang="cs-CZ" sz="1600" dirty="0" smtClean="0"/>
              <a:t>odpisy </a:t>
            </a:r>
            <a:r>
              <a:rPr lang="cs-CZ" sz="1600" dirty="0"/>
              <a:t>majetku a ostatní náklady (spadající pod účtovou skupinu č. 55</a:t>
            </a:r>
            <a:r>
              <a:rPr lang="cs-CZ" sz="1600" dirty="0" smtClean="0"/>
              <a:t>),</a:t>
            </a:r>
          </a:p>
          <a:p>
            <a:pPr algn="just" eaLnBrk="1" hangingPunct="1">
              <a:spcBef>
                <a:spcPct val="0"/>
              </a:spcBef>
            </a:pPr>
            <a:r>
              <a:rPr lang="cs-CZ" sz="1600" dirty="0"/>
              <a:t>n</a:t>
            </a:r>
            <a:r>
              <a:rPr lang="cs-CZ" sz="1600" dirty="0" smtClean="0"/>
              <a:t>a </a:t>
            </a:r>
            <a:r>
              <a:rPr lang="cs-CZ" sz="1600" b="1" dirty="0"/>
              <a:t>reprezentaci, výdaje na alkohol, tabákové výrobky, výdaje na dary a pohoštění</a:t>
            </a:r>
            <a:r>
              <a:rPr lang="cs-CZ" sz="1600" dirty="0"/>
              <a:t>,</a:t>
            </a:r>
          </a:p>
          <a:p>
            <a:pPr algn="just"/>
            <a:r>
              <a:rPr lang="cs-CZ" sz="1600" dirty="0"/>
              <a:t>n</a:t>
            </a:r>
            <a:r>
              <a:rPr lang="cs-CZ" sz="1600" dirty="0" smtClean="0"/>
              <a:t>a </a:t>
            </a:r>
            <a:r>
              <a:rPr lang="cs-CZ" sz="1600" dirty="0"/>
              <a:t>činnost funkcionářů, např. odměny členů statutárních orgánů a dalších orgánů právnických osob, cestovní náhrady apod., vše nad rámec zákona č. 262/2006 Sb., zákoník práce, či plynoucí mimo tento zákon,</a:t>
            </a:r>
          </a:p>
          <a:p>
            <a:pPr algn="just"/>
            <a:r>
              <a:rPr lang="cs-CZ" sz="1600" dirty="0"/>
              <a:t>o</a:t>
            </a:r>
            <a:r>
              <a:rPr lang="cs-CZ" sz="1600" dirty="0" smtClean="0"/>
              <a:t>statní </a:t>
            </a:r>
            <a:r>
              <a:rPr lang="cs-CZ" sz="1600" dirty="0"/>
              <a:t>sociální pojištění a ostatní sociální náklady na zaměstnance, ke kterým nejsou zaměstnavatelé povinni podle zvláštních právních předpisů (příspěvky na penzijní připojištění, životní pojištění, dary k životním jubileím a pracovním výročím, příspěvky na rekreaci, apod.),</a:t>
            </a:r>
          </a:p>
          <a:p>
            <a:pPr marL="0" indent="0" algn="just" eaLnBrk="1" hangingPunct="1">
              <a:spcBef>
                <a:spcPct val="0"/>
              </a:spcBef>
              <a:buNone/>
            </a:pPr>
            <a:endParaRPr lang="cs-CZ" altLang="cs-CZ" sz="1600" dirty="0" smtClean="0"/>
          </a:p>
        </p:txBody>
      </p:sp>
      <p:sp>
        <p:nvSpPr>
          <p:cNvPr id="8196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30271537-BCCD-42C5-8BE1-FDE927C542D0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7</a:t>
            </a:fld>
            <a:endParaRPr lang="cs-CZ" altLang="cs-CZ" sz="1400" smtClean="0"/>
          </a:p>
        </p:txBody>
      </p:sp>
      <p:sp>
        <p:nvSpPr>
          <p:cNvPr id="8197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/>
              <a:t> </a:t>
            </a:r>
            <a:r>
              <a:rPr lang="cs-CZ" altLang="cs-CZ" sz="2200" b="1"/>
              <a:t>NEUZNATELNÉ NÁKLADY</a:t>
            </a:r>
            <a:endParaRPr lang="cs-CZ" altLang="cs-CZ" sz="2200" b="1">
              <a:solidFill>
                <a:srgbClr val="E12D28"/>
              </a:solidFill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7200" y="1341437"/>
            <a:ext cx="8229600" cy="5380037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</a:pPr>
            <a:endParaRPr lang="cs-CZ" altLang="cs-CZ" sz="1600" dirty="0" smtClean="0"/>
          </a:p>
          <a:p>
            <a:pPr algn="just" eaLnBrk="1" hangingPunct="1">
              <a:spcBef>
                <a:spcPct val="0"/>
              </a:spcBef>
            </a:pPr>
            <a:endParaRPr lang="cs-CZ" altLang="cs-CZ" sz="1600" dirty="0"/>
          </a:p>
          <a:p>
            <a:pPr algn="just" eaLnBrk="1" hangingPunct="1">
              <a:spcBef>
                <a:spcPct val="0"/>
              </a:spcBef>
            </a:pPr>
            <a:endParaRPr lang="cs-CZ" altLang="cs-CZ" sz="1600" dirty="0" smtClean="0"/>
          </a:p>
          <a:p>
            <a:pPr algn="just" eaLnBrk="1" hangingPunct="1">
              <a:spcBef>
                <a:spcPct val="0"/>
              </a:spcBef>
            </a:pPr>
            <a:endParaRPr lang="cs-CZ" altLang="cs-CZ" sz="1600" dirty="0"/>
          </a:p>
          <a:p>
            <a:pPr algn="just" eaLnBrk="1" hangingPunct="1">
              <a:spcBef>
                <a:spcPct val="0"/>
              </a:spcBef>
            </a:pPr>
            <a:endParaRPr lang="cs-CZ" altLang="cs-CZ" sz="1600" dirty="0" smtClean="0"/>
          </a:p>
          <a:p>
            <a:pPr algn="just" eaLnBrk="1" hangingPunct="1">
              <a:spcBef>
                <a:spcPct val="0"/>
              </a:spcBef>
            </a:pPr>
            <a:endParaRPr lang="cs-CZ" altLang="cs-CZ" sz="1600" dirty="0" smtClean="0"/>
          </a:p>
        </p:txBody>
      </p:sp>
      <p:sp>
        <p:nvSpPr>
          <p:cNvPr id="9220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1266EEAA-6139-4B8D-837B-03D60C1036D7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8</a:t>
            </a:fld>
            <a:endParaRPr lang="cs-CZ" altLang="cs-CZ" sz="1400" smtClean="0"/>
          </a:p>
        </p:txBody>
      </p:sp>
      <p:sp>
        <p:nvSpPr>
          <p:cNvPr id="9221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/>
              <a:t> </a:t>
            </a:r>
            <a:r>
              <a:rPr lang="cs-CZ" altLang="cs-CZ" sz="2200" b="1"/>
              <a:t>NEUZNATELNÉ NÁKLADY</a:t>
            </a:r>
            <a:endParaRPr lang="cs-CZ" altLang="cs-CZ" sz="2200" b="1">
              <a:solidFill>
                <a:srgbClr val="E12D28"/>
              </a:solidFill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216146" y="1341436"/>
            <a:ext cx="8532318" cy="50398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cs-CZ" sz="1600" dirty="0"/>
              <a:t>členské poplatky/příspěvky v institucích/asociacích a jiné náklady (spadající pod účtovou skupinu č. 58),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cs-CZ" sz="1600" dirty="0" smtClean="0"/>
              <a:t>splátky </a:t>
            </a:r>
            <a:r>
              <a:rPr lang="cs-CZ" sz="1600" dirty="0"/>
              <a:t>finančních </a:t>
            </a:r>
            <a:r>
              <a:rPr lang="cs-CZ" sz="1600" dirty="0" smtClean="0"/>
              <a:t>závazků </a:t>
            </a:r>
            <a:r>
              <a:rPr lang="cs-CZ" sz="1600" dirty="0"/>
              <a:t>(úvěry, zápůjčky, apod.) a leasingové splátky,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cs-CZ" sz="1600" dirty="0"/>
              <a:t>d</a:t>
            </a:r>
            <a:r>
              <a:rPr lang="cs-CZ" sz="1600" dirty="0" smtClean="0"/>
              <a:t>aně </a:t>
            </a:r>
            <a:r>
              <a:rPr lang="cs-CZ" sz="1600" dirty="0"/>
              <a:t>a poplatky (účtová skupina č. 53) – daň silniční, daň z nemovitosti, jiné daně a poplatky (tj. soudní a správní poplatky, poplatky za znečištění ovzduší, poplatky za televizi, rozhlas, apod.),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cs-CZ" sz="1600" dirty="0"/>
              <a:t>d</a:t>
            </a:r>
            <a:r>
              <a:rPr lang="cs-CZ" sz="1600" dirty="0" smtClean="0"/>
              <a:t>aň </a:t>
            </a:r>
            <a:r>
              <a:rPr lang="cs-CZ" sz="1600" dirty="0"/>
              <a:t>z přidané hodnoty (DPH), o jejíž vrácení je možné podle příslušného právního předpisu žádat,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cs-CZ" sz="1600" dirty="0" smtClean="0"/>
              <a:t>smluvní </a:t>
            </a:r>
            <a:r>
              <a:rPr lang="cs-CZ" sz="1600" dirty="0"/>
              <a:t>pokuty, úroky z prodlení, ostatní pokuty a penále, odpisy nedobytných pohledávek, úroky, kurzové ztráty, dary, manka a škody, bankovní poplatky, náklady na právní služby a zastoupení,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cs-CZ" sz="1600" dirty="0" smtClean="0"/>
              <a:t>výdaje </a:t>
            </a:r>
            <a:r>
              <a:rPr lang="cs-CZ" sz="1600" dirty="0"/>
              <a:t>na pořizování a opravu techniky, která nesouvisí s účelem projektu (PC, mobilní telefony, tablety, apod.), nad rámec organizačních povinností, s výjimkou zabezpečovacích zařízení,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cs-CZ" sz="1600" dirty="0" smtClean="0"/>
              <a:t>stravenky </a:t>
            </a:r>
            <a:r>
              <a:rPr lang="cs-CZ" sz="1600" dirty="0"/>
              <a:t>a další nefinanční benefity (dárkové poukazy apod.),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cs-CZ" sz="1600" dirty="0" smtClean="0"/>
              <a:t>materiální </a:t>
            </a:r>
            <a:r>
              <a:rPr lang="cs-CZ" sz="1600" dirty="0"/>
              <a:t>výpomoc uživatelům,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cs-CZ" sz="1600" dirty="0" smtClean="0"/>
              <a:t>duplicitní </a:t>
            </a:r>
            <a:r>
              <a:rPr lang="cs-CZ" sz="1600" dirty="0"/>
              <a:t>úhrada stejných nákladů na projekt z různých zdrojů, včetně zdrojů ze státního rozpočtu,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cs-CZ" sz="1600" b="1" dirty="0" smtClean="0"/>
              <a:t>náklady </a:t>
            </a:r>
            <a:r>
              <a:rPr lang="cs-CZ" sz="1600" b="1" dirty="0"/>
              <a:t>na pobytové akce </a:t>
            </a:r>
            <a:r>
              <a:rPr lang="cs-CZ" sz="1600" dirty="0"/>
              <a:t>(kromě nákladů na personál příjemce),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cs-CZ" sz="1600" dirty="0" smtClean="0"/>
              <a:t>nespecifikované </a:t>
            </a:r>
            <a:r>
              <a:rPr lang="cs-CZ" sz="1600" dirty="0"/>
              <a:t>výdaje (tj. výdaje, které nelze účetně doložit).</a:t>
            </a: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7200" y="1268760"/>
            <a:ext cx="8363272" cy="5184576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dirty="0" smtClean="0"/>
              <a:t>Termín pro předložení žádostí o dotaci:	</a:t>
            </a:r>
            <a:r>
              <a:rPr lang="cs-CZ" altLang="cs-CZ" sz="1600" b="1" dirty="0">
                <a:solidFill>
                  <a:srgbClr val="FF0000"/>
                </a:solidFill>
              </a:rPr>
              <a:t> </a:t>
            </a:r>
            <a:r>
              <a:rPr lang="cs-CZ" altLang="cs-CZ" sz="1600" b="1" dirty="0" smtClean="0">
                <a:solidFill>
                  <a:srgbClr val="FF0000"/>
                </a:solidFill>
              </a:rPr>
              <a:t>  1. 9. 2022 – 30. 9. 2022</a:t>
            </a:r>
            <a:endParaRPr lang="cs-CZ" altLang="cs-CZ" sz="1600" b="1" dirty="0">
              <a:solidFill>
                <a:srgbClr val="FF0000"/>
              </a:solidFill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b="1" dirty="0" smtClean="0"/>
          </a:p>
          <a:p>
            <a:pPr marL="0" indent="0" algn="just">
              <a:buNone/>
            </a:pPr>
            <a:r>
              <a:rPr lang="cs-CZ" sz="1600" dirty="0"/>
              <a:t>Žadatel je povinen předložit vyplněnou </a:t>
            </a:r>
            <a:r>
              <a:rPr lang="cs-CZ" sz="1600" b="1" dirty="0"/>
              <a:t>Žádost o dotaci včetně všech povinných příloh</a:t>
            </a:r>
            <a:r>
              <a:rPr lang="cs-CZ" sz="1600" dirty="0"/>
              <a:t> </a:t>
            </a:r>
            <a:r>
              <a:rPr lang="cs-CZ" sz="1600" b="1" dirty="0">
                <a:solidFill>
                  <a:srgbClr val="FF0000"/>
                </a:solidFill>
              </a:rPr>
              <a:t>prostřednictvím elektronické aplikace GRANTYS</a:t>
            </a:r>
            <a:r>
              <a:rPr lang="cs-CZ" sz="1600" dirty="0"/>
              <a:t> (</a:t>
            </a:r>
            <a:r>
              <a:rPr lang="cs-CZ" sz="1600" u="sng" dirty="0">
                <a:hlinkClick r:id="rId4"/>
              </a:rPr>
              <a:t>https://dotace.opava-city.cz/</a:t>
            </a:r>
            <a:r>
              <a:rPr lang="cs-CZ" sz="1600" dirty="0"/>
              <a:t>).</a:t>
            </a:r>
          </a:p>
          <a:p>
            <a:pPr marL="0" indent="0" algn="just">
              <a:buNone/>
            </a:pPr>
            <a:endParaRPr lang="cs-CZ" altLang="cs-CZ" sz="1600" dirty="0"/>
          </a:p>
          <a:p>
            <a:pPr marL="0" indent="0" algn="just">
              <a:buNone/>
            </a:pPr>
            <a:r>
              <a:rPr lang="cs-CZ" sz="1600" dirty="0"/>
              <a:t>Po odeslání Žádosti prostřednictvím aplikace GRANTYS žadatel </a:t>
            </a:r>
            <a:r>
              <a:rPr lang="cs-CZ" sz="1600" b="1" dirty="0"/>
              <a:t>vygeneruje odeslanou Žádost ve formátu *.</a:t>
            </a:r>
            <a:r>
              <a:rPr lang="cs-CZ" sz="1600" b="1" dirty="0" err="1"/>
              <a:t>pdf</a:t>
            </a:r>
            <a:r>
              <a:rPr lang="cs-CZ" sz="1600" dirty="0"/>
              <a:t>. Takto vygenerovanou, vytištěnou a podepsanou Žádost </a:t>
            </a:r>
            <a:r>
              <a:rPr lang="cs-CZ" sz="1600" u="sng" dirty="0"/>
              <a:t>(bez povinných příloh)</a:t>
            </a:r>
            <a:r>
              <a:rPr lang="cs-CZ" sz="1600" dirty="0"/>
              <a:t> je nezbytné doručit Poskytovateli </a:t>
            </a:r>
            <a:r>
              <a:rPr lang="cs-CZ" sz="1600" b="1" dirty="0"/>
              <a:t>nejpozději poslední den lhůty pro podání žádosti, </a:t>
            </a:r>
            <a:r>
              <a:rPr lang="cs-CZ" sz="1600" dirty="0"/>
              <a:t>jedním z následujících způsobů:</a:t>
            </a:r>
          </a:p>
          <a:p>
            <a:pPr marL="0" indent="0" algn="just">
              <a:buNone/>
            </a:pPr>
            <a:endParaRPr lang="cs-CZ" altLang="cs-CZ" sz="1600" dirty="0"/>
          </a:p>
          <a:p>
            <a:pPr algn="just"/>
            <a:r>
              <a:rPr lang="cs-CZ" sz="1600" dirty="0"/>
              <a:t>prostřednictvím provozovatele poštovních služeb</a:t>
            </a:r>
          </a:p>
          <a:p>
            <a:pPr algn="just"/>
            <a:r>
              <a:rPr lang="cs-CZ" sz="1600" dirty="0"/>
              <a:t>prostřednictvím podatelny Magistrátu města Opavy</a:t>
            </a:r>
          </a:p>
          <a:p>
            <a:pPr algn="just"/>
            <a:r>
              <a:rPr lang="cs-CZ" sz="1600" dirty="0"/>
              <a:t>datové </a:t>
            </a:r>
            <a:r>
              <a:rPr lang="cs-CZ" sz="1600" dirty="0" smtClean="0"/>
              <a:t>schránky </a:t>
            </a:r>
            <a:r>
              <a:rPr lang="cs-CZ" sz="1600" dirty="0" smtClean="0">
                <a:solidFill>
                  <a:srgbClr val="FF0000"/>
                </a:solidFill>
              </a:rPr>
              <a:t>(v případě více žádostí ZASLAT KAŽDOU ŽÁDOST/SLUŽBU ZVLÁŠŤ).</a:t>
            </a:r>
            <a:endParaRPr lang="cs-CZ" altLang="cs-CZ" sz="1600" dirty="0"/>
          </a:p>
          <a:p>
            <a:pPr marL="0" indent="0" algn="just">
              <a:buNone/>
            </a:pPr>
            <a:endParaRPr lang="cs-CZ" sz="1600" dirty="0"/>
          </a:p>
          <a:p>
            <a:pPr marL="0" lvl="0" indent="0" algn="just">
              <a:buNone/>
            </a:pPr>
            <a:r>
              <a:rPr lang="cs-CZ" sz="1600" dirty="0">
                <a:solidFill>
                  <a:srgbClr val="FF0000"/>
                </a:solidFill>
              </a:rPr>
              <a:t>Žadatel povinen obálku označit:</a:t>
            </a:r>
          </a:p>
          <a:p>
            <a:pPr algn="just"/>
            <a:r>
              <a:rPr lang="cs-CZ" sz="1600" dirty="0">
                <a:solidFill>
                  <a:srgbClr val="FF0000"/>
                </a:solidFill>
              </a:rPr>
              <a:t>plným názvem žadatele a adresou jeho sídla</a:t>
            </a:r>
          </a:p>
          <a:p>
            <a:pPr algn="just"/>
            <a:r>
              <a:rPr lang="cs-CZ" sz="1600" dirty="0">
                <a:solidFill>
                  <a:srgbClr val="FF0000"/>
                </a:solidFill>
              </a:rPr>
              <a:t>textem „</a:t>
            </a:r>
            <a:r>
              <a:rPr lang="cs-CZ" sz="1600" b="1" dirty="0">
                <a:solidFill>
                  <a:srgbClr val="FF0000"/>
                </a:solidFill>
              </a:rPr>
              <a:t>Program </a:t>
            </a:r>
            <a:r>
              <a:rPr lang="cs-CZ" sz="1600" b="1" dirty="0" smtClean="0">
                <a:solidFill>
                  <a:srgbClr val="FF0000"/>
                </a:solidFill>
              </a:rPr>
              <a:t>SOCIÁLNÍ A SOUVISEJÍCÍ SLUŽBY 2023 </a:t>
            </a:r>
            <a:r>
              <a:rPr lang="cs-CZ" sz="1600" b="1" dirty="0">
                <a:solidFill>
                  <a:srgbClr val="FF0000"/>
                </a:solidFill>
              </a:rPr>
              <a:t>– neotvírat</a:t>
            </a:r>
            <a:r>
              <a:rPr lang="cs-CZ" sz="1600" dirty="0" smtClean="0">
                <a:solidFill>
                  <a:srgbClr val="FF0000"/>
                </a:solidFill>
              </a:rPr>
              <a:t>“</a:t>
            </a:r>
          </a:p>
          <a:p>
            <a:pPr algn="just"/>
            <a:endParaRPr lang="cs-CZ" sz="1600" dirty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r>
              <a:rPr lang="cs-CZ" sz="1600" dirty="0" smtClean="0">
                <a:solidFill>
                  <a:srgbClr val="FF0000"/>
                </a:solidFill>
              </a:rPr>
              <a:t>		</a:t>
            </a:r>
            <a:endParaRPr lang="cs-CZ" sz="1600" dirty="0">
              <a:solidFill>
                <a:srgbClr val="FF0000"/>
              </a:solidFill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 smtClean="0"/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dirty="0" smtClean="0"/>
              <a:t>	</a:t>
            </a:r>
          </a:p>
        </p:txBody>
      </p:sp>
      <p:sp>
        <p:nvSpPr>
          <p:cNvPr id="11268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DD524822-838F-434B-ACEC-875A97F86D0B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9</a:t>
            </a:fld>
            <a:endParaRPr lang="cs-CZ" altLang="cs-CZ" sz="1400" smtClean="0"/>
          </a:p>
        </p:txBody>
      </p:sp>
      <p:sp>
        <p:nvSpPr>
          <p:cNvPr id="11269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/>
              <a:t> </a:t>
            </a:r>
            <a:r>
              <a:rPr lang="cs-CZ" altLang="cs-CZ" sz="2200" b="1"/>
              <a:t>ŽÁDOST O DOTACI A JEJÍ PŘEDLOŽENÍ</a:t>
            </a:r>
            <a:endParaRPr lang="cs-CZ" altLang="cs-CZ" sz="2200" b="1">
              <a:solidFill>
                <a:srgbClr val="E12D28"/>
              </a:solidFill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mopava-sablona-prezentace-nadpis">
  <a:themeElements>
    <a:clrScheme name="mmopava-sablona-prezentace-nadpi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mopava-sablona-prezentace-nadpi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mopava-sablona-prezentace-nadpi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mopava-sablona-prezentace-nadpi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mopava-sablona-prezentace-nadpi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mopava-sablona-prezentace-nadpi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mopava-sablona-prezentace-nadpi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mopava-sablona-prezentace-nadpi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opava-sablona-prezentace-nadpi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opava-sablona-prezentace-nadpi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opava-sablona-prezentace-nadpi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opava-sablona-prezentace-nadpi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opava-sablona-prezentace-nadpi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opava-sablona-prezentace-nadpi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mmopava-sablona-prezentace-nadpis</Template>
  <TotalTime>10961</TotalTime>
  <Words>567</Words>
  <Application>Microsoft Office PowerPoint</Application>
  <PresentationFormat>Předvádění na obrazovce (4:3)</PresentationFormat>
  <Paragraphs>227</Paragraphs>
  <Slides>19</Slides>
  <Notes>14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19</vt:i4>
      </vt:variant>
    </vt:vector>
  </HeadingPairs>
  <TitlesOfParts>
    <vt:vector size="22" baseType="lpstr">
      <vt:lpstr>Arial</vt:lpstr>
      <vt:lpstr>Calibri</vt:lpstr>
      <vt:lpstr>mmopava-sablona-prezentace-nadpis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Magistrát města Opavy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mrkvica</dc:creator>
  <cp:lastModifiedBy>Jiskrová Lenka</cp:lastModifiedBy>
  <cp:revision>658</cp:revision>
  <cp:lastPrinted>2019-05-02T06:48:24Z</cp:lastPrinted>
  <dcterms:created xsi:type="dcterms:W3CDTF">2007-01-16T13:45:29Z</dcterms:created>
  <dcterms:modified xsi:type="dcterms:W3CDTF">2022-08-10T06:23:04Z</dcterms:modified>
</cp:coreProperties>
</file>