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3" r:id="rId3"/>
    <p:sldId id="266" r:id="rId4"/>
    <p:sldId id="326" r:id="rId5"/>
    <p:sldId id="309" r:id="rId6"/>
    <p:sldId id="314" r:id="rId7"/>
    <p:sldId id="351" r:id="rId8"/>
    <p:sldId id="308" r:id="rId9"/>
    <p:sldId id="340" r:id="rId10"/>
    <p:sldId id="341" r:id="rId11"/>
    <p:sldId id="343" r:id="rId12"/>
    <p:sldId id="344" r:id="rId13"/>
    <p:sldId id="346" r:id="rId14"/>
    <p:sldId id="321" r:id="rId15"/>
    <p:sldId id="348" r:id="rId16"/>
    <p:sldId id="347" r:id="rId17"/>
    <p:sldId id="349" r:id="rId18"/>
    <p:sldId id="336" r:id="rId19"/>
    <p:sldId id="353" r:id="rId20"/>
    <p:sldId id="322" r:id="rId21"/>
    <p:sldId id="333" r:id="rId22"/>
    <p:sldId id="325" r:id="rId23"/>
    <p:sldId id="324" r:id="rId24"/>
    <p:sldId id="303" r:id="rId25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03" autoAdjust="0"/>
  </p:normalViewPr>
  <p:slideViewPr>
    <p:cSldViewPr>
      <p:cViewPr varScale="1">
        <p:scale>
          <a:sx n="106" d="100"/>
          <a:sy n="106" d="100"/>
        </p:scale>
        <p:origin x="17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DCFFE49-018A-4952-A454-A68C8AEFC48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7424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85F596A-CF08-4E57-8DFD-1659BE2F389F}" type="datetimeFigureOut">
              <a:rPr lang="cs-CZ"/>
              <a:pPr>
                <a:defRPr/>
              </a:pPr>
              <a:t>09.08.2022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466962A-3A21-45A3-8728-29C92FCE22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8791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454CADB-03C3-4CBB-A6F0-B9AF9FAFBD87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887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5FEE82-0C92-49C9-B307-1B7C36416ECC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344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AE84FC5-2870-44DB-94BF-005D902DB9EE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0464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867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9DDAE6-AE2B-4877-945E-52043833F4E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4476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07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EDD721F-9C77-4C18-A5B5-CBCF645D057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996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97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520417-74F2-47B5-8AF9-BDACAFF31B2C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23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111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3007AF-FBB9-4C73-8CD7-DB3FE476E4C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56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3007AF-FBB9-4C73-8CD7-DB3FE476E4C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78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3007AF-FBB9-4C73-8CD7-DB3FE476E4C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633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37862E-6326-4B1B-932D-C4BD93F25B6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59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37862E-6326-4B1B-932D-C4BD93F25B6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521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37862E-6326-4B1B-932D-C4BD93F25B6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92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DF07FB2-35B2-4004-BD08-8BFD92E1361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61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DF07FB2-35B2-4004-BD08-8BFD92E1361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930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5E8A3-D473-48D1-A58F-05C91CEE5C5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496751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E5EDE-CDD6-4547-AC21-E385A4F42B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5986670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05A2C-C242-4F43-B717-8CC5E5910D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2828706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288F3-FCAB-4DFC-8154-C6D4C28D0AD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7884862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0215D-46AE-4984-A365-803670E98FF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124714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7451F-B7AC-4C84-B9A3-13D0DE8271F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076933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8D4C1-AA24-4AED-BDB7-BBB0ABA243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6394359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3BAAE-02BB-4F1A-AACE-8318996295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693275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AA5AE-A06D-46F0-B1D5-C6658DE5CE3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005657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5447F-3C02-414A-8407-B7CB6AC4A73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4202899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64CEF-1477-46F4-86C1-C4E4088A85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5716497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064AB0D-0387-48AA-9A53-D43A9F4F81C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kalendar@opava-city.cz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tace.opava-city.cz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-sport.cz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www.opava-city.cz/cz/nabidka-temat/dotace/dotacni-programy-2023/sport-2023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artin.koky@opava-city" TargetMode="External"/><Relationship Id="rId5" Type="http://schemas.openxmlformats.org/officeDocument/2006/relationships/hyperlink" Target="mailto:barbora.raidova@opava-city.cz" TargetMode="External"/><Relationship Id="rId4" Type="http://schemas.openxmlformats.org/officeDocument/2006/relationships/hyperlink" Target="mailto:lenka.jiskrova@opava-city.cz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0350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75660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 dirty="0">
                <a:solidFill>
                  <a:srgbClr val="000000"/>
                </a:solidFill>
              </a:rPr>
              <a:t>PROGRAM SPORT </a:t>
            </a:r>
            <a:r>
              <a:rPr lang="cs-CZ" altLang="cs-CZ" sz="3600" b="1" dirty="0" smtClean="0">
                <a:solidFill>
                  <a:srgbClr val="000000"/>
                </a:solidFill>
              </a:rPr>
              <a:t>2023</a:t>
            </a:r>
            <a:endParaRPr lang="cs-CZ" altLang="cs-CZ" sz="3600" b="1" dirty="0">
              <a:solidFill>
                <a:srgbClr val="00000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AF043F-498B-41FD-897B-8344CD0CD5B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298901"/>
            <a:ext cx="8352928" cy="5009824"/>
          </a:xfrm>
        </p:spPr>
        <p:txBody>
          <a:bodyPr/>
          <a:lstStyle/>
          <a:p>
            <a:pPr lvl="0" algn="just"/>
            <a:r>
              <a:rPr lang="cs-CZ" sz="1400" dirty="0"/>
              <a:t>Vklad pořadatelům k účasti na soutěžích a utkáních</a:t>
            </a:r>
          </a:p>
          <a:p>
            <a:pPr lvl="0" algn="just"/>
            <a:r>
              <a:rPr lang="cs-CZ" sz="1400" dirty="0"/>
              <a:t>Ubytování sportovců vč. trenérů a realizačního týmu</a:t>
            </a:r>
          </a:p>
          <a:p>
            <a:pPr lvl="0" algn="just"/>
            <a:r>
              <a:rPr lang="cs-CZ" sz="1400" dirty="0"/>
              <a:t>Společné stravování a pitný nealko režim související se sportovní činností </a:t>
            </a:r>
          </a:p>
          <a:p>
            <a:pPr lvl="0" algn="just"/>
            <a:r>
              <a:rPr lang="cs-CZ" sz="1400" dirty="0"/>
              <a:t>Náklady na zajištění rozhodčích dle reglementu soutěže</a:t>
            </a:r>
          </a:p>
          <a:p>
            <a:pPr lvl="0" algn="just"/>
            <a:r>
              <a:rPr lang="cs-CZ" sz="1400" dirty="0"/>
              <a:t>Propagace sportovní činnosti</a:t>
            </a:r>
          </a:p>
          <a:p>
            <a:pPr lvl="0" algn="just"/>
            <a:r>
              <a:rPr lang="cs-CZ" sz="1400" dirty="0"/>
              <a:t>Školení a doškolení trenérů </a:t>
            </a:r>
          </a:p>
          <a:p>
            <a:pPr lvl="0" algn="just"/>
            <a:r>
              <a:rPr lang="cs-CZ" sz="1400" dirty="0"/>
              <a:t>realizace sportovní, organizační a obsahové činnosti včetně zabezpečení trenérských, zdravotních a metodických podmínek, servis sportovních svazů a střešních sportovních organizací, </a:t>
            </a:r>
            <a:r>
              <a:rPr lang="cs-CZ" sz="1400" dirty="0" err="1"/>
              <a:t>technicko-servisních</a:t>
            </a:r>
            <a:r>
              <a:rPr lang="cs-CZ" sz="1400" dirty="0"/>
              <a:t> podmínek pro činnost sportovců jednotlivých příjemců dotace, dle svých registrovaných stanov </a:t>
            </a:r>
            <a:endParaRPr lang="cs-CZ" sz="1400" dirty="0" smtClean="0"/>
          </a:p>
          <a:p>
            <a:pPr marL="0" lvl="0" indent="0" algn="just">
              <a:buNone/>
            </a:pPr>
            <a:endParaRPr lang="cs-CZ" sz="1400" dirty="0" smtClean="0"/>
          </a:p>
          <a:p>
            <a:pPr marL="0" lvl="0" indent="0" algn="just">
              <a:buNone/>
            </a:pPr>
            <a:r>
              <a:rPr lang="cs-CZ" sz="1400" b="1" dirty="0" smtClean="0">
                <a:solidFill>
                  <a:srgbClr val="000000"/>
                </a:solidFill>
              </a:rPr>
              <a:t>Jiné </a:t>
            </a:r>
            <a:r>
              <a:rPr lang="cs-CZ" sz="1400" b="1" dirty="0">
                <a:solidFill>
                  <a:srgbClr val="000000"/>
                </a:solidFill>
              </a:rPr>
              <a:t>náklady:</a:t>
            </a:r>
            <a:endParaRPr lang="cs-CZ" sz="1400" dirty="0">
              <a:solidFill>
                <a:srgbClr val="000000"/>
              </a:solidFill>
            </a:endParaRPr>
          </a:p>
          <a:p>
            <a:pPr lvl="0" algn="just"/>
            <a:r>
              <a:rPr lang="cs-CZ" sz="1400" dirty="0"/>
              <a:t>poplatky kolektivním správcům (např. poplatky sportovním svazům a zastřešujícím organizacím</a:t>
            </a:r>
            <a:r>
              <a:rPr lang="cs-CZ" sz="1400" dirty="0" smtClean="0"/>
              <a:t>)</a:t>
            </a:r>
          </a:p>
          <a:p>
            <a:pPr marL="0" lv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r>
              <a:rPr lang="cs-CZ" sz="1400" b="1" dirty="0">
                <a:solidFill>
                  <a:srgbClr val="000000"/>
                </a:solidFill>
              </a:rPr>
              <a:t>Mzdové náklady</a:t>
            </a:r>
            <a:r>
              <a:rPr lang="cs-CZ" sz="1400" dirty="0">
                <a:solidFill>
                  <a:srgbClr val="000000"/>
                </a:solidFill>
              </a:rPr>
              <a:t> </a:t>
            </a:r>
            <a:r>
              <a:rPr lang="cs-CZ" sz="1400" dirty="0" smtClean="0"/>
              <a:t>(</a:t>
            </a:r>
            <a:r>
              <a:rPr lang="cs-CZ" sz="1400" dirty="0"/>
              <a:t>trenéři, instruktoři, lektoři, cvičitelé, správci sportoviště a pracovníci údržby) do výše </a:t>
            </a:r>
            <a:r>
              <a:rPr lang="cs-CZ" sz="1400" b="1" dirty="0">
                <a:solidFill>
                  <a:srgbClr val="000000"/>
                </a:solidFill>
              </a:rPr>
              <a:t>max. 50 % z poskytnuté dotace</a:t>
            </a:r>
            <a:r>
              <a:rPr lang="cs-CZ" sz="1400" dirty="0">
                <a:solidFill>
                  <a:srgbClr val="000000"/>
                </a:solidFill>
              </a:rPr>
              <a:t> </a:t>
            </a:r>
            <a:r>
              <a:rPr lang="cs-CZ" sz="1400" dirty="0"/>
              <a:t>(max.: </a:t>
            </a:r>
            <a:r>
              <a:rPr lang="cs-CZ" sz="1400" b="1" dirty="0" smtClean="0">
                <a:solidFill>
                  <a:srgbClr val="FF0000"/>
                </a:solidFill>
              </a:rPr>
              <a:t>400,- </a:t>
            </a:r>
            <a:r>
              <a:rPr lang="cs-CZ" sz="1400" dirty="0"/>
              <a:t>Kč/hod.):</a:t>
            </a:r>
          </a:p>
          <a:p>
            <a:pPr lvl="0" algn="just"/>
            <a:r>
              <a:rPr lang="cs-CZ" sz="1400" dirty="0"/>
              <a:t>hrubé mzdy ze závislé činnosti</a:t>
            </a:r>
          </a:p>
          <a:p>
            <a:pPr lvl="0" algn="just"/>
            <a:r>
              <a:rPr lang="cs-CZ" sz="1400" dirty="0"/>
              <a:t>dohody o provedení práce</a:t>
            </a:r>
          </a:p>
          <a:p>
            <a:pPr lvl="0" algn="just"/>
            <a:r>
              <a:rPr lang="cs-CZ" sz="1400" dirty="0"/>
              <a:t>dohody o pracovní činnosti</a:t>
            </a: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sz="1600" dirty="0"/>
          </a:p>
          <a:p>
            <a:pPr lvl="0"/>
            <a:endParaRPr lang="cs-CZ" sz="1600" dirty="0"/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sz="1600" dirty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03422C4-440B-411E-A93D-0D802291D5C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699792" y="329405"/>
            <a:ext cx="6264275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NÁKLADY </a:t>
            </a:r>
            <a:r>
              <a:rPr lang="cs-CZ" altLang="cs-CZ" sz="2200" b="1" dirty="0" smtClean="0"/>
              <a:t>S1/23 </a:t>
            </a:r>
            <a:r>
              <a:rPr lang="cs-CZ" altLang="cs-CZ" sz="2200" b="1" dirty="0"/>
              <a:t>+ </a:t>
            </a:r>
            <a:r>
              <a:rPr lang="cs-CZ" altLang="cs-CZ" sz="2200" b="1" dirty="0" smtClean="0"/>
              <a:t>S3/23</a:t>
            </a:r>
            <a:endParaRPr lang="cs-CZ" altLang="cs-CZ" sz="2200" b="1" dirty="0">
              <a:solidFill>
                <a:srgbClr val="E12D28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494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51520" y="1120773"/>
            <a:ext cx="8435280" cy="5548587"/>
          </a:xfrm>
        </p:spPr>
        <p:txBody>
          <a:bodyPr/>
          <a:lstStyle/>
          <a:p>
            <a:pPr marL="114300" indent="0" algn="just">
              <a:buNone/>
            </a:pPr>
            <a:r>
              <a:rPr lang="cs-CZ" sz="1600" b="1" dirty="0" smtClean="0"/>
              <a:t>Pro </a:t>
            </a:r>
            <a:r>
              <a:rPr lang="cs-CZ" sz="1600" b="1" dirty="0"/>
              <a:t>dotační titul </a:t>
            </a:r>
            <a:r>
              <a:rPr lang="cs-CZ" sz="1600" b="1" dirty="0" smtClean="0"/>
              <a:t>S2/23</a:t>
            </a:r>
            <a:r>
              <a:rPr lang="cs-CZ" sz="1600" dirty="0" smtClean="0"/>
              <a:t> </a:t>
            </a:r>
            <a:r>
              <a:rPr lang="cs-CZ" sz="1600" dirty="0"/>
              <a:t>může být dotace použita výhradně na tyto </a:t>
            </a:r>
            <a:r>
              <a:rPr lang="cs-CZ" sz="1600" b="1" dirty="0"/>
              <a:t>uznatelné náklady</a:t>
            </a:r>
            <a:r>
              <a:rPr lang="cs-CZ" sz="1600" dirty="0"/>
              <a:t>:</a:t>
            </a:r>
          </a:p>
          <a:p>
            <a:pPr marL="0" indent="0" algn="just">
              <a:buNone/>
            </a:pPr>
            <a:endParaRPr lang="cs-CZ" sz="1600" b="1" dirty="0" smtClean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cs-CZ" sz="1400" b="1" dirty="0" smtClean="0">
                <a:solidFill>
                  <a:srgbClr val="000000"/>
                </a:solidFill>
              </a:rPr>
              <a:t>Spotřeba </a:t>
            </a:r>
            <a:r>
              <a:rPr lang="cs-CZ" sz="1400" b="1" dirty="0">
                <a:solidFill>
                  <a:srgbClr val="000000"/>
                </a:solidFill>
              </a:rPr>
              <a:t>materiálu</a:t>
            </a:r>
            <a:r>
              <a:rPr lang="cs-CZ" sz="1400" dirty="0">
                <a:solidFill>
                  <a:srgbClr val="000000"/>
                </a:solidFill>
              </a:rPr>
              <a:t>:</a:t>
            </a:r>
          </a:p>
          <a:p>
            <a:pPr algn="just"/>
            <a:r>
              <a:rPr lang="cs-CZ" sz="1400" dirty="0"/>
              <a:t>DDHM (drobný dlouhodobý hmotný majetek) – za podmínky, že tento pořízený majetek je v období realizace projektu prokazatelně uveden do užívání (doba použitelnosti je delší než jeden rok a </a:t>
            </a:r>
            <a:r>
              <a:rPr lang="cs-CZ" sz="1400" dirty="0">
                <a:solidFill>
                  <a:srgbClr val="FF0000"/>
                </a:solidFill>
              </a:rPr>
              <a:t>ocenění </a:t>
            </a:r>
            <a:r>
              <a:rPr lang="cs-CZ" sz="1400" dirty="0" smtClean="0">
                <a:solidFill>
                  <a:srgbClr val="FF0000"/>
                </a:solidFill>
              </a:rPr>
              <a:t>je v souladu s právními předpisy a vnitřními předpisy příjemce upravujícími účetnictví, </a:t>
            </a:r>
            <a:r>
              <a:rPr lang="cs-CZ" sz="1400" b="1" dirty="0" smtClean="0">
                <a:solidFill>
                  <a:srgbClr val="FF0000"/>
                </a:solidFill>
              </a:rPr>
              <a:t>max. </a:t>
            </a:r>
            <a:r>
              <a:rPr lang="cs-CZ" sz="1400" dirty="0" smtClean="0">
                <a:solidFill>
                  <a:srgbClr val="FF0000"/>
                </a:solidFill>
              </a:rPr>
              <a:t>však</a:t>
            </a:r>
            <a:r>
              <a:rPr lang="cs-CZ" sz="1400" b="1" dirty="0" smtClean="0">
                <a:solidFill>
                  <a:srgbClr val="FF0000"/>
                </a:solidFill>
              </a:rPr>
              <a:t> do 80.000,00 Kč včetně</a:t>
            </a:r>
            <a:r>
              <a:rPr lang="cs-CZ" sz="1400" dirty="0" smtClean="0"/>
              <a:t>). </a:t>
            </a:r>
            <a:r>
              <a:rPr lang="cs-CZ" sz="1400" dirty="0">
                <a:solidFill>
                  <a:srgbClr val="FF0000"/>
                </a:solidFill>
              </a:rPr>
              <a:t>Pro náklady na drobný dlouhodobý hmotný majetek platí, </a:t>
            </a:r>
            <a:r>
              <a:rPr lang="cs-CZ" sz="1400" dirty="0" smtClean="0">
                <a:solidFill>
                  <a:srgbClr val="FF0000"/>
                </a:solidFill>
              </a:rPr>
              <a:t>že</a:t>
            </a:r>
            <a:r>
              <a:rPr lang="cs-CZ" sz="1400" dirty="0">
                <a:solidFill>
                  <a:srgbClr val="FF0000"/>
                </a:solidFill>
              </a:rPr>
              <a:t> </a:t>
            </a:r>
            <a:r>
              <a:rPr lang="cs-CZ" sz="1400" b="1" dirty="0">
                <a:solidFill>
                  <a:srgbClr val="FF0000"/>
                </a:solidFill>
              </a:rPr>
              <a:t>hranice pro ocenění majetku</a:t>
            </a:r>
            <a:r>
              <a:rPr lang="cs-CZ" sz="1400" dirty="0">
                <a:solidFill>
                  <a:srgbClr val="FF0000"/>
                </a:solidFill>
              </a:rPr>
              <a:t>, která je upravena ve vnitřním účetním předpisu žadatele, </a:t>
            </a:r>
            <a:r>
              <a:rPr lang="cs-CZ" sz="1400" b="1" dirty="0">
                <a:solidFill>
                  <a:srgbClr val="FF0000"/>
                </a:solidFill>
              </a:rPr>
              <a:t>je součástí žádosti o poskytnutí dotace</a:t>
            </a:r>
            <a:r>
              <a:rPr lang="cs-CZ" sz="1400" dirty="0">
                <a:solidFill>
                  <a:srgbClr val="FF0000"/>
                </a:solidFill>
              </a:rPr>
              <a:t> a </a:t>
            </a:r>
            <a:r>
              <a:rPr lang="cs-CZ" sz="1400" b="1" dirty="0">
                <a:solidFill>
                  <a:srgbClr val="FF0000"/>
                </a:solidFill>
              </a:rPr>
              <a:t>na její změny</a:t>
            </a:r>
            <a:r>
              <a:rPr lang="cs-CZ" sz="1400" dirty="0">
                <a:solidFill>
                  <a:srgbClr val="FF0000"/>
                </a:solidFill>
              </a:rPr>
              <a:t> od doby podání žádosti do ukončení realizace projektu </a:t>
            </a:r>
            <a:r>
              <a:rPr lang="cs-CZ" sz="1400" b="1" dirty="0">
                <a:solidFill>
                  <a:srgbClr val="FF0000"/>
                </a:solidFill>
              </a:rPr>
              <a:t>nebude brán zřetel</a:t>
            </a:r>
            <a:r>
              <a:rPr lang="cs-CZ" sz="1400" dirty="0">
                <a:solidFill>
                  <a:srgbClr val="FF0000"/>
                </a:solidFill>
              </a:rPr>
              <a:t>),</a:t>
            </a:r>
          </a:p>
          <a:p>
            <a:pPr algn="just"/>
            <a:r>
              <a:rPr lang="cs-CZ" sz="1400" dirty="0"/>
              <a:t>sportovní materiál (např. míče, sítě, puky, hokejky apod.),</a:t>
            </a:r>
          </a:p>
          <a:p>
            <a:pPr algn="just"/>
            <a:r>
              <a:rPr lang="cs-CZ" sz="1400" dirty="0"/>
              <a:t>ostatní materiál (kancelářské potřeby, čistící potřeby, pohonné hmoty, ochranné pomůcky apod.)</a:t>
            </a:r>
          </a:p>
          <a:p>
            <a:pPr marL="0" indent="0" algn="just">
              <a:buNone/>
            </a:pPr>
            <a:endParaRPr lang="cs-CZ" sz="1400" dirty="0" smtClean="0"/>
          </a:p>
          <a:p>
            <a:pPr marL="0" indent="0" algn="just">
              <a:buNone/>
            </a:pPr>
            <a:r>
              <a:rPr lang="cs-CZ" sz="1400" b="1" dirty="0" smtClean="0">
                <a:solidFill>
                  <a:srgbClr val="000000"/>
                </a:solidFill>
              </a:rPr>
              <a:t>Služby</a:t>
            </a:r>
            <a:r>
              <a:rPr lang="cs-CZ" sz="1400" dirty="0">
                <a:solidFill>
                  <a:srgbClr val="000000"/>
                </a:solidFill>
              </a:rPr>
              <a:t>:</a:t>
            </a:r>
          </a:p>
          <a:p>
            <a:pPr lvl="0" algn="just"/>
            <a:r>
              <a:rPr lang="cs-CZ" sz="1400" dirty="0" smtClean="0">
                <a:solidFill>
                  <a:srgbClr val="000000"/>
                </a:solidFill>
              </a:rPr>
              <a:t>cestovné </a:t>
            </a:r>
            <a:r>
              <a:rPr lang="cs-CZ" sz="1400" dirty="0">
                <a:solidFill>
                  <a:srgbClr val="000000"/>
                </a:solidFill>
              </a:rPr>
              <a:t>- na základě cestovního příkazu, jízdné veřejnými dopravními prostředky (vlak, autobus), úhrada faktury </a:t>
            </a:r>
            <a:r>
              <a:rPr lang="cs-CZ" sz="1400" dirty="0" smtClean="0">
                <a:solidFill>
                  <a:srgbClr val="000000"/>
                </a:solidFill>
              </a:rPr>
              <a:t>dopravci</a:t>
            </a:r>
            <a:endParaRPr lang="cs-CZ" sz="1400" dirty="0">
              <a:solidFill>
                <a:srgbClr val="000000"/>
              </a:solidFill>
            </a:endParaRPr>
          </a:p>
          <a:p>
            <a:pPr lvl="0" algn="just"/>
            <a:r>
              <a:rPr lang="cs-CZ" sz="1400" dirty="0">
                <a:solidFill>
                  <a:srgbClr val="000000"/>
                </a:solidFill>
              </a:rPr>
              <a:t>DDNM (drobný dlouhodobý nehmotný majetek) – náklady na drobný dlouhodobý nehmotný majetek za podmínky, že tento pořízený majetek je v období realizace projektu prokazatelně uveden do užívání (doba použitelnosti delší než jeden rok a ocenění je v částce od 7.000 Kč vč. do 60.000 Kč včetně - např. software</a:t>
            </a:r>
            <a:r>
              <a:rPr lang="cs-CZ" sz="1400" dirty="0" smtClean="0">
                <a:solidFill>
                  <a:srgbClr val="000000"/>
                </a:solidFill>
              </a:rPr>
              <a:t>)</a:t>
            </a:r>
          </a:p>
          <a:p>
            <a:pPr lvl="0"/>
            <a:r>
              <a:rPr lang="cs-CZ" sz="1400" dirty="0" smtClean="0"/>
              <a:t>nájemné </a:t>
            </a:r>
            <a:r>
              <a:rPr lang="cs-CZ" sz="1400" dirty="0"/>
              <a:t>prostor pro zabezpečení sportovní </a:t>
            </a:r>
            <a:r>
              <a:rPr lang="cs-CZ" sz="1400" dirty="0" smtClean="0"/>
              <a:t>akce</a:t>
            </a:r>
            <a:endParaRPr lang="cs-CZ" sz="1400" dirty="0"/>
          </a:p>
          <a:p>
            <a:pPr lvl="0"/>
            <a:r>
              <a:rPr lang="cs-CZ" sz="1400" dirty="0" smtClean="0"/>
              <a:t>vklad </a:t>
            </a:r>
            <a:r>
              <a:rPr lang="cs-CZ" sz="1400" dirty="0"/>
              <a:t>pořadatelům k účasti na soutěžích a utkáních (startovné</a:t>
            </a:r>
            <a:r>
              <a:rPr lang="cs-CZ" sz="1400" dirty="0" smtClean="0"/>
              <a:t>)</a:t>
            </a:r>
            <a:endParaRPr lang="cs-CZ" sz="1400" dirty="0"/>
          </a:p>
          <a:p>
            <a:pPr marL="0" lvl="0" indent="0" algn="just">
              <a:buNone/>
            </a:pPr>
            <a:endParaRPr lang="cs-CZ" sz="1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cs-CZ" sz="1600" dirty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83375A-C581-4F91-B7C4-7F4E3A70FB3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dirty="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3059832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</a:t>
            </a:r>
            <a:r>
              <a:rPr lang="cs-CZ" altLang="cs-CZ" sz="2200" b="1" dirty="0" smtClean="0"/>
              <a:t>NÁKLADY S2/23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35519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51520" y="1196752"/>
            <a:ext cx="8435280" cy="5400600"/>
          </a:xfrm>
        </p:spPr>
        <p:txBody>
          <a:bodyPr/>
          <a:lstStyle/>
          <a:p>
            <a:pPr lvl="0" algn="just"/>
            <a:r>
              <a:rPr lang="cs-CZ" sz="1600" dirty="0"/>
              <a:t>Ubytování sportovců vč. trenérů a realizačního </a:t>
            </a:r>
            <a:r>
              <a:rPr lang="cs-CZ" sz="1600" dirty="0" smtClean="0"/>
              <a:t>týmu</a:t>
            </a:r>
            <a:endParaRPr lang="cs-CZ" sz="1600" dirty="0"/>
          </a:p>
          <a:p>
            <a:pPr lvl="0" algn="just"/>
            <a:r>
              <a:rPr lang="cs-CZ" sz="1600" dirty="0"/>
              <a:t>Společné stravování a pitný nealko režim pro účastníky sportovní akce </a:t>
            </a:r>
          </a:p>
          <a:p>
            <a:pPr lvl="0" algn="just"/>
            <a:r>
              <a:rPr lang="cs-CZ" sz="1600" dirty="0"/>
              <a:t>Náklady na zajištění rozhodčích dle reglementu </a:t>
            </a:r>
            <a:r>
              <a:rPr lang="cs-CZ" sz="1600" dirty="0" smtClean="0"/>
              <a:t>soutěže</a:t>
            </a:r>
            <a:endParaRPr lang="cs-CZ" sz="1600" dirty="0"/>
          </a:p>
          <a:p>
            <a:pPr lvl="0" algn="just"/>
            <a:r>
              <a:rPr lang="cs-CZ" sz="1600" dirty="0"/>
              <a:t>Propagace sportovní </a:t>
            </a:r>
            <a:r>
              <a:rPr lang="cs-CZ" sz="1600" dirty="0" smtClean="0"/>
              <a:t>akce</a:t>
            </a:r>
            <a:endParaRPr lang="cs-CZ" sz="1600" dirty="0"/>
          </a:p>
          <a:p>
            <a:pPr lvl="0" algn="just"/>
            <a:r>
              <a:rPr lang="cs-CZ" sz="1600" dirty="0"/>
              <a:t>Poplatky sportovním svazům a zastřešujícím organizacím </a:t>
            </a:r>
          </a:p>
          <a:p>
            <a:pPr lvl="0" algn="just"/>
            <a:r>
              <a:rPr lang="cs-CZ" sz="1600" dirty="0"/>
              <a:t>realizace sportovní, organizační a obsahové činnosti včetně zabezpečení trenérských, zdravotních a metodických podmínek, servis sportovních svazů a střešních sportovních organizací, </a:t>
            </a:r>
            <a:r>
              <a:rPr lang="cs-CZ" sz="1600" dirty="0" err="1"/>
              <a:t>technicko</a:t>
            </a:r>
            <a:r>
              <a:rPr lang="cs-CZ" sz="1600" dirty="0"/>
              <a:t> – servisních podmínek pro činnost sportovců jednotlivých Příjemců dotace, dle svých registrovaných stanov (trenérské a metodické činnosti maximálně do 50 % z poskytnuté dotace</a:t>
            </a:r>
            <a:r>
              <a:rPr lang="cs-CZ" sz="1600" dirty="0" smtClean="0"/>
              <a:t>)</a:t>
            </a:r>
          </a:p>
          <a:p>
            <a:pPr marL="0" lvl="0" indent="0">
              <a:buNone/>
            </a:pPr>
            <a:endParaRPr lang="cs-CZ" sz="1200" dirty="0"/>
          </a:p>
          <a:p>
            <a:pPr marL="0" indent="0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Jiné </a:t>
            </a:r>
            <a:r>
              <a:rPr lang="cs-CZ" sz="1600" b="1" dirty="0">
                <a:solidFill>
                  <a:srgbClr val="000000"/>
                </a:solidFill>
              </a:rPr>
              <a:t>náklady</a:t>
            </a:r>
            <a:r>
              <a:rPr lang="cs-CZ" sz="1600" dirty="0">
                <a:solidFill>
                  <a:srgbClr val="000000"/>
                </a:solidFill>
              </a:rPr>
              <a:t>:</a:t>
            </a:r>
          </a:p>
          <a:p>
            <a:pPr lvl="0"/>
            <a:r>
              <a:rPr lang="cs-CZ" sz="1600" dirty="0"/>
              <a:t>poplatky kolektivním správcům (např. OSA, INTEGRAM)</a:t>
            </a:r>
          </a:p>
          <a:p>
            <a:pPr marL="0" indent="0">
              <a:buNone/>
            </a:pPr>
            <a:endParaRPr lang="cs-CZ" sz="1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Mzdové </a:t>
            </a:r>
            <a:r>
              <a:rPr lang="cs-CZ" sz="1600" b="1" dirty="0">
                <a:solidFill>
                  <a:srgbClr val="000000"/>
                </a:solidFill>
              </a:rPr>
              <a:t>náklady</a:t>
            </a:r>
            <a:r>
              <a:rPr lang="cs-CZ" sz="1600" dirty="0">
                <a:solidFill>
                  <a:srgbClr val="000000"/>
                </a:solidFill>
              </a:rPr>
              <a:t> </a:t>
            </a:r>
            <a:r>
              <a:rPr lang="cs-CZ" sz="1600" dirty="0"/>
              <a:t>(trenéři, instruktoři, lektoři, cvičitelé, správci sportoviště a pracovníci údržby) do výše </a:t>
            </a:r>
            <a:r>
              <a:rPr lang="cs-CZ" sz="1600" b="1" dirty="0">
                <a:solidFill>
                  <a:srgbClr val="000000"/>
                </a:solidFill>
              </a:rPr>
              <a:t>max. 50 % z poskytnuté dotace</a:t>
            </a:r>
            <a:r>
              <a:rPr lang="cs-CZ" sz="1600" dirty="0">
                <a:solidFill>
                  <a:srgbClr val="000000"/>
                </a:solidFill>
              </a:rPr>
              <a:t> </a:t>
            </a:r>
            <a:r>
              <a:rPr lang="cs-CZ" sz="1600" dirty="0"/>
              <a:t>(max.: </a:t>
            </a:r>
            <a:r>
              <a:rPr lang="cs-CZ" sz="1600" b="1" dirty="0" smtClean="0">
                <a:solidFill>
                  <a:srgbClr val="FF0000"/>
                </a:solidFill>
              </a:rPr>
              <a:t>400</a:t>
            </a:r>
            <a:r>
              <a:rPr lang="cs-CZ" sz="1600" b="1" dirty="0">
                <a:solidFill>
                  <a:srgbClr val="FF0000"/>
                </a:solidFill>
              </a:rPr>
              <a:t>,- </a:t>
            </a:r>
            <a:r>
              <a:rPr lang="cs-CZ" sz="1600" dirty="0"/>
              <a:t>Kč/hod.):</a:t>
            </a:r>
          </a:p>
          <a:p>
            <a:pPr lvl="0"/>
            <a:r>
              <a:rPr lang="cs-CZ" sz="1600" dirty="0"/>
              <a:t>hrubé mzdy ze závislé činnosti</a:t>
            </a:r>
          </a:p>
          <a:p>
            <a:pPr lvl="0"/>
            <a:r>
              <a:rPr lang="cs-CZ" sz="1600" dirty="0"/>
              <a:t>dohody o provedení práce</a:t>
            </a:r>
          </a:p>
          <a:p>
            <a:pPr lvl="0"/>
            <a:r>
              <a:rPr lang="cs-CZ" sz="1600" dirty="0"/>
              <a:t>dohody o pracovní činnosti</a:t>
            </a:r>
          </a:p>
          <a:p>
            <a:pPr marL="0" indent="0">
              <a:buNone/>
            </a:pPr>
            <a:endParaRPr lang="cs-CZ" sz="1600" b="1" dirty="0" smtClean="0">
              <a:solidFill>
                <a:srgbClr val="FF0000"/>
              </a:solidFill>
            </a:endParaRP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83375A-C581-4F91-B7C4-7F4E3A70FB3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3059832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</a:t>
            </a:r>
            <a:r>
              <a:rPr lang="cs-CZ" altLang="cs-CZ" sz="2200" b="1" dirty="0" smtClean="0"/>
              <a:t>NÁKLADY S2/23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36468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51520" y="1628800"/>
            <a:ext cx="8435280" cy="4608488"/>
          </a:xfrm>
        </p:spPr>
        <p:txBody>
          <a:bodyPr/>
          <a:lstStyle/>
          <a:p>
            <a:pPr marL="400050" indent="-285750" algn="just"/>
            <a:r>
              <a:rPr lang="cs-CZ" sz="1600" b="1" dirty="0"/>
              <a:t>Všechny</a:t>
            </a:r>
            <a:r>
              <a:rPr lang="cs-CZ" sz="1600" dirty="0"/>
              <a:t> </a:t>
            </a:r>
            <a:r>
              <a:rPr lang="cs-CZ" sz="1600" b="1" dirty="0"/>
              <a:t>ostatní náklady vynaložené příjemcem jsou považovány za </a:t>
            </a:r>
            <a:r>
              <a:rPr lang="cs-CZ" sz="1600" b="1" dirty="0" smtClean="0">
                <a:solidFill>
                  <a:srgbClr val="FF0000"/>
                </a:solidFill>
              </a:rPr>
              <a:t>neuznatelné náklady</a:t>
            </a:r>
            <a:r>
              <a:rPr lang="cs-CZ" sz="1600" dirty="0" smtClean="0"/>
              <a:t>, </a:t>
            </a:r>
            <a:r>
              <a:rPr lang="cs-CZ" sz="1600" dirty="0"/>
              <a:t>např.: splátky úvěrů vč. úroků; leasingu vč. akontace; celní, správní, soudní a bankovní poplatky; </a:t>
            </a:r>
            <a:r>
              <a:rPr lang="cs-CZ" sz="1600" dirty="0">
                <a:solidFill>
                  <a:srgbClr val="000000"/>
                </a:solidFill>
              </a:rPr>
              <a:t>poplatky za telefonní hovory </a:t>
            </a:r>
            <a:r>
              <a:rPr lang="cs-CZ" sz="1600" dirty="0"/>
              <a:t>a paušální poplatky za internet včetně zavedení přípojky; provize; daně a dotace (výjimkou je srážková daň a daň z přidané hodnoty v případě, že příjemce dotace je neplátce této daně nebo mu nevzniká nárok na odpočet této daně); právní služby, konzultace, auditorské služby, bankovní služby, </a:t>
            </a:r>
            <a:r>
              <a:rPr lang="cs-CZ" sz="1600" dirty="0">
                <a:solidFill>
                  <a:srgbClr val="FF0000"/>
                </a:solidFill>
              </a:rPr>
              <a:t>poštovní služby</a:t>
            </a:r>
            <a:r>
              <a:rPr lang="cs-CZ" sz="1600" dirty="0"/>
              <a:t>, náklady na reprezentaci a pohoštění (pohoštěním není společné stravování poskytované účastníkům akcí, soustředění a výcvikových táborů); pojištění majetku, </a:t>
            </a:r>
            <a:r>
              <a:rPr lang="cs-CZ" sz="1600" dirty="0">
                <a:solidFill>
                  <a:srgbClr val="FF0000"/>
                </a:solidFill>
              </a:rPr>
              <a:t>alkoholické nápoje a tabákové výrobky </a:t>
            </a:r>
            <a:r>
              <a:rPr lang="cs-CZ" sz="1600" dirty="0"/>
              <a:t>apod..</a:t>
            </a:r>
          </a:p>
          <a:p>
            <a:pPr marL="400050" indent="-285750" algn="just"/>
            <a:endParaRPr lang="cs-CZ" sz="1600" dirty="0"/>
          </a:p>
          <a:p>
            <a:pPr algn="just"/>
            <a:r>
              <a:rPr lang="cs-CZ" sz="1600" b="1" dirty="0"/>
              <a:t>Nákladové rozpočty projektu nesmí obsahovat neuznatelné náklady</a:t>
            </a:r>
            <a:r>
              <a:rPr lang="cs-CZ" sz="1600" dirty="0"/>
              <a:t>, i kdyby měly být hrazeny z prostředků příjemce dotace</a:t>
            </a:r>
            <a:r>
              <a:rPr lang="cs-CZ" sz="1600" dirty="0" smtClean="0"/>
              <a:t>.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lvl="0" indent="0">
              <a:buNone/>
            </a:pPr>
            <a:endParaRPr lang="cs-CZ" sz="1600" dirty="0">
              <a:solidFill>
                <a:srgbClr val="FF0000"/>
              </a:solidFill>
            </a:endParaRPr>
          </a:p>
          <a:p>
            <a:endParaRPr lang="cs-CZ" sz="1600" dirty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83375A-C581-4F91-B7C4-7F4E3A70FB3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3059832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NEUZNATELNÉ NÁKLADY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17300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556792"/>
            <a:ext cx="8152010" cy="4751933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>
                <a:solidFill>
                  <a:srgbClr val="FF0000"/>
                </a:solidFill>
              </a:rPr>
              <a:t>1. 1. 2023 – 31. 12. 2023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Zveřejnění informace o termínu konání akce </a:t>
            </a:r>
            <a:r>
              <a:rPr lang="cs-CZ" altLang="cs-CZ" sz="1600" dirty="0" smtClean="0"/>
              <a:t>ve sportovním kalendáři města zaslání </a:t>
            </a:r>
            <a:r>
              <a:rPr lang="cs-CZ" sz="1600" dirty="0" smtClean="0"/>
              <a:t>informací </a:t>
            </a:r>
            <a:r>
              <a:rPr lang="cs-CZ" sz="1600" dirty="0"/>
              <a:t>na email:</a:t>
            </a:r>
            <a:r>
              <a:rPr lang="cs-CZ" sz="1600" b="1" dirty="0"/>
              <a:t> </a:t>
            </a:r>
            <a:r>
              <a:rPr lang="cs-CZ" sz="1600" b="1" u="sng" dirty="0" smtClean="0">
                <a:hlinkClick r:id="rId4"/>
              </a:rPr>
              <a:t>kalendar@opava-city.cz</a:t>
            </a:r>
            <a:r>
              <a:rPr lang="cs-CZ" sz="1600" dirty="0" smtClean="0"/>
              <a:t>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nejpozději </a:t>
            </a:r>
            <a:r>
              <a:rPr lang="cs-CZ" sz="1600" b="1" dirty="0"/>
              <a:t>14 dnů před konáním </a:t>
            </a:r>
            <a:r>
              <a:rPr lang="cs-CZ" sz="1600" b="1" dirty="0" smtClean="0"/>
              <a:t>akce</a:t>
            </a:r>
            <a:r>
              <a:rPr lang="cs-CZ" sz="1600" dirty="0" smtClean="0"/>
              <a:t>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povinně pro dotační titul S2/23.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  <a:endParaRPr lang="cs-CZ" altLang="cs-CZ" sz="1600" b="1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Příjemce dotace je povinen vést oddělenou účetní evidenci celého realizovaného projektu dle zákona č. 563/1991 Sb., o účetnictví, ve znění pozdějších předpisů (dále jen „zákon o účetnictví“). Tato evidence musí být podložena účetními doklady ve smyslu zákona o účetnictví. </a:t>
            </a:r>
            <a:r>
              <a:rPr lang="cs-CZ" sz="1600" b="1" dirty="0">
                <a:solidFill>
                  <a:srgbClr val="FF0000"/>
                </a:solidFill>
              </a:rPr>
              <a:t>Povinnost dle tohoto ustanovení se nevztahuje na příjemce, kteří nemají povinnost vést účetnictví dle zákona o účetnictví</a:t>
            </a:r>
            <a:r>
              <a:rPr lang="cs-CZ" sz="1600" dirty="0">
                <a:solidFill>
                  <a:srgbClr val="FF0000"/>
                </a:solidFill>
              </a:rPr>
              <a:t>. 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3C46B33-2037-43EE-9451-96A0C456BDC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dirty="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PODMÍNKY POUŽITÍ DOTACE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556792"/>
            <a:ext cx="8229600" cy="4751933"/>
          </a:xfrm>
        </p:spPr>
        <p:txBody>
          <a:bodyPr/>
          <a:lstStyle/>
          <a:p>
            <a:pPr marL="0" indent="0" algn="just">
              <a:buNone/>
            </a:pPr>
            <a:r>
              <a:rPr lang="cs-CZ" altLang="cs-CZ" sz="1600" b="1" dirty="0"/>
              <a:t>Změny v projektu</a:t>
            </a:r>
          </a:p>
          <a:p>
            <a:pPr algn="just"/>
            <a:r>
              <a:rPr lang="cs-CZ" sz="1600" dirty="0" smtClean="0"/>
              <a:t>Příjemce </a:t>
            </a:r>
            <a:r>
              <a:rPr lang="cs-CZ" sz="1600" dirty="0"/>
              <a:t>dotace je povinen neprodleně, nejpozději do 7 kalendářních dní, zaslat poskytovateli dotace prostřednictvím </a:t>
            </a:r>
            <a:r>
              <a:rPr lang="cs-CZ" sz="1600" b="1" dirty="0"/>
              <a:t>elektronického systému GRANTYS</a:t>
            </a:r>
            <a:r>
              <a:rPr lang="cs-CZ" sz="1600" dirty="0"/>
              <a:t> </a:t>
            </a:r>
            <a:r>
              <a:rPr lang="cs-CZ" sz="1600" b="1" dirty="0">
                <a:solidFill>
                  <a:srgbClr val="FF0000"/>
                </a:solidFill>
              </a:rPr>
              <a:t>Žádost o změnu projektu</a:t>
            </a:r>
            <a:r>
              <a:rPr lang="cs-CZ" sz="1600" b="1" dirty="0"/>
              <a:t>, ve </a:t>
            </a:r>
            <a:r>
              <a:rPr lang="cs-CZ" sz="1600" b="1" dirty="0">
                <a:solidFill>
                  <a:srgbClr val="000000"/>
                </a:solidFill>
              </a:rPr>
              <a:t>které uvede </a:t>
            </a:r>
            <a:r>
              <a:rPr lang="cs-CZ" sz="1600" dirty="0">
                <a:solidFill>
                  <a:srgbClr val="FF0000"/>
                </a:solidFill>
              </a:rPr>
              <a:t>všechny změny související s čerpáním poskytnuté dotace, realizací projektu či identifikačními údaji </a:t>
            </a:r>
            <a:r>
              <a:rPr lang="cs-CZ" sz="1600" dirty="0" smtClean="0">
                <a:solidFill>
                  <a:srgbClr val="FF0000"/>
                </a:solidFill>
              </a:rPr>
              <a:t>příjemce</a:t>
            </a:r>
            <a:r>
              <a:rPr lang="cs-CZ" sz="1600" dirty="0" smtClean="0"/>
              <a:t>,</a:t>
            </a:r>
          </a:p>
          <a:p>
            <a:pPr algn="just"/>
            <a:endParaRPr lang="cs-CZ" sz="1600" dirty="0"/>
          </a:p>
          <a:p>
            <a:pPr algn="just"/>
            <a:r>
              <a:rPr lang="cs-CZ" sz="1600" dirty="0"/>
              <a:t>V případě, že </a:t>
            </a:r>
            <a:r>
              <a:rPr lang="cs-CZ" sz="1600" b="1" dirty="0">
                <a:solidFill>
                  <a:srgbClr val="FF0000"/>
                </a:solidFill>
              </a:rPr>
              <a:t>dojde ke změně </a:t>
            </a:r>
            <a:r>
              <a:rPr lang="cs-CZ" sz="1600" dirty="0"/>
              <a:t>projektu (</a:t>
            </a:r>
            <a:r>
              <a:rPr lang="cs-CZ" sz="1600" dirty="0">
                <a:solidFill>
                  <a:srgbClr val="FF0000"/>
                </a:solidFill>
              </a:rPr>
              <a:t>názvu projektu, obsahové náplně projektu</a:t>
            </a:r>
            <a:r>
              <a:rPr lang="cs-CZ" sz="1600" dirty="0"/>
              <a:t>) oproti údajům uvedeným v žádosti včetně jejich příloh, je příjemce dotace povinen </a:t>
            </a:r>
            <a:r>
              <a:rPr lang="cs-CZ" sz="1600" dirty="0">
                <a:solidFill>
                  <a:srgbClr val="000000"/>
                </a:solidFill>
              </a:rPr>
              <a:t>písemně požádat </a:t>
            </a:r>
            <a:r>
              <a:rPr lang="cs-CZ" sz="1600" dirty="0"/>
              <a:t>poskytovatele dotace o písemný souhlas s takovou změnou. </a:t>
            </a:r>
            <a:r>
              <a:rPr lang="cs-CZ" sz="1600" b="1" dirty="0">
                <a:solidFill>
                  <a:srgbClr val="FF0000"/>
                </a:solidFill>
              </a:rPr>
              <a:t>Žádost o změnu projektu </a:t>
            </a:r>
            <a:r>
              <a:rPr lang="cs-CZ" sz="1600" b="1" dirty="0"/>
              <a:t>je příjemce dotace povinen předložit </a:t>
            </a:r>
            <a:r>
              <a:rPr lang="cs-CZ" sz="1600" b="1" dirty="0">
                <a:solidFill>
                  <a:srgbClr val="000000"/>
                </a:solidFill>
              </a:rPr>
              <a:t>prostřednictvím elektronického systému GRANTYS</a:t>
            </a:r>
            <a:r>
              <a:rPr lang="cs-CZ" sz="1600" dirty="0">
                <a:solidFill>
                  <a:srgbClr val="000000"/>
                </a:solidFill>
              </a:rPr>
              <a:t>, </a:t>
            </a:r>
            <a:r>
              <a:rPr lang="cs-CZ" sz="1600" dirty="0"/>
              <a:t>a to nejpozději </a:t>
            </a:r>
            <a:r>
              <a:rPr lang="cs-CZ" sz="1600" b="1" dirty="0">
                <a:solidFill>
                  <a:srgbClr val="FF0000"/>
                </a:solidFill>
              </a:rPr>
              <a:t>do 30. 09. 2023</a:t>
            </a:r>
            <a:r>
              <a:rPr lang="cs-CZ" sz="1600" b="1" dirty="0"/>
              <a:t>.</a:t>
            </a:r>
            <a:endParaRPr lang="cs-CZ" sz="1600" dirty="0"/>
          </a:p>
          <a:p>
            <a:pPr algn="just"/>
            <a:endParaRPr lang="cs-CZ" sz="1600" dirty="0"/>
          </a:p>
          <a:p>
            <a:pPr algn="just"/>
            <a:endParaRPr lang="cs-CZ" sz="1600" dirty="0" smtClean="0"/>
          </a:p>
          <a:p>
            <a:pPr algn="just"/>
            <a:endParaRPr lang="cs-CZ" sz="1600" dirty="0"/>
          </a:p>
        </p:txBody>
      </p:sp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3C46B33-2037-43EE-9451-96A0C456BDC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dirty="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PODMÍNKY POUŽITÍ DOTACE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8708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73195"/>
            <a:ext cx="8291264" cy="936599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14545"/>
            <a:ext cx="8078778" cy="4525963"/>
          </a:xfrm>
        </p:spPr>
        <p:txBody>
          <a:bodyPr/>
          <a:lstStyle/>
          <a:p>
            <a:pPr marL="114300" indent="0" algn="just">
              <a:buNone/>
            </a:pPr>
            <a:r>
              <a:rPr lang="cs-CZ" sz="1600" dirty="0"/>
              <a:t>Dotaci lze použít pouze na úhradu účelově určených uznatelných nákladů v souladu s obsahem projektu, smlouvou, podmínkami tohoto dotačního programu a </a:t>
            </a:r>
            <a:r>
              <a:rPr lang="cs-CZ" sz="1600" dirty="0" smtClean="0"/>
              <a:t>schváleným nákladovým rozpočtem.</a:t>
            </a:r>
          </a:p>
          <a:p>
            <a:pPr marL="114300" indent="0" algn="just">
              <a:buNone/>
            </a:pPr>
            <a:endParaRPr lang="cs-CZ" sz="1600" b="1" dirty="0">
              <a:solidFill>
                <a:srgbClr val="FF0000"/>
              </a:solidFill>
            </a:endParaRPr>
          </a:p>
          <a:p>
            <a:pPr marL="11430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V</a:t>
            </a:r>
            <a:r>
              <a:rPr lang="cs-CZ" sz="1600" b="1" dirty="0">
                <a:solidFill>
                  <a:srgbClr val="FF0000"/>
                </a:solidFill>
              </a:rPr>
              <a:t> rámci dotačního titulu S2/23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dirty="0"/>
              <a:t>je možné se od nákladového rozpočtu odchýlit pouze při dodržení následujících podmínek:</a:t>
            </a:r>
          </a:p>
          <a:p>
            <a:pPr marL="0" indent="0" algn="just">
              <a:buNone/>
            </a:pPr>
            <a:r>
              <a:rPr lang="cs-CZ" sz="1600" dirty="0" smtClean="0"/>
              <a:t>  a) v</a:t>
            </a:r>
            <a:r>
              <a:rPr lang="cs-CZ" sz="1600" dirty="0"/>
              <a:t> rámci provozních nákladů nebo mzdových nákladů lze přesouvat </a:t>
            </a:r>
            <a:r>
              <a:rPr lang="cs-CZ" sz="1600" dirty="0" smtClean="0"/>
              <a:t>finanční  prostředky </a:t>
            </a:r>
            <a:r>
              <a:rPr lang="cs-CZ" sz="1600" dirty="0"/>
              <a:t>bez omezení, </a:t>
            </a:r>
          </a:p>
          <a:p>
            <a:pPr marL="0" indent="0" algn="just">
              <a:buNone/>
            </a:pPr>
            <a:r>
              <a:rPr lang="cs-CZ" sz="1600" dirty="0" smtClean="0"/>
              <a:t>  b) mezi </a:t>
            </a:r>
            <a:r>
              <a:rPr lang="cs-CZ" sz="1600" dirty="0"/>
              <a:t>provozními náklady a mzdovými náklady nelze přesouvat finanční </a:t>
            </a:r>
            <a:r>
              <a:rPr lang="cs-CZ" sz="1600" dirty="0" smtClean="0"/>
              <a:t>prostředky</a:t>
            </a:r>
            <a:r>
              <a:rPr lang="cs-CZ" sz="1600" dirty="0"/>
              <a:t>.</a:t>
            </a:r>
          </a:p>
          <a:p>
            <a:pPr marL="0" indent="0" algn="just">
              <a:buNone/>
            </a:pPr>
            <a:endParaRPr lang="cs-CZ" sz="1600" b="1" dirty="0" smtClean="0"/>
          </a:p>
          <a:p>
            <a:pPr mar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  V</a:t>
            </a:r>
            <a:r>
              <a:rPr lang="cs-CZ" sz="1600" b="1" dirty="0">
                <a:solidFill>
                  <a:srgbClr val="FF0000"/>
                </a:solidFill>
              </a:rPr>
              <a:t> rámci dotačního titulu S 1/23 a S 3/23 </a:t>
            </a:r>
            <a:r>
              <a:rPr lang="cs-CZ" sz="1600" dirty="0"/>
              <a:t>lze přesouvat finanční prostředky bez omezení.</a:t>
            </a:r>
          </a:p>
          <a:p>
            <a:pPr marL="0" indent="0" algn="just">
              <a:buNone/>
            </a:pPr>
            <a:endParaRPr lang="cs-CZ" altLang="cs-CZ" sz="1600" dirty="0" smtClean="0"/>
          </a:p>
          <a:p>
            <a:pPr marL="0" indent="0" algn="just">
              <a:buNone/>
            </a:pPr>
            <a:r>
              <a:rPr lang="cs-CZ" altLang="cs-CZ" sz="1600" u="sng" dirty="0" smtClean="0"/>
              <a:t>Všechny </a:t>
            </a:r>
            <a:r>
              <a:rPr lang="cs-CZ" altLang="cs-CZ" sz="1600" u="sng" dirty="0"/>
              <a:t>podmínky použití dotace jsou podrobně uvedeny v článku 8 Programu.</a:t>
            </a:r>
          </a:p>
          <a:p>
            <a:pPr marL="0" indent="0">
              <a:buNone/>
            </a:pP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288F3-FCAB-4DFC-8154-C6D4C28D0ADD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59832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PODMÍNKY POUŽITÍ DOTACE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1432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683568" y="1340768"/>
            <a:ext cx="8003232" cy="504056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800" b="1" dirty="0"/>
              <a:t>Termín pro předložení žádosti o </a:t>
            </a:r>
            <a:r>
              <a:rPr lang="cs-CZ" altLang="cs-CZ" sz="1800" b="1" dirty="0">
                <a:solidFill>
                  <a:srgbClr val="000000"/>
                </a:solidFill>
              </a:rPr>
              <a:t>dotaci:  </a:t>
            </a:r>
            <a:r>
              <a:rPr lang="cs-CZ" altLang="cs-CZ" sz="1800" b="1" dirty="0">
                <a:solidFill>
                  <a:srgbClr val="FF0000"/>
                </a:solidFill>
              </a:rPr>
              <a:t>1. 9. – </a:t>
            </a:r>
            <a:r>
              <a:rPr lang="cs-CZ" altLang="cs-CZ" sz="1800" b="1" dirty="0" smtClean="0">
                <a:solidFill>
                  <a:srgbClr val="FF0000"/>
                </a:solidFill>
              </a:rPr>
              <a:t>15. 10. 2022</a:t>
            </a:r>
            <a:endParaRPr lang="cs-CZ" altLang="cs-CZ" sz="1800" b="1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/>
          </a:p>
          <a:p>
            <a:pPr marL="0" indent="0" algn="just">
              <a:buNone/>
            </a:pPr>
            <a:r>
              <a:rPr lang="cs-CZ" sz="1600" dirty="0" smtClean="0"/>
              <a:t>Žadatel </a:t>
            </a:r>
            <a:r>
              <a:rPr lang="cs-CZ" sz="1600" dirty="0"/>
              <a:t>je povinen předložit vyplněnou </a:t>
            </a:r>
            <a:r>
              <a:rPr lang="cs-CZ" sz="1600" b="1" dirty="0"/>
              <a:t>Žádost o dotaci včetně všech povinných příloh</a:t>
            </a:r>
            <a:r>
              <a:rPr lang="cs-CZ" sz="1600" dirty="0"/>
              <a:t> </a:t>
            </a:r>
            <a:r>
              <a:rPr lang="cs-CZ" sz="1600" b="1" dirty="0">
                <a:solidFill>
                  <a:srgbClr val="FF0000"/>
                </a:solidFill>
              </a:rPr>
              <a:t>prostřednictvím elektronické aplikace GRANTYS</a:t>
            </a:r>
            <a:r>
              <a:rPr lang="cs-CZ" sz="1600" dirty="0"/>
              <a:t> (</a:t>
            </a:r>
            <a:r>
              <a:rPr lang="cs-CZ" sz="1600" u="sng" dirty="0">
                <a:hlinkClick r:id="rId4"/>
              </a:rPr>
              <a:t>https://dotace.opava-city.cz/</a:t>
            </a:r>
            <a:r>
              <a:rPr lang="cs-CZ" sz="1600" dirty="0"/>
              <a:t>).</a:t>
            </a:r>
          </a:p>
          <a:p>
            <a:pPr marL="0" indent="0" algn="just">
              <a:buNone/>
            </a:pPr>
            <a:endParaRPr lang="cs-CZ" altLang="cs-CZ" sz="1600" dirty="0"/>
          </a:p>
          <a:p>
            <a:pPr marL="0" indent="0" algn="just">
              <a:buNone/>
            </a:pPr>
            <a:r>
              <a:rPr lang="cs-CZ" sz="1600" dirty="0"/>
              <a:t>Po odeslání Žádosti prostřednictvím aplikace GRANTYS žadatel </a:t>
            </a:r>
            <a:r>
              <a:rPr lang="cs-CZ" sz="1600" b="1" dirty="0"/>
              <a:t>vygeneruje odeslanou Žádost ve formátu *.</a:t>
            </a:r>
            <a:r>
              <a:rPr lang="cs-CZ" sz="1600" b="1" dirty="0" err="1"/>
              <a:t>pdf</a:t>
            </a:r>
            <a:r>
              <a:rPr lang="cs-CZ" sz="1600" dirty="0"/>
              <a:t>. Takto vygenerovanou, vytištěnou a podepsanou Žádost (bez povinných příloh) je nezbytné doručit Poskytovateli </a:t>
            </a:r>
            <a:r>
              <a:rPr lang="cs-CZ" sz="1600" b="1" dirty="0"/>
              <a:t>nejpozději poslední den lhůty pro podání žádosti, </a:t>
            </a:r>
            <a:r>
              <a:rPr lang="cs-CZ" sz="1600" dirty="0"/>
              <a:t>jedním z následujících způsobů:</a:t>
            </a:r>
          </a:p>
          <a:p>
            <a:pPr marL="0" indent="0" algn="just">
              <a:buNone/>
            </a:pPr>
            <a:endParaRPr lang="cs-CZ" altLang="cs-CZ" sz="1600" dirty="0" smtClean="0"/>
          </a:p>
          <a:p>
            <a:pPr algn="just"/>
            <a:r>
              <a:rPr lang="cs-CZ" sz="1600" dirty="0" smtClean="0"/>
              <a:t>prostřednictvím</a:t>
            </a:r>
            <a:r>
              <a:rPr lang="cs-CZ" sz="1600" dirty="0"/>
              <a:t> provozovatele poštovních služeb</a:t>
            </a:r>
          </a:p>
          <a:p>
            <a:pPr algn="just"/>
            <a:r>
              <a:rPr lang="cs-CZ" sz="1600" dirty="0"/>
              <a:t>prostřednictvím podatelny Magistrátu města Opavy</a:t>
            </a:r>
          </a:p>
          <a:p>
            <a:pPr algn="just"/>
            <a:r>
              <a:rPr lang="cs-CZ" sz="1600" dirty="0"/>
              <a:t>datové zprávy</a:t>
            </a:r>
            <a:endParaRPr lang="cs-CZ" altLang="cs-CZ" sz="1600" dirty="0"/>
          </a:p>
          <a:p>
            <a:pPr marL="0" indent="0" algn="just">
              <a:buNone/>
            </a:pPr>
            <a:endParaRPr lang="cs-CZ" sz="1600" dirty="0"/>
          </a:p>
          <a:p>
            <a:pPr marL="0" lvl="0" indent="0" algn="just">
              <a:buNone/>
            </a:pPr>
            <a:r>
              <a:rPr lang="cs-CZ" sz="1600" dirty="0" smtClean="0">
                <a:solidFill>
                  <a:srgbClr val="FF0000"/>
                </a:solidFill>
              </a:rPr>
              <a:t>Žadatel </a:t>
            </a:r>
            <a:r>
              <a:rPr lang="cs-CZ" sz="1600" dirty="0">
                <a:solidFill>
                  <a:srgbClr val="FF0000"/>
                </a:solidFill>
              </a:rPr>
              <a:t>povinen obálku označit:</a:t>
            </a:r>
          </a:p>
          <a:p>
            <a:pPr algn="just"/>
            <a:r>
              <a:rPr lang="cs-CZ" sz="1600" dirty="0">
                <a:solidFill>
                  <a:srgbClr val="FF0000"/>
                </a:solidFill>
              </a:rPr>
              <a:t>plným názvem žadatele a adresou jeho sídla</a:t>
            </a:r>
          </a:p>
          <a:p>
            <a:pPr algn="just"/>
            <a:r>
              <a:rPr lang="cs-CZ" sz="1600" dirty="0">
                <a:solidFill>
                  <a:srgbClr val="FF0000"/>
                </a:solidFill>
              </a:rPr>
              <a:t>textem „</a:t>
            </a:r>
            <a:r>
              <a:rPr lang="cs-CZ" sz="1600" b="1" dirty="0">
                <a:solidFill>
                  <a:srgbClr val="FF0000"/>
                </a:solidFill>
              </a:rPr>
              <a:t>Program SPORT </a:t>
            </a:r>
            <a:r>
              <a:rPr lang="cs-CZ" sz="1600" b="1" dirty="0" smtClean="0">
                <a:solidFill>
                  <a:srgbClr val="FF0000"/>
                </a:solidFill>
              </a:rPr>
              <a:t>2023 </a:t>
            </a:r>
            <a:r>
              <a:rPr lang="cs-CZ" sz="1600" b="1" dirty="0">
                <a:solidFill>
                  <a:srgbClr val="FF0000"/>
                </a:solidFill>
              </a:rPr>
              <a:t>– neotvírat</a:t>
            </a:r>
            <a:r>
              <a:rPr lang="cs-CZ" sz="1600" dirty="0">
                <a:solidFill>
                  <a:srgbClr val="FF0000"/>
                </a:solidFill>
              </a:rPr>
              <a:t>“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D552ABA-DC07-4F93-BE9E-9EB76A83E060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ŽÁDOST O DOTACI A JEJÍ PŘEDLOŽENÍ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12910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9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215145"/>
            <a:ext cx="7992888" cy="5030079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Povinné </a:t>
            </a: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přílohy pro všechny dotační tituly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(dokládá se POUZE v elektronické podobě)</a:t>
            </a: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r>
              <a:rPr lang="cs-CZ" sz="1600" dirty="0"/>
              <a:t>personální zajištění projektu </a:t>
            </a:r>
            <a:r>
              <a:rPr lang="cs-CZ" sz="1600" dirty="0">
                <a:solidFill>
                  <a:srgbClr val="FF0000"/>
                </a:solidFill>
              </a:rPr>
              <a:t>(pouze v případě, že dotace bude aspoň částečně použita na úhradu osobních nákladů),</a:t>
            </a:r>
          </a:p>
          <a:p>
            <a:pPr algn="just"/>
            <a:r>
              <a:rPr lang="cs-CZ" sz="1600" dirty="0"/>
              <a:t>Originál nebo ověřená kopie pověření nebo plné moci v případě, že žádost je podepsaná osobou pověřenou statutárním orgánem </a:t>
            </a:r>
            <a:r>
              <a:rPr lang="cs-CZ" sz="1600" dirty="0" smtClean="0"/>
              <a:t>žadatele </a:t>
            </a:r>
            <a:r>
              <a:rPr lang="cs-CZ" sz="1600" dirty="0" smtClean="0">
                <a:solidFill>
                  <a:srgbClr val="FF0000"/>
                </a:solidFill>
              </a:rPr>
              <a:t>(nutné doložit v listinné podobě),</a:t>
            </a:r>
            <a:endParaRPr lang="cs-CZ" sz="1600" dirty="0"/>
          </a:p>
          <a:p>
            <a:pPr algn="just"/>
            <a:r>
              <a:rPr lang="cs-CZ" sz="1600" dirty="0"/>
              <a:t>prosté kopie aktuálních dokladů o právní subjektivitě a dokladů o oprávnění k vykonávané činnosti (zejména stanovy, statuty, zřizovací listiny, apod.), </a:t>
            </a:r>
            <a:r>
              <a:rPr lang="cs-CZ" sz="1600" b="1" dirty="0"/>
              <a:t>pokud tyto údaje nevyplývají ze spolkového </a:t>
            </a:r>
            <a:r>
              <a:rPr lang="cs-CZ" sz="1600" b="1" dirty="0" smtClean="0"/>
              <a:t>rejstříku,</a:t>
            </a:r>
            <a:endParaRPr lang="cs-CZ" sz="1600" dirty="0"/>
          </a:p>
          <a:p>
            <a:pPr algn="just"/>
            <a:r>
              <a:rPr lang="cs-CZ" sz="1600" dirty="0"/>
              <a:t>p</a:t>
            </a:r>
            <a:r>
              <a:rPr lang="cs-CZ" sz="1600" dirty="0" smtClean="0"/>
              <a:t>rosté </a:t>
            </a:r>
            <a:r>
              <a:rPr lang="cs-CZ" sz="1600" dirty="0"/>
              <a:t>kopie dokladů o volbě nebo jmenování člena statutárního orgánu a o tom, zda je oprávněn zastupovat žadatele samostatně, nebo společně s jiným členem statutárního orgánu (</a:t>
            </a:r>
            <a:r>
              <a:rPr lang="cs-CZ" sz="1600" b="1" dirty="0"/>
              <a:t>jen v případě, že tento údaj nevyplývá ze spolkového rejstříku nebo žadatelem předložených výše uvedených </a:t>
            </a:r>
            <a:r>
              <a:rPr lang="cs-CZ" sz="1600" b="1" dirty="0" smtClean="0"/>
              <a:t>dokladů</a:t>
            </a:r>
            <a:r>
              <a:rPr lang="cs-CZ" sz="1600" dirty="0"/>
              <a:t>,</a:t>
            </a:r>
          </a:p>
          <a:p>
            <a:pPr algn="just"/>
            <a:r>
              <a:rPr lang="cs-CZ" sz="1600" dirty="0" smtClean="0">
                <a:solidFill>
                  <a:srgbClr val="FF0000"/>
                </a:solidFill>
              </a:rPr>
              <a:t>prostou </a:t>
            </a:r>
            <a:r>
              <a:rPr lang="cs-CZ" sz="1600" dirty="0">
                <a:solidFill>
                  <a:srgbClr val="FF0000"/>
                </a:solidFill>
              </a:rPr>
              <a:t>kopii smlouvy o zřízení bankovního účtu u peněžního ústavu nebo písemné potvrzení peněžního ústavu o vedení bankovního účtu žadatele,</a:t>
            </a:r>
          </a:p>
          <a:p>
            <a:pPr algn="just"/>
            <a:r>
              <a:rPr lang="cs-CZ" sz="1600" dirty="0">
                <a:solidFill>
                  <a:srgbClr val="FF0000"/>
                </a:solidFill>
              </a:rPr>
              <a:t>prostou kopii vnitřního účetního předpisu (např. směrnice, pokyn nebo rozhodnutí statutárního orgánu apod.) upravující výši ocenění majetku, </a:t>
            </a:r>
            <a:r>
              <a:rPr lang="cs-CZ" sz="1600" b="1" dirty="0">
                <a:solidFill>
                  <a:srgbClr val="FF0000"/>
                </a:solidFill>
              </a:rPr>
              <a:t>pokud rozpočet projektu obsahuje drobný dlouhodobý hmotný nebo nehmotný majetek</a:t>
            </a:r>
            <a:r>
              <a:rPr lang="cs-CZ" sz="1600" dirty="0" smtClean="0"/>
              <a:t>,</a:t>
            </a: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288F3-FCAB-4DFC-8154-C6D4C28D0ADD}" type="slidenum">
              <a:rPr lang="cs-CZ" smtClean="0"/>
              <a:pPr>
                <a:defRPr/>
              </a:pPr>
              <a:t>18</a:t>
            </a:fld>
            <a:endParaRPr lang="cs-CZ" dirty="0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bdélník 11"/>
          <p:cNvSpPr/>
          <p:nvPr/>
        </p:nvSpPr>
        <p:spPr>
          <a:xfrm rot="10800000" flipV="1">
            <a:off x="3347864" y="392129"/>
            <a:ext cx="57961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altLang="cs-CZ" sz="2200" b="1" dirty="0" smtClean="0"/>
              <a:t>           PŘÍLOHY ŽÁDOSTI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82814922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9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120776"/>
            <a:ext cx="7992888" cy="5476576"/>
          </a:xfrm>
        </p:spPr>
        <p:txBody>
          <a:bodyPr/>
          <a:lstStyle/>
          <a:p>
            <a:pPr algn="just"/>
            <a:r>
              <a:rPr lang="cs-CZ" sz="1600" dirty="0" smtClean="0">
                <a:solidFill>
                  <a:srgbClr val="FF0000"/>
                </a:solidFill>
              </a:rPr>
              <a:t>úplný </a:t>
            </a:r>
            <a:r>
              <a:rPr lang="cs-CZ" sz="1600" dirty="0">
                <a:solidFill>
                  <a:srgbClr val="FF0000"/>
                </a:solidFill>
              </a:rPr>
              <a:t>výpis z evidence skutečných majitelů dle zákona č. 37/2021 Sb., o evidenci skutečných majitelů, který </a:t>
            </a:r>
            <a:r>
              <a:rPr lang="cs-CZ" sz="1600" b="1" dirty="0">
                <a:solidFill>
                  <a:srgbClr val="FF0000"/>
                </a:solidFill>
              </a:rPr>
              <a:t>není starší než 6 měsíců od data podání žádosti o dotaci</a:t>
            </a:r>
            <a:r>
              <a:rPr lang="cs-CZ" sz="1600" dirty="0">
                <a:solidFill>
                  <a:srgbClr val="FF0000"/>
                </a:solidFill>
              </a:rPr>
              <a:t>. </a:t>
            </a:r>
            <a:r>
              <a:rPr lang="cs-CZ" sz="1600" dirty="0">
                <a:solidFill>
                  <a:srgbClr val="000000"/>
                </a:solidFill>
              </a:rPr>
              <a:t>Úplný výpis může získat pouze evidující osoba nebo osoba skutečného majitele. Evidující osoba může výpis získat přímo z webové stránky evidence, a to po její autentizaci a autorizaci prostřednictvím informačního systému datových schránek (právnická osoba musí mít zřízenu datovou schránku). Osoba skutečného majitele může výpis, který se jí týká, získat přímo z webové stránky evidence s využitím prostředků elektronické identifikace. Obecně pak výpisy evidující osobě nebo skutečnému majiteli umožní získat také příslušný soud (po ověření totožnosti žadatele).</a:t>
            </a:r>
          </a:p>
          <a:p>
            <a:pPr marL="0" indent="0" algn="just">
              <a:buNone/>
            </a:pPr>
            <a:endParaRPr lang="cs-CZ" sz="1200" dirty="0" smtClean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cs-CZ" sz="1600" dirty="0" smtClean="0">
                <a:solidFill>
                  <a:srgbClr val="000000"/>
                </a:solidFill>
              </a:rPr>
              <a:t>Úplný </a:t>
            </a:r>
            <a:r>
              <a:rPr lang="cs-CZ" sz="1600" dirty="0">
                <a:solidFill>
                  <a:srgbClr val="000000"/>
                </a:solidFill>
              </a:rPr>
              <a:t>výpis </a:t>
            </a:r>
            <a:r>
              <a:rPr lang="cs-CZ" sz="1600" b="1" dirty="0">
                <a:solidFill>
                  <a:srgbClr val="000000"/>
                </a:solidFill>
              </a:rPr>
              <a:t>nevkládají</a:t>
            </a:r>
            <a:r>
              <a:rPr lang="cs-CZ" sz="1600" dirty="0">
                <a:solidFill>
                  <a:srgbClr val="000000"/>
                </a:solidFill>
              </a:rPr>
              <a:t> právnické osoby uvedené </a:t>
            </a:r>
            <a:r>
              <a:rPr lang="cs-CZ" sz="1600" b="1" dirty="0">
                <a:solidFill>
                  <a:srgbClr val="000000"/>
                </a:solidFill>
              </a:rPr>
              <a:t>v § 7 zákona</a:t>
            </a:r>
            <a:r>
              <a:rPr lang="cs-CZ" sz="1600" dirty="0">
                <a:solidFill>
                  <a:srgbClr val="000000"/>
                </a:solidFill>
              </a:rPr>
              <a:t> č. 37/2021 </a:t>
            </a:r>
            <a:r>
              <a:rPr lang="cs-CZ" sz="1600" dirty="0" smtClean="0">
                <a:solidFill>
                  <a:srgbClr val="000000"/>
                </a:solidFill>
              </a:rPr>
              <a:t>Sb. </a:t>
            </a:r>
            <a:endParaRPr lang="cs-CZ" sz="16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endParaRPr lang="cs-CZ" sz="1200" b="1" dirty="0" smtClean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Právnické </a:t>
            </a:r>
            <a:r>
              <a:rPr lang="cs-CZ" sz="1600" b="1" dirty="0">
                <a:solidFill>
                  <a:srgbClr val="000000"/>
                </a:solidFill>
              </a:rPr>
              <a:t>osoby</a:t>
            </a:r>
            <a:r>
              <a:rPr lang="cs-CZ" sz="1600" dirty="0">
                <a:solidFill>
                  <a:srgbClr val="000000"/>
                </a:solidFill>
              </a:rPr>
              <a:t> v právní formě </a:t>
            </a:r>
            <a:r>
              <a:rPr lang="cs-CZ" sz="1600" b="1" dirty="0">
                <a:solidFill>
                  <a:srgbClr val="000000"/>
                </a:solidFill>
              </a:rPr>
              <a:t>spolku, pobočného spolku, ústavu, obecně prospěšné společnosti, zájmového sdružení právnických osob, nadace, nadačního fondu, mezinárodní nevládní organizace a školské právnické osoby</a:t>
            </a:r>
            <a:r>
              <a:rPr lang="cs-CZ" sz="1600" dirty="0">
                <a:solidFill>
                  <a:srgbClr val="000000"/>
                </a:solidFill>
              </a:rPr>
              <a:t> neuvedené v § 7 zákona č. 37/2021 Sb</a:t>
            </a:r>
            <a:r>
              <a:rPr lang="cs-CZ" sz="1600" b="1" dirty="0">
                <a:solidFill>
                  <a:srgbClr val="000000"/>
                </a:solidFill>
              </a:rPr>
              <a:t>. </a:t>
            </a:r>
            <a:r>
              <a:rPr lang="cs-CZ" sz="1600" b="1" dirty="0">
                <a:solidFill>
                  <a:srgbClr val="FF0000"/>
                </a:solidFill>
              </a:rPr>
              <a:t>mohou nahradit</a:t>
            </a:r>
            <a:r>
              <a:rPr lang="cs-CZ" sz="1600" dirty="0">
                <a:solidFill>
                  <a:srgbClr val="FF0000"/>
                </a:solidFill>
              </a:rPr>
              <a:t> úplný výpis </a:t>
            </a:r>
            <a:r>
              <a:rPr lang="cs-CZ" sz="1600" b="1" dirty="0">
                <a:solidFill>
                  <a:srgbClr val="FF0000"/>
                </a:solidFill>
              </a:rPr>
              <a:t>částečným výpisem</a:t>
            </a:r>
            <a:r>
              <a:rPr lang="cs-CZ" sz="1600" dirty="0">
                <a:solidFill>
                  <a:srgbClr val="FF0000"/>
                </a:solidFill>
              </a:rPr>
              <a:t> </a:t>
            </a:r>
            <a:r>
              <a:rPr lang="cs-CZ" sz="1600" dirty="0">
                <a:solidFill>
                  <a:srgbClr val="000000"/>
                </a:solidFill>
              </a:rPr>
              <a:t>dle § 14 zákona č. 37/2021 Sb</a:t>
            </a:r>
            <a:r>
              <a:rPr lang="cs-CZ" sz="1600" dirty="0" smtClean="0">
                <a:solidFill>
                  <a:srgbClr val="000000"/>
                </a:solidFill>
              </a:rPr>
              <a:t>..</a:t>
            </a:r>
          </a:p>
          <a:p>
            <a:pPr marL="0" indent="0" algn="just">
              <a:buNone/>
            </a:pPr>
            <a:endParaRPr lang="cs-CZ" sz="12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cs-CZ" sz="1600" u="sng" dirty="0" smtClean="0">
                <a:solidFill>
                  <a:srgbClr val="000000"/>
                </a:solidFill>
              </a:rPr>
              <a:t>Formulář „Personální zajištění projektu“ je dostupný </a:t>
            </a:r>
            <a:r>
              <a:rPr lang="cs-CZ" sz="1600" u="sng" dirty="0">
                <a:solidFill>
                  <a:srgbClr val="000000"/>
                </a:solidFill>
              </a:rPr>
              <a:t>v elektronické verzi v informačním systému </a:t>
            </a:r>
            <a:r>
              <a:rPr lang="cs-CZ" sz="1600" u="sng" dirty="0" smtClean="0">
                <a:solidFill>
                  <a:srgbClr val="000000"/>
                </a:solidFill>
              </a:rPr>
              <a:t>GRANTYS.</a:t>
            </a:r>
            <a:endParaRPr lang="cs-CZ" sz="1600" u="sng" dirty="0">
              <a:solidFill>
                <a:srgbClr val="000000"/>
              </a:solidFill>
            </a:endParaRPr>
          </a:p>
          <a:p>
            <a:endParaRPr lang="cs-CZ" sz="1600" dirty="0"/>
          </a:p>
          <a:p>
            <a:pPr marL="0" indent="0" algn="just">
              <a:buNone/>
            </a:pPr>
            <a:endParaRPr lang="cs-CZ" sz="1600" b="1" dirty="0" smtClean="0">
              <a:solidFill>
                <a:srgbClr val="00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288F3-FCAB-4DFC-8154-C6D4C28D0ADD}" type="slidenum">
              <a:rPr lang="cs-CZ" smtClean="0"/>
              <a:pPr>
                <a:defRPr/>
              </a:pPr>
              <a:t>19</a:t>
            </a:fld>
            <a:endParaRPr lang="cs-CZ" dirty="0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bdélník 11"/>
          <p:cNvSpPr/>
          <p:nvPr/>
        </p:nvSpPr>
        <p:spPr>
          <a:xfrm rot="10800000" flipV="1">
            <a:off x="3347864" y="392129"/>
            <a:ext cx="57961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altLang="cs-CZ" sz="2200" b="1" dirty="0" smtClean="0"/>
              <a:t>           PŘÍLOHY ŽÁDOSTI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842544085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536" y="1628775"/>
            <a:ext cx="8291264" cy="4681538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dirty="0" smtClean="0"/>
              <a:t>Účel 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Podpora organizace sportu a sportovních akcí u jednotlivých žadatelů na území SMO, ve výjimečných případech na území vymezeném rozsahem působnosti obce s rozšířenou působností Opava.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defRPr/>
            </a:pPr>
            <a:r>
              <a:rPr lang="cs-CZ" altLang="cs-CZ" sz="1600" dirty="0" smtClean="0"/>
              <a:t>Celoroční sportovní činnost (S1/23)</a:t>
            </a:r>
          </a:p>
          <a:p>
            <a:pPr algn="just">
              <a:defRPr/>
            </a:pPr>
            <a:r>
              <a:rPr lang="cs-CZ" altLang="cs-CZ" sz="1600" dirty="0" smtClean="0"/>
              <a:t>Sportovní akce (S2/23)</a:t>
            </a:r>
          </a:p>
          <a:p>
            <a:pPr algn="just">
              <a:defRPr/>
            </a:pPr>
            <a:r>
              <a:rPr lang="cs-CZ" altLang="cs-CZ" sz="1600" dirty="0" smtClean="0"/>
              <a:t>Celoroční sportovní činnost vybraných subjektů – přímá podpora (S3/23)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Předpokládaný celkový </a:t>
            </a:r>
            <a:r>
              <a:rPr lang="cs-CZ" altLang="cs-CZ" sz="1600" b="1" u="sng" dirty="0" smtClean="0"/>
              <a:t>objem peněžních prostředků pro rok 2023 </a:t>
            </a:r>
            <a:r>
              <a:rPr lang="cs-CZ" altLang="cs-CZ" sz="1600" dirty="0" smtClean="0"/>
              <a:t>–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16.000.000,00 Kč.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00B594D-8AA7-4515-9D2D-872F86B630A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556792"/>
            <a:ext cx="8229600" cy="4751933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U </a:t>
            </a:r>
            <a:r>
              <a:rPr lang="cs-CZ" sz="1600" b="1" dirty="0">
                <a:solidFill>
                  <a:srgbClr val="FF0000"/>
                </a:solidFill>
              </a:rPr>
              <a:t>dotačního titulu </a:t>
            </a:r>
            <a:r>
              <a:rPr lang="cs-CZ" sz="1600" b="1" dirty="0" smtClean="0">
                <a:solidFill>
                  <a:srgbClr val="FF0000"/>
                </a:solidFill>
              </a:rPr>
              <a:t>S1/23 </a:t>
            </a:r>
            <a:r>
              <a:rPr lang="cs-CZ" sz="1600" b="1" dirty="0">
                <a:solidFill>
                  <a:srgbClr val="FF0000"/>
                </a:solidFill>
              </a:rPr>
              <a:t>+ </a:t>
            </a:r>
            <a:r>
              <a:rPr lang="cs-CZ" sz="1600" b="1" dirty="0" smtClean="0">
                <a:solidFill>
                  <a:srgbClr val="FF0000"/>
                </a:solidFill>
              </a:rPr>
              <a:t>S3/23 </a:t>
            </a:r>
            <a:r>
              <a:rPr lang="cs-CZ" sz="1600" u="sng" dirty="0">
                <a:solidFill>
                  <a:srgbClr val="000000"/>
                </a:solidFill>
              </a:rPr>
              <a:t>žadatel dále dokládá</a:t>
            </a:r>
            <a:r>
              <a:rPr lang="cs-CZ" sz="1600" dirty="0">
                <a:solidFill>
                  <a:srgbClr val="000000"/>
                </a:solidFill>
              </a:rPr>
              <a:t>:</a:t>
            </a:r>
          </a:p>
          <a:p>
            <a:pPr algn="just"/>
            <a:r>
              <a:rPr lang="cs-CZ" sz="1600" dirty="0"/>
              <a:t>prosté kopie </a:t>
            </a:r>
            <a:r>
              <a:rPr lang="cs-CZ" sz="1600" b="1" dirty="0" smtClean="0"/>
              <a:t>platných</a:t>
            </a:r>
            <a:r>
              <a:rPr lang="cs-CZ" sz="1600" dirty="0" smtClean="0"/>
              <a:t> trenérských </a:t>
            </a:r>
            <a:r>
              <a:rPr lang="cs-CZ" sz="1600" dirty="0"/>
              <a:t>licencí nebo oprávnění na jména </a:t>
            </a:r>
            <a:r>
              <a:rPr lang="cs-CZ" sz="1600" dirty="0" smtClean="0"/>
              <a:t>trenérů (v případě existence trenérské licence)</a:t>
            </a:r>
            <a:endParaRPr lang="cs-CZ" sz="1600" dirty="0"/>
          </a:p>
          <a:p>
            <a:pPr algn="just"/>
            <a:r>
              <a:rPr lang="cs-CZ" sz="1600" dirty="0" smtClean="0"/>
              <a:t>prostou kopii </a:t>
            </a:r>
            <a:r>
              <a:rPr lang="cs-CZ" sz="1600" dirty="0"/>
              <a:t>dokladu o vlastnictví sportoviště/sportovního zařízení nebo prostá kopie smlouvy o dlouhodobém nájmu nebo dlouhodobé výpůjčce sportoviště/sportovního zařízení v případě, že</a:t>
            </a:r>
            <a:r>
              <a:rPr lang="cs-CZ" sz="1600" b="1" dirty="0"/>
              <a:t> dotace bude použita na úhradu nákladů na energie, materiál na údržbu či služby spojené s údržbou </a:t>
            </a:r>
            <a:r>
              <a:rPr lang="cs-CZ" sz="1600" b="1" dirty="0" smtClean="0"/>
              <a:t>sportoviště</a:t>
            </a:r>
            <a:r>
              <a:rPr lang="cs-CZ" sz="1600" dirty="0" smtClean="0"/>
              <a:t>. </a:t>
            </a:r>
            <a:r>
              <a:rPr lang="cs-CZ" sz="1600" dirty="0">
                <a:solidFill>
                  <a:srgbClr val="FF0000"/>
                </a:solidFill>
              </a:rPr>
              <a:t>Dokladem o vlastnictvím se rozumí list vlastnictví (LV), který není starší než 3 měsíce.</a:t>
            </a:r>
          </a:p>
          <a:p>
            <a:pPr algn="just"/>
            <a:r>
              <a:rPr lang="cs-CZ" sz="1600" dirty="0" smtClean="0"/>
              <a:t>rozvahu </a:t>
            </a:r>
            <a:r>
              <a:rPr lang="cs-CZ" sz="1600" dirty="0"/>
              <a:t>a </a:t>
            </a:r>
            <a:r>
              <a:rPr lang="cs-CZ" sz="1600" dirty="0" smtClean="0"/>
              <a:t>výsledovku </a:t>
            </a:r>
            <a:r>
              <a:rPr lang="cs-CZ" sz="1600" dirty="0"/>
              <a:t>hospodaření z předchozího </a:t>
            </a:r>
            <a:r>
              <a:rPr lang="cs-CZ" sz="1600" dirty="0" smtClean="0"/>
              <a:t>roku (položkový </a:t>
            </a:r>
            <a:r>
              <a:rPr lang="cs-CZ" sz="1600" dirty="0"/>
              <a:t>výstup z účetního </a:t>
            </a:r>
            <a:r>
              <a:rPr lang="cs-CZ" sz="1600" dirty="0" smtClean="0"/>
              <a:t>programu).</a:t>
            </a:r>
            <a:endParaRPr lang="cs-CZ" sz="1600" dirty="0"/>
          </a:p>
          <a:p>
            <a:pPr algn="just" eaLnBrk="1" hangingPunct="1">
              <a:defRPr/>
            </a:pPr>
            <a:endParaRPr lang="cs-CZ" altLang="cs-CZ" sz="1600" dirty="0"/>
          </a:p>
          <a:p>
            <a:pPr marL="0" indent="0" algn="just" eaLnBrk="1" hangingPunct="1">
              <a:buNone/>
              <a:defRPr/>
            </a:pPr>
            <a:endParaRPr lang="cs-CZ" altLang="cs-CZ" sz="1600" dirty="0"/>
          </a:p>
          <a:p>
            <a:pPr marL="0" indent="0" eaLnBrk="1" hangingPunct="1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1536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9A61609-8ED4-47B2-AF13-DC765DF9CA8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cs-CZ" altLang="cs-CZ" sz="1400" smtClean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933811" y="329405"/>
            <a:ext cx="6264275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PŘÍLOHY ŽÁDOSTI</a:t>
            </a:r>
            <a:endParaRPr lang="cs-CZ" sz="2200" dirty="0"/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268760"/>
            <a:ext cx="8229600" cy="5256584"/>
          </a:xfrm>
        </p:spPr>
        <p:txBody>
          <a:bodyPr/>
          <a:lstStyle/>
          <a:p>
            <a:pPr marL="0" indent="0" algn="just">
              <a:buNone/>
            </a:pPr>
            <a:r>
              <a:rPr lang="cs-CZ" sz="1400" dirty="0"/>
              <a:t>V případě dotačního titulu </a:t>
            </a:r>
            <a:r>
              <a:rPr lang="cs-CZ" sz="1400" b="1" dirty="0"/>
              <a:t>S 1/23 a S 3/23 </a:t>
            </a:r>
            <a:r>
              <a:rPr lang="cs-CZ" sz="1400" dirty="0"/>
              <a:t>je žadatel povinen</a:t>
            </a:r>
            <a:r>
              <a:rPr lang="cs-CZ" sz="1400" b="1" dirty="0"/>
              <a:t> ke dni podání žádosti</a:t>
            </a:r>
            <a:r>
              <a:rPr lang="cs-CZ" sz="1400" dirty="0"/>
              <a:t> importovat, aktualizovat a následně udržovat členskou základnu v IS SPORT OPAVA </a:t>
            </a:r>
            <a:r>
              <a:rPr lang="cs-CZ" sz="1400" u="sng" dirty="0">
                <a:hlinkClick r:id="rId4"/>
              </a:rPr>
              <a:t>https://is-sport.cz/</a:t>
            </a:r>
            <a:r>
              <a:rPr lang="cs-CZ" sz="1400" dirty="0"/>
              <a:t>). Přístupové, jedinečné údaje obdrží od pověřeného zaměstnance Magistrátu města Opavy. </a:t>
            </a:r>
            <a:endParaRPr lang="cs-CZ" sz="1400" dirty="0" smtClean="0"/>
          </a:p>
          <a:p>
            <a:pPr algn="just"/>
            <a:endParaRPr lang="cs-CZ" sz="1400" dirty="0"/>
          </a:p>
          <a:p>
            <a:pPr marL="0" indent="0" algn="just">
              <a:buNone/>
            </a:pPr>
            <a:r>
              <a:rPr lang="cs-CZ" sz="1400" dirty="0">
                <a:solidFill>
                  <a:srgbClr val="FF0000"/>
                </a:solidFill>
              </a:rPr>
              <a:t>V rámci dotačního titulu S 1/23 a S 3/23 musí být </a:t>
            </a:r>
            <a:r>
              <a:rPr lang="cs-CZ" sz="1400" b="1" dirty="0">
                <a:solidFill>
                  <a:srgbClr val="FF0000"/>
                </a:solidFill>
              </a:rPr>
              <a:t>ke dni podání žádosti</a:t>
            </a:r>
            <a:r>
              <a:rPr lang="cs-CZ" sz="1400" dirty="0">
                <a:solidFill>
                  <a:srgbClr val="FF0000"/>
                </a:solidFill>
              </a:rPr>
              <a:t> uhrazeny členské příspěvky za rok 2021 a rok </a:t>
            </a:r>
            <a:r>
              <a:rPr lang="cs-CZ" sz="1400" dirty="0" smtClean="0">
                <a:solidFill>
                  <a:srgbClr val="FF0000"/>
                </a:solidFill>
              </a:rPr>
              <a:t>2022</a:t>
            </a:r>
            <a:r>
              <a:rPr lang="cs-CZ" sz="1400" dirty="0">
                <a:solidFill>
                  <a:srgbClr val="FF0000"/>
                </a:solidFill>
              </a:rPr>
              <a:t> </a:t>
            </a:r>
            <a:r>
              <a:rPr lang="cs-CZ" sz="1400" dirty="0" smtClean="0">
                <a:solidFill>
                  <a:srgbClr val="FF0000"/>
                </a:solidFill>
              </a:rPr>
              <a:t>(za </a:t>
            </a:r>
            <a:r>
              <a:rPr lang="cs-CZ" sz="1400" dirty="0">
                <a:solidFill>
                  <a:srgbClr val="FF0000"/>
                </a:solidFill>
              </a:rPr>
              <a:t>rok 2022 </a:t>
            </a:r>
            <a:r>
              <a:rPr lang="cs-CZ" sz="1400" dirty="0" smtClean="0">
                <a:solidFill>
                  <a:srgbClr val="FF0000"/>
                </a:solidFill>
              </a:rPr>
              <a:t>uhrazené členské příspěvky </a:t>
            </a:r>
            <a:r>
              <a:rPr lang="cs-CZ" sz="1400" dirty="0">
                <a:solidFill>
                  <a:srgbClr val="FF0000"/>
                </a:solidFill>
              </a:rPr>
              <a:t>ke dni podání </a:t>
            </a:r>
            <a:r>
              <a:rPr lang="cs-CZ" sz="1400" dirty="0" smtClean="0">
                <a:solidFill>
                  <a:srgbClr val="FF0000"/>
                </a:solidFill>
              </a:rPr>
              <a:t>žádosti).</a:t>
            </a:r>
          </a:p>
          <a:p>
            <a:pPr marL="0" indent="0" algn="just">
              <a:buNone/>
            </a:pPr>
            <a:endParaRPr lang="cs-CZ" sz="1400" b="1" u="sng" dirty="0" smtClean="0"/>
          </a:p>
          <a:p>
            <a:pPr marL="0" indent="0" algn="just">
              <a:buNone/>
            </a:pPr>
            <a:r>
              <a:rPr lang="cs-CZ" sz="1400" b="1" u="sng" dirty="0"/>
              <a:t>Z dalšího posuzování budou žádosti předložené vyhlašovateli vyloučeny, pokud:</a:t>
            </a:r>
          </a:p>
          <a:p>
            <a:pPr algn="just"/>
            <a:r>
              <a:rPr lang="cs-CZ" sz="1400" dirty="0"/>
              <a:t>nebyly doručeny v řádném termínu a předepsaným způsobem, </a:t>
            </a:r>
            <a:endParaRPr lang="cs-CZ" sz="1400" b="1" dirty="0"/>
          </a:p>
          <a:p>
            <a:pPr algn="just"/>
            <a:r>
              <a:rPr lang="cs-CZ" sz="1400" dirty="0"/>
              <a:t>jsou v rozporu s </a:t>
            </a:r>
            <a:r>
              <a:rPr lang="cs-CZ" sz="1400" dirty="0" smtClean="0"/>
              <a:t>Programem</a:t>
            </a:r>
            <a:r>
              <a:rPr lang="cs-CZ" sz="1400" dirty="0"/>
              <a:t>,</a:t>
            </a:r>
          </a:p>
          <a:p>
            <a:pPr algn="just"/>
            <a:r>
              <a:rPr lang="cs-CZ" sz="1400" dirty="0"/>
              <a:t>byly předloženy do jiného dotačního programu/titulu, než do jakého svým účelem náleží,</a:t>
            </a:r>
          </a:p>
          <a:p>
            <a:pPr algn="just"/>
            <a:r>
              <a:rPr lang="cs-CZ" sz="1400" dirty="0"/>
              <a:t>jsou doručeny na jiné adresy </a:t>
            </a:r>
          </a:p>
          <a:p>
            <a:pPr algn="just"/>
            <a:r>
              <a:rPr lang="cs-CZ" sz="1400" b="1" dirty="0"/>
              <a:t>nejsou podepsány osobou oprávněnou zastupovat žadatele</a:t>
            </a:r>
            <a:r>
              <a:rPr lang="cs-CZ" sz="1400" dirty="0"/>
              <a:t>; vyplývá-li ze stanov žadatele nebo obdobného dokumentu požadavek, aby žádost byla podepsána více osobami, musí být respektován,</a:t>
            </a:r>
          </a:p>
          <a:p>
            <a:pPr algn="just"/>
            <a:r>
              <a:rPr lang="cs-CZ" sz="1400" dirty="0"/>
              <a:t>bude mít žadatel k termínu podání žádosti vůči poskytovateli neuhrazené finanční závazky po lhůtě </a:t>
            </a:r>
            <a:r>
              <a:rPr lang="cs-CZ" sz="1400" dirty="0" smtClean="0"/>
              <a:t>splatnosti.</a:t>
            </a:r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r>
              <a:rPr lang="cs-CZ" altLang="cs-CZ" sz="1400" dirty="0" smtClean="0"/>
              <a:t>Pokud </a:t>
            </a:r>
            <a:r>
              <a:rPr lang="cs-CZ" altLang="cs-CZ" sz="1400" dirty="0"/>
              <a:t>bude žádost vykazovat </a:t>
            </a:r>
            <a:r>
              <a:rPr lang="cs-CZ" altLang="cs-CZ" sz="1400" b="1" dirty="0"/>
              <a:t>formální nedostatky</a:t>
            </a:r>
            <a:r>
              <a:rPr lang="cs-CZ" altLang="cs-CZ" sz="1400" dirty="0"/>
              <a:t>, bude žadatel vyzván k jejich odstranění </a:t>
            </a:r>
            <a:r>
              <a:rPr lang="cs-CZ" altLang="cs-CZ" sz="1400" dirty="0">
                <a:solidFill>
                  <a:srgbClr val="FF0000"/>
                </a:solidFill>
              </a:rPr>
              <a:t>do 5 pracovních dní. </a:t>
            </a:r>
            <a:r>
              <a:rPr lang="cs-CZ" altLang="cs-CZ" sz="1400" dirty="0"/>
              <a:t>Pokud tak žadatel neučiní, bude jeho žádost z hodnocení </a:t>
            </a:r>
            <a:r>
              <a:rPr lang="cs-CZ" altLang="cs-CZ" sz="1400" b="1" dirty="0">
                <a:solidFill>
                  <a:srgbClr val="FF0000"/>
                </a:solidFill>
              </a:rPr>
              <a:t>vyloučena</a:t>
            </a:r>
            <a:r>
              <a:rPr lang="cs-CZ" altLang="cs-CZ" sz="1400" b="1" dirty="0"/>
              <a:t>.  </a:t>
            </a:r>
          </a:p>
          <a:p>
            <a:endParaRPr lang="cs-CZ" sz="1600" dirty="0"/>
          </a:p>
          <a:p>
            <a:pPr marL="342900" lvl="3" indent="-342900" algn="just" eaLnBrk="1" hangingPunct="1">
              <a:buFontTx/>
              <a:buChar char="•"/>
            </a:pPr>
            <a:endParaRPr lang="cs-CZ" sz="1600" dirty="0"/>
          </a:p>
          <a:p>
            <a:pPr marL="0" indent="0" algn="just" eaLnBrk="1" hangingPunct="1">
              <a:buNone/>
            </a:pPr>
            <a:endParaRPr lang="cs-CZ" altLang="cs-CZ" sz="1600" dirty="0" smtClean="0"/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705C878-755A-4771-93AB-CF6FC6CF180E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cs-CZ" altLang="cs-CZ" sz="1400" smtClean="0"/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454150"/>
            <a:ext cx="8229600" cy="4999185"/>
          </a:xfrm>
        </p:spPr>
        <p:txBody>
          <a:bodyPr/>
          <a:lstStyle/>
          <a:p>
            <a:pPr marL="0" indent="0">
              <a:buNone/>
            </a:pPr>
            <a:endParaRPr lang="cs-CZ" sz="800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b="1" dirty="0">
                <a:solidFill>
                  <a:srgbClr val="000000"/>
                </a:solidFill>
              </a:rPr>
              <a:t>Čestné prohlášení o čerpání dotace:</a:t>
            </a:r>
          </a:p>
          <a:p>
            <a:pPr lvl="0"/>
            <a:r>
              <a:rPr lang="cs-CZ" sz="1600" dirty="0"/>
              <a:t>příjemce dotace je povinen v termínu oznámit poskytovateli formou čestného prohlášení, zda dotaci vyčerpá v plné výši a v souladu s jejím účelovým určením, nebo zda je v tomto ohledu skutečnost jiná, a případně jaká. Čestné prohlášení o čerpání dotace je příjemce dotace povinen předložit poskytovateli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b="1" dirty="0"/>
              <a:t>prostřednictvím elektronického systému GRANTYS </a:t>
            </a:r>
            <a:r>
              <a:rPr lang="cs-CZ" sz="1600" b="1" dirty="0">
                <a:solidFill>
                  <a:srgbClr val="FF0000"/>
                </a:solidFill>
              </a:rPr>
              <a:t>nejpozději do 31. 12. </a:t>
            </a:r>
            <a:r>
              <a:rPr lang="cs-CZ" sz="1600" b="1" dirty="0" smtClean="0">
                <a:solidFill>
                  <a:srgbClr val="FF0000"/>
                </a:solidFill>
              </a:rPr>
              <a:t>2023.</a:t>
            </a:r>
            <a:r>
              <a:rPr lang="cs-CZ" sz="1600" dirty="0" smtClean="0">
                <a:solidFill>
                  <a:srgbClr val="FF0000"/>
                </a:solidFill>
              </a:rPr>
              <a:t> </a:t>
            </a:r>
            <a:endParaRPr lang="cs-CZ" sz="16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cs-CZ" altLang="cs-CZ" sz="800" b="1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cs-CZ" altLang="cs-CZ" sz="1600" b="1" dirty="0">
                <a:solidFill>
                  <a:srgbClr val="000000"/>
                </a:solidFill>
              </a:rPr>
              <a:t>Závěrečné vyúčtování dotace: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Vyúčtování dotace je příjemce povinen vyhotovit a </a:t>
            </a:r>
            <a:r>
              <a:rPr lang="cs-CZ" sz="1600" dirty="0" smtClean="0"/>
              <a:t>podat v souladu s podmínkami smlouvy</a:t>
            </a:r>
            <a:r>
              <a:rPr lang="cs-CZ" sz="1600" b="1" dirty="0" smtClean="0"/>
              <a:t> </a:t>
            </a:r>
            <a:r>
              <a:rPr lang="cs-CZ" sz="1600" b="1" dirty="0" smtClean="0">
                <a:solidFill>
                  <a:srgbClr val="FF0000"/>
                </a:solidFill>
              </a:rPr>
              <a:t>nejpozději </a:t>
            </a:r>
            <a:r>
              <a:rPr lang="cs-CZ" sz="1600" b="1" dirty="0">
                <a:solidFill>
                  <a:srgbClr val="FF0000"/>
                </a:solidFill>
              </a:rPr>
              <a:t>do 31. 01. </a:t>
            </a:r>
            <a:r>
              <a:rPr lang="cs-CZ" sz="1600" b="1" dirty="0" smtClean="0">
                <a:solidFill>
                  <a:srgbClr val="FF0000"/>
                </a:solidFill>
              </a:rPr>
              <a:t>2024,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v rámci závěrečného vyúčtování je příjemce dotace povinen </a:t>
            </a:r>
            <a:r>
              <a:rPr lang="cs-CZ" sz="1600" b="1" dirty="0" smtClean="0"/>
              <a:t>doložit </a:t>
            </a:r>
            <a:r>
              <a:rPr lang="cs-CZ" sz="1600" b="1" dirty="0"/>
              <a:t>způsob prezentace statutárního města </a:t>
            </a:r>
            <a:r>
              <a:rPr lang="cs-CZ" sz="1600" b="1" dirty="0" smtClean="0"/>
              <a:t>Opavy.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600" b="1" dirty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 smtClean="0">
                <a:solidFill>
                  <a:srgbClr val="FF0000"/>
                </a:solidFill>
              </a:rPr>
              <a:t>!!! UPOZORNĚNÍ: </a:t>
            </a:r>
            <a:r>
              <a:rPr lang="cs-CZ" sz="1600" dirty="0" smtClean="0"/>
              <a:t>příjemce dotace je povinen </a:t>
            </a:r>
            <a:r>
              <a:rPr lang="cs-CZ" sz="1600" dirty="0" smtClean="0">
                <a:solidFill>
                  <a:srgbClr val="FF0000"/>
                </a:solidFill>
              </a:rPr>
              <a:t>označit originály </a:t>
            </a:r>
            <a:r>
              <a:rPr lang="cs-CZ" sz="1600" dirty="0">
                <a:solidFill>
                  <a:srgbClr val="FF0000"/>
                </a:solidFill>
              </a:rPr>
              <a:t>všech účetních dokladů </a:t>
            </a:r>
            <a:r>
              <a:rPr lang="cs-CZ" sz="1600" dirty="0">
                <a:solidFill>
                  <a:srgbClr val="000000"/>
                </a:solidFill>
              </a:rPr>
              <a:t>o uznatelných nákladech projektu </a:t>
            </a:r>
            <a:r>
              <a:rPr lang="cs-CZ" sz="1600" b="1" dirty="0">
                <a:solidFill>
                  <a:srgbClr val="FF0000"/>
                </a:solidFill>
              </a:rPr>
              <a:t>číslem projektu</a:t>
            </a:r>
            <a:r>
              <a:rPr lang="cs-CZ" sz="1600" dirty="0">
                <a:solidFill>
                  <a:srgbClr val="000000"/>
                </a:solidFill>
              </a:rPr>
              <a:t>, pod kterým je poskytovatelem v Programu evidován</a:t>
            </a:r>
            <a:r>
              <a:rPr lang="cs-CZ" sz="1600" dirty="0" smtClean="0">
                <a:solidFill>
                  <a:srgbClr val="000000"/>
                </a:solidFill>
              </a:rPr>
              <a:t>. V rámci závěrečného vyúčtování dotace jsou předkládány kopie těchto dokladů.</a:t>
            </a:r>
            <a:endParaRPr lang="cs-CZ" altLang="cs-CZ" sz="1600" dirty="0">
              <a:solidFill>
                <a:srgbClr val="000000"/>
              </a:solidFill>
            </a:endParaRPr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843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6D79DA0-D57B-4216-B6F5-A0DF8E1DD06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cs-CZ" altLang="cs-CZ" sz="1400" smtClean="0"/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2555777" y="333375"/>
            <a:ext cx="6552728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 ČESTNÉ PROHLÁŠENÍ O ČERPÁNÍ  DOTACE, VYÚČTOVÁNÍ DOTACE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osoby: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cs-CZ" sz="1600" dirty="0" smtClean="0"/>
              <a:t>- pro </a:t>
            </a:r>
            <a:r>
              <a:rPr lang="cs-CZ" sz="1600" dirty="0"/>
              <a:t>formální část (odevzdání žádosti, formuláře, přílohy, termíny odevzdání, místo, atd.) jsou zaměstnanci odboru rozvoje města a strategického plánování Magistrátu města Opavy:</a:t>
            </a:r>
          </a:p>
          <a:p>
            <a:pPr marL="0" indent="0">
              <a:buNone/>
            </a:pPr>
            <a:r>
              <a:rPr lang="cs-CZ" sz="1600" dirty="0" smtClean="0"/>
              <a:t>	Ing</a:t>
            </a:r>
            <a:r>
              <a:rPr lang="cs-CZ" sz="1600" dirty="0"/>
              <a:t>. Lenka Jiskrová, email: </a:t>
            </a:r>
            <a:r>
              <a:rPr lang="cs-CZ" sz="1600" u="sng" dirty="0">
                <a:hlinkClick r:id="rId4"/>
              </a:rPr>
              <a:t>lenka.jiskrova@opava-city.cz</a:t>
            </a:r>
            <a:r>
              <a:rPr lang="cs-CZ" sz="1600" dirty="0"/>
              <a:t>, tel.: 553 756 629,</a:t>
            </a:r>
          </a:p>
          <a:p>
            <a:pPr marL="0" indent="0">
              <a:buNone/>
            </a:pPr>
            <a:r>
              <a:rPr lang="cs-CZ" sz="1600" dirty="0" smtClean="0"/>
              <a:t>	</a:t>
            </a:r>
            <a:r>
              <a:rPr lang="cs-CZ" sz="1600" dirty="0" smtClean="0">
                <a:solidFill>
                  <a:srgbClr val="FF0000"/>
                </a:solidFill>
              </a:rPr>
              <a:t>Ing</a:t>
            </a:r>
            <a:r>
              <a:rPr lang="cs-CZ" sz="1600" dirty="0">
                <a:solidFill>
                  <a:srgbClr val="FF0000"/>
                </a:solidFill>
              </a:rPr>
              <a:t>. Barbora Raidová, </a:t>
            </a:r>
            <a:r>
              <a:rPr lang="cs-CZ" sz="1600" u="sng" dirty="0">
                <a:solidFill>
                  <a:srgbClr val="FF0000"/>
                </a:solidFill>
                <a:hlinkClick r:id="rId5"/>
              </a:rPr>
              <a:t>barbora.raidova@opava-city.cz</a:t>
            </a:r>
            <a:r>
              <a:rPr lang="cs-CZ" sz="1600" dirty="0">
                <a:solidFill>
                  <a:srgbClr val="FF0000"/>
                </a:solidFill>
              </a:rPr>
              <a:t>, tel.: 553 756 346.</a:t>
            </a:r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 smtClean="0"/>
              <a:t>- </a:t>
            </a:r>
            <a:r>
              <a:rPr lang="cs-CZ" sz="1600" dirty="0"/>
              <a:t>p</a:t>
            </a:r>
            <a:r>
              <a:rPr lang="cs-CZ" sz="1600" dirty="0" smtClean="0"/>
              <a:t>ro věcnou </a:t>
            </a:r>
            <a:r>
              <a:rPr lang="cs-CZ" sz="1600" dirty="0"/>
              <a:t>část (zaměření projektu, správné zařazení do </a:t>
            </a:r>
            <a:r>
              <a:rPr lang="cs-CZ" sz="1600" dirty="0" smtClean="0"/>
              <a:t>dotačního </a:t>
            </a:r>
            <a:r>
              <a:rPr lang="cs-CZ" sz="1600" dirty="0"/>
              <a:t>titulu, obsahová část projektu) je zaměstnanec samostatného pracoviště sportu Magistrátu města Opavy:</a:t>
            </a:r>
          </a:p>
          <a:p>
            <a:pPr marL="0" indent="0">
              <a:buNone/>
            </a:pPr>
            <a:r>
              <a:rPr lang="cs-CZ" sz="1600" dirty="0" smtClean="0"/>
              <a:t>	Martin </a:t>
            </a:r>
            <a:r>
              <a:rPr lang="cs-CZ" sz="1600" dirty="0"/>
              <a:t>Koky, email: </a:t>
            </a:r>
            <a:r>
              <a:rPr lang="cs-CZ" sz="1600" u="sng" dirty="0">
                <a:hlinkClick r:id="rId6"/>
              </a:rPr>
              <a:t>martin.koky@opava-city</a:t>
            </a:r>
            <a:r>
              <a:rPr lang="cs-CZ" sz="1600" u="sng" dirty="0"/>
              <a:t>.cz</a:t>
            </a:r>
            <a:r>
              <a:rPr lang="cs-CZ" sz="1600" dirty="0"/>
              <a:t>, tel.: 553 756 736.</a:t>
            </a:r>
          </a:p>
          <a:p>
            <a:pPr marL="914400" lvl="2" indent="0" algn="just" eaLnBrk="1" hangingPunct="1">
              <a:buFontTx/>
              <a:buNone/>
              <a:defRPr/>
            </a:pPr>
            <a:endParaRPr lang="cs-CZ" altLang="cs-CZ" sz="1600" dirty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Úplné znění Programu SPORT 2023 včetně manuálu k elektronickému systému GRANTYS jsou uveřejněny na: </a:t>
            </a:r>
            <a:r>
              <a:rPr lang="cs-CZ" altLang="cs-CZ" sz="1600" b="1" dirty="0" smtClean="0">
                <a:hlinkClick r:id="rId7"/>
              </a:rPr>
              <a:t>https://www.opava-city.cz/</a:t>
            </a:r>
            <a:r>
              <a:rPr lang="cs-CZ" altLang="cs-CZ" sz="1600" b="1" dirty="0" err="1" smtClean="0">
                <a:hlinkClick r:id="rId7"/>
              </a:rPr>
              <a:t>cz</a:t>
            </a:r>
            <a:r>
              <a:rPr lang="cs-CZ" altLang="cs-CZ" sz="1600" b="1" dirty="0" smtClean="0">
                <a:hlinkClick r:id="rId7"/>
              </a:rPr>
              <a:t>/</a:t>
            </a:r>
            <a:r>
              <a:rPr lang="cs-CZ" altLang="cs-CZ" sz="1600" b="1" dirty="0" err="1" smtClean="0">
                <a:hlinkClick r:id="rId7"/>
              </a:rPr>
              <a:t>nabidka-temat</a:t>
            </a:r>
            <a:r>
              <a:rPr lang="cs-CZ" altLang="cs-CZ" sz="1600" b="1" dirty="0" smtClean="0">
                <a:hlinkClick r:id="rId7"/>
              </a:rPr>
              <a:t>/dotace/dotacni-programy-2023/sport-2023.html</a:t>
            </a:r>
            <a:r>
              <a:rPr lang="cs-CZ" altLang="cs-CZ" sz="1600" b="1" dirty="0" smtClean="0"/>
              <a:t>.</a:t>
            </a:r>
          </a:p>
          <a:p>
            <a:pPr marL="0" lvl="2" indent="0" algn="just" eaLnBrk="1" hangingPunct="1"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741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9153BFB-627D-45C6-A728-8762D623F05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cs-CZ" altLang="cs-CZ" sz="1400" smtClean="0"/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KONTAKTNÍ OSOBY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319088" y="321310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 dirty="0" smtClean="0"/>
              <a:t>DĚKUJEME </a:t>
            </a:r>
            <a:r>
              <a:rPr lang="cs-CZ" altLang="cs-CZ" sz="4200" b="1" dirty="0"/>
              <a:t>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 dirty="0"/>
          </a:p>
        </p:txBody>
      </p:sp>
      <p:sp>
        <p:nvSpPr>
          <p:cNvPr id="1946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EF6C3F2-EF0D-4E8E-8B3C-67CD7F4B1D5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cs-CZ" altLang="cs-CZ" sz="1400" smtClean="0"/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268761"/>
            <a:ext cx="8229600" cy="5328890"/>
          </a:xfrm>
        </p:spPr>
        <p:txBody>
          <a:bodyPr/>
          <a:lstStyle/>
          <a:p>
            <a:pPr marL="0" indent="0" algn="just">
              <a:buNone/>
            </a:pPr>
            <a:r>
              <a:rPr lang="cs-CZ" altLang="cs-CZ" sz="1600" b="1" u="sng" dirty="0" smtClean="0"/>
              <a:t>Cílem dotačního titulu S1/23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je po</a:t>
            </a:r>
            <a:r>
              <a:rPr lang="cs-CZ" sz="1600" dirty="0" smtClean="0"/>
              <a:t>dpora </a:t>
            </a:r>
            <a:r>
              <a:rPr lang="cs-CZ" sz="1600" dirty="0"/>
              <a:t>celoroční pravidelné sportovní činnosti evidovaných sportovců a jejich trenérů organizované žadatelem o dotaci. Podpora účasti na soutěžích. Pořádání sportovních akcí na území statutárního města Opavy, omezení se netýká sportovních akcí sportů, jejichž uspořádání z technických důvodů na území statutárního města Opavy není možné. Podpora komplexní agendy poskytované střešními spolky (ČOS, ČUS, SSSČR=ČSPS/OSH, ČASPV, AŠSK, OREL) na území statutárního města Opavy (dále jen „území města“).</a:t>
            </a:r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 smtClean="0"/>
              <a:t>	Alokace </a:t>
            </a:r>
            <a:r>
              <a:rPr lang="cs-CZ" sz="1600" dirty="0"/>
              <a:t>dotačního titulu:  		  </a:t>
            </a:r>
            <a:r>
              <a:rPr lang="cs-CZ" sz="1600" b="1" dirty="0">
                <a:solidFill>
                  <a:srgbClr val="FF0000"/>
                </a:solidFill>
              </a:rPr>
              <a:t>7.500.000,00 Kč </a:t>
            </a:r>
            <a:endParaRPr lang="cs-CZ" sz="1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1600" dirty="0"/>
              <a:t>	</a:t>
            </a:r>
            <a:r>
              <a:rPr lang="cs-CZ" sz="1600" dirty="0" smtClean="0"/>
              <a:t>Minimální </a:t>
            </a:r>
            <a:r>
              <a:rPr lang="cs-CZ" sz="1600" dirty="0"/>
              <a:t>výše poskytnuté dotace: 	       </a:t>
            </a:r>
            <a:r>
              <a:rPr lang="cs-CZ" sz="1600" b="1" dirty="0">
                <a:solidFill>
                  <a:srgbClr val="FF0000"/>
                </a:solidFill>
              </a:rPr>
              <a:t>10.000,00 Kč  </a:t>
            </a:r>
          </a:p>
          <a:p>
            <a:pPr marL="0" indent="0">
              <a:buNone/>
            </a:pPr>
            <a:r>
              <a:rPr lang="cs-CZ" sz="1600" dirty="0" smtClean="0"/>
              <a:t>	Maximální </a:t>
            </a:r>
            <a:r>
              <a:rPr lang="cs-CZ" sz="1600" dirty="0"/>
              <a:t>výše poskytnuté dotace:       </a:t>
            </a:r>
            <a:r>
              <a:rPr lang="cs-CZ" sz="1600" dirty="0" smtClean="0"/>
              <a:t>	     </a:t>
            </a:r>
            <a:r>
              <a:rPr lang="cs-CZ" sz="1600" b="1" dirty="0" smtClean="0">
                <a:solidFill>
                  <a:srgbClr val="FF0000"/>
                </a:solidFill>
              </a:rPr>
              <a:t>700.000,00 </a:t>
            </a:r>
            <a:r>
              <a:rPr lang="cs-CZ" sz="1600" b="1" dirty="0">
                <a:solidFill>
                  <a:srgbClr val="FF0000"/>
                </a:solidFill>
              </a:rPr>
              <a:t>Kč </a:t>
            </a:r>
          </a:p>
          <a:p>
            <a:pPr marL="0" indent="0">
              <a:buNone/>
            </a:pPr>
            <a:endParaRPr lang="cs-CZ" sz="1600" dirty="0" smtClean="0"/>
          </a:p>
          <a:p>
            <a:pPr marL="0" indent="0" algn="just">
              <a:buNone/>
            </a:pPr>
            <a:r>
              <a:rPr lang="cs-CZ" sz="1600" dirty="0" smtClean="0"/>
              <a:t>Výše </a:t>
            </a:r>
            <a:r>
              <a:rPr lang="cs-CZ" sz="1600" dirty="0"/>
              <a:t>dotace bude vypočtena na základě matematického přepočtu dle stanovené procentuální výše pro jednotlivá kritéria s tím, že dotace může být poskytnuta max. do výše </a:t>
            </a:r>
            <a:r>
              <a:rPr lang="cs-CZ" sz="1600" b="1" dirty="0"/>
              <a:t>60</a:t>
            </a:r>
            <a:r>
              <a:rPr lang="cs-CZ" sz="1600" dirty="0"/>
              <a:t> </a:t>
            </a:r>
            <a:r>
              <a:rPr lang="cs-CZ" sz="1600" b="1" dirty="0"/>
              <a:t>%</a:t>
            </a:r>
            <a:r>
              <a:rPr lang="cs-CZ" sz="1600" dirty="0"/>
              <a:t> skutečných celkových celoročních nákladů organizace</a:t>
            </a:r>
            <a:r>
              <a:rPr lang="cs-CZ" sz="1600" dirty="0" smtClean="0"/>
              <a:t>.</a:t>
            </a: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>
              <a:buNone/>
            </a:pPr>
            <a:r>
              <a:rPr lang="cs-CZ" sz="1600" b="1" u="sng" dirty="0">
                <a:solidFill>
                  <a:srgbClr val="FF0000"/>
                </a:solidFill>
              </a:rPr>
              <a:t>Výše dotace (paušální částky) pro střešní organizace:</a:t>
            </a:r>
            <a:endParaRPr lang="cs-CZ" sz="1600" dirty="0">
              <a:solidFill>
                <a:srgbClr val="FF0000"/>
              </a:solidFill>
            </a:endParaRPr>
          </a:p>
          <a:p>
            <a:r>
              <a:rPr lang="cs-CZ" sz="1600" dirty="0">
                <a:solidFill>
                  <a:srgbClr val="FF0000"/>
                </a:solidFill>
              </a:rPr>
              <a:t>Okresní sdružení hasičů Opava ve výši max. 20.000,00 Kč</a:t>
            </a:r>
          </a:p>
          <a:p>
            <a:r>
              <a:rPr lang="cs-CZ" sz="1600" dirty="0">
                <a:solidFill>
                  <a:srgbClr val="FF0000"/>
                </a:solidFill>
              </a:rPr>
              <a:t>RS Česká unie sportu Opava ve výši max. 300 000,00 Kč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E675B7F-0915-404A-976E-3BEAB520AD5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CELOROČNÍ SPORTOVNÍ ČINNOST –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S1/23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450975"/>
            <a:ext cx="8229600" cy="4930775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1600" b="1" u="sng" dirty="0" smtClean="0"/>
              <a:t>Cílem dotačního titulu S2/23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je p</a:t>
            </a:r>
            <a:r>
              <a:rPr lang="cs-CZ" sz="1600" dirty="0" smtClean="0"/>
              <a:t>odpora </a:t>
            </a:r>
            <a:r>
              <a:rPr lang="cs-CZ" sz="1600" dirty="0"/>
              <a:t>pořádání sportovních akcí na území města, omezení se netýká sportovních akcí sportů, jejichž uspořádání z technických důvodů na území města není možné. </a:t>
            </a:r>
            <a:endParaRPr lang="cs-CZ" sz="1600" dirty="0" smtClean="0"/>
          </a:p>
          <a:p>
            <a:pPr marL="0" indent="0">
              <a:buNone/>
            </a:pPr>
            <a:endParaRPr lang="cs-CZ" sz="1200" dirty="0" smtClean="0"/>
          </a:p>
          <a:p>
            <a:pPr marL="0" indent="0">
              <a:buNone/>
            </a:pPr>
            <a:r>
              <a:rPr lang="cs-CZ" sz="1600" dirty="0" smtClean="0"/>
              <a:t>Alokace </a:t>
            </a:r>
            <a:r>
              <a:rPr lang="cs-CZ" sz="1600" dirty="0"/>
              <a:t>dotačního titulu:  					</a:t>
            </a:r>
            <a:r>
              <a:rPr lang="cs-CZ" sz="1600" b="1" dirty="0" smtClean="0">
                <a:solidFill>
                  <a:srgbClr val="FF0000"/>
                </a:solidFill>
              </a:rPr>
              <a:t>1.300.000,00 </a:t>
            </a:r>
            <a:r>
              <a:rPr lang="cs-CZ" sz="1600" b="1" dirty="0">
                <a:solidFill>
                  <a:srgbClr val="FF0000"/>
                </a:solidFill>
              </a:rPr>
              <a:t>Kč</a:t>
            </a:r>
          </a:p>
          <a:p>
            <a:pPr marL="0" indent="0">
              <a:buNone/>
            </a:pPr>
            <a:r>
              <a:rPr lang="cs-CZ" sz="1600" dirty="0"/>
              <a:t>Minimální výše poskytnuté dotace na jednu žádost (sportovní akci):      </a:t>
            </a:r>
            <a:r>
              <a:rPr lang="cs-CZ" sz="1600" dirty="0" smtClean="0"/>
              <a:t>     </a:t>
            </a:r>
            <a:r>
              <a:rPr lang="cs-CZ" sz="1600" b="1" dirty="0" smtClean="0">
                <a:solidFill>
                  <a:srgbClr val="FF0000"/>
                </a:solidFill>
              </a:rPr>
              <a:t>10.000,00 </a:t>
            </a:r>
            <a:r>
              <a:rPr lang="cs-CZ" sz="1600" b="1" dirty="0">
                <a:solidFill>
                  <a:srgbClr val="FF0000"/>
                </a:solidFill>
              </a:rPr>
              <a:t>Kč </a:t>
            </a:r>
          </a:p>
          <a:p>
            <a:pPr marL="0" indent="0">
              <a:buNone/>
            </a:pPr>
            <a:r>
              <a:rPr lang="cs-CZ" sz="1600" dirty="0"/>
              <a:t>Maximální výše poskytnuté dotace na jednu žádost (sportovní akci):   </a:t>
            </a:r>
            <a:r>
              <a:rPr lang="cs-CZ" sz="1600" dirty="0" smtClean="0"/>
              <a:t>       </a:t>
            </a:r>
            <a:r>
              <a:rPr lang="cs-CZ" sz="1600" b="1" dirty="0">
                <a:solidFill>
                  <a:srgbClr val="FF0000"/>
                </a:solidFill>
              </a:rPr>
              <a:t>60.000,00 Kč </a:t>
            </a:r>
          </a:p>
          <a:p>
            <a:pPr marL="0" indent="0">
              <a:buNone/>
            </a:pPr>
            <a:endParaRPr lang="cs-CZ" sz="1200" u="sng" dirty="0" smtClean="0"/>
          </a:p>
          <a:p>
            <a:pPr marL="0" indent="0">
              <a:buNone/>
            </a:pPr>
            <a:r>
              <a:rPr lang="cs-CZ" sz="1600" u="sng" dirty="0" smtClean="0">
                <a:solidFill>
                  <a:srgbClr val="FF0000"/>
                </a:solidFill>
              </a:rPr>
              <a:t>Kritéria </a:t>
            </a:r>
            <a:r>
              <a:rPr lang="cs-CZ" sz="1600" u="sng" dirty="0">
                <a:solidFill>
                  <a:srgbClr val="FF0000"/>
                </a:solidFill>
              </a:rPr>
              <a:t>Programu Sportovní akce - </a:t>
            </a:r>
            <a:r>
              <a:rPr lang="cs-CZ" sz="1600" u="sng" dirty="0" smtClean="0">
                <a:solidFill>
                  <a:srgbClr val="FF0000"/>
                </a:solidFill>
              </a:rPr>
              <a:t>S2/23</a:t>
            </a:r>
            <a:endParaRPr lang="cs-CZ" sz="1600" dirty="0" smtClean="0">
              <a:solidFill>
                <a:srgbClr val="FF0000"/>
              </a:solidFill>
            </a:endParaRPr>
          </a:p>
          <a:p>
            <a:r>
              <a:rPr lang="cs-CZ" sz="1600" dirty="0" smtClean="0">
                <a:solidFill>
                  <a:srgbClr val="FF0000"/>
                </a:solidFill>
              </a:rPr>
              <a:t>účast </a:t>
            </a:r>
            <a:r>
              <a:rPr lang="cs-CZ" sz="1600" dirty="0">
                <a:solidFill>
                  <a:srgbClr val="FF0000"/>
                </a:solidFill>
              </a:rPr>
              <a:t>na sportovní akci (individuální sport) – min. počet soutěžících: 20 </a:t>
            </a:r>
          </a:p>
          <a:p>
            <a:r>
              <a:rPr lang="cs-CZ" sz="1600" dirty="0" smtClean="0">
                <a:solidFill>
                  <a:srgbClr val="FF0000"/>
                </a:solidFill>
              </a:rPr>
              <a:t>účast </a:t>
            </a:r>
            <a:r>
              <a:rPr lang="cs-CZ" sz="1600" dirty="0">
                <a:solidFill>
                  <a:srgbClr val="FF0000"/>
                </a:solidFill>
              </a:rPr>
              <a:t>na sportovní akci (kolektivní sport) - min. počet soutěžících: </a:t>
            </a:r>
            <a:r>
              <a:rPr lang="cs-CZ" sz="1600" dirty="0" smtClean="0">
                <a:solidFill>
                  <a:srgbClr val="FF0000"/>
                </a:solidFill>
              </a:rPr>
              <a:t>70</a:t>
            </a:r>
          </a:p>
          <a:p>
            <a:pPr marL="0" indent="0">
              <a:buNone/>
            </a:pPr>
            <a:endParaRPr lang="cs-CZ" sz="12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1600" dirty="0" smtClean="0">
                <a:solidFill>
                  <a:srgbClr val="FF0000"/>
                </a:solidFill>
              </a:rPr>
              <a:t>Podpora sportovních akcí s tradicí pořádání minimálně 2 ročníků, v roce 2023 se musí konat minimálně 3. ročník dané sportovní akce.</a:t>
            </a:r>
            <a:endParaRPr lang="cs-CZ" sz="1600" dirty="0">
              <a:solidFill>
                <a:srgbClr val="FF0000"/>
              </a:solidFill>
            </a:endParaRPr>
          </a:p>
          <a:p>
            <a:pPr marL="0" indent="0" algn="just">
              <a:buFontTx/>
              <a:buNone/>
              <a:defRPr/>
            </a:pPr>
            <a:endParaRPr lang="cs-CZ" altLang="cs-CZ" sz="12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% spoluúčast žadatele na uznatelných nákladech projektu: 50 %.</a:t>
            </a:r>
          </a:p>
          <a:p>
            <a:pPr marL="0" indent="0" algn="just">
              <a:buFontTx/>
              <a:buNone/>
              <a:defRPr/>
            </a:pPr>
            <a:endParaRPr lang="cs-CZ" altLang="cs-CZ" sz="12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</a:t>
            </a:r>
            <a:r>
              <a:rPr lang="cs-CZ" altLang="cs-CZ" sz="1600" dirty="0"/>
              <a:t>o dotaci může podat pouze </a:t>
            </a:r>
            <a:r>
              <a:rPr lang="cs-CZ" altLang="cs-CZ" sz="1600" b="1" u="sng" cap="all" dirty="0" smtClean="0"/>
              <a:t>DVĚ</a:t>
            </a:r>
            <a:r>
              <a:rPr lang="cs-CZ" altLang="cs-CZ" sz="1600" dirty="0" smtClean="0"/>
              <a:t> žádosti!</a:t>
            </a:r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E46A61B-601C-4061-B9B7-738D22B7860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SPORTOVNÍ AKCE –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S2/23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51520" y="1196752"/>
            <a:ext cx="8435280" cy="5524723"/>
          </a:xfrm>
        </p:spPr>
        <p:txBody>
          <a:bodyPr/>
          <a:lstStyle/>
          <a:p>
            <a:pPr marL="0" indent="0" algn="just">
              <a:buNone/>
            </a:pPr>
            <a:r>
              <a:rPr lang="cs-CZ" altLang="cs-CZ" sz="1400" b="1" u="sng" dirty="0" smtClean="0"/>
              <a:t>Cílem dotačního titulu S3/23</a:t>
            </a:r>
            <a:r>
              <a:rPr lang="cs-CZ" altLang="cs-CZ" sz="1400" b="1" dirty="0" smtClean="0"/>
              <a:t> </a:t>
            </a:r>
            <a:r>
              <a:rPr lang="cs-CZ" altLang="cs-CZ" sz="1400" dirty="0" smtClean="0"/>
              <a:t>je podpora </a:t>
            </a:r>
            <a:r>
              <a:rPr lang="cs-CZ" sz="1400" dirty="0" smtClean="0"/>
              <a:t>celoroční </a:t>
            </a:r>
            <a:r>
              <a:rPr lang="cs-CZ" sz="1400" dirty="0"/>
              <a:t>pravidelné sportovní činnosti registrovaných sportovců a jejich trenérů organizované žadateli zařazenými SMO v roce 2022 do tzv. přímé podpory (dále jen PP), jmenovitě:</a:t>
            </a:r>
          </a:p>
          <a:p>
            <a:r>
              <a:rPr lang="cs-CZ" sz="1400" dirty="0" smtClean="0"/>
              <a:t>Fotbalový </a:t>
            </a:r>
            <a:r>
              <a:rPr lang="cs-CZ" sz="1400" dirty="0"/>
              <a:t>klub SLAVIA OPAVA, </a:t>
            </a:r>
            <a:r>
              <a:rPr lang="cs-CZ" sz="1400" dirty="0" smtClean="0"/>
              <a:t>z.s.,</a:t>
            </a:r>
          </a:p>
          <a:p>
            <a:r>
              <a:rPr lang="cs-CZ" sz="1400" dirty="0" smtClean="0"/>
              <a:t>Jezdecký </a:t>
            </a:r>
            <a:r>
              <a:rPr lang="cs-CZ" sz="1400" dirty="0"/>
              <a:t>klub Opava – Kateřinky, z.s., </a:t>
            </a:r>
            <a:endParaRPr lang="cs-CZ" sz="1400" dirty="0" smtClean="0"/>
          </a:p>
          <a:p>
            <a:r>
              <a:rPr lang="cs-CZ" sz="1400" dirty="0" smtClean="0"/>
              <a:t>Kánoe </a:t>
            </a:r>
            <a:r>
              <a:rPr lang="cs-CZ" sz="1400" dirty="0"/>
              <a:t>klub Opava, z.s., </a:t>
            </a:r>
            <a:endParaRPr lang="cs-CZ" sz="1400" dirty="0" smtClean="0"/>
          </a:p>
          <a:p>
            <a:r>
              <a:rPr lang="cs-CZ" sz="1400" dirty="0" smtClean="0"/>
              <a:t>Orientační </a:t>
            </a:r>
            <a:r>
              <a:rPr lang="cs-CZ" sz="1400" dirty="0"/>
              <a:t>Běh Opava  z.s., </a:t>
            </a:r>
            <a:endParaRPr lang="cs-CZ" sz="1400" dirty="0" smtClean="0"/>
          </a:p>
          <a:p>
            <a:r>
              <a:rPr lang="cs-CZ" sz="1400" dirty="0" smtClean="0"/>
              <a:t>S.K</a:t>
            </a:r>
            <a:r>
              <a:rPr lang="cs-CZ" sz="1400" dirty="0"/>
              <a:t>. P.E.M.A. OPAVA, z.s., </a:t>
            </a:r>
            <a:r>
              <a:rPr lang="cs-CZ" sz="1400" dirty="0" err="1"/>
              <a:t>Holasická</a:t>
            </a:r>
            <a:r>
              <a:rPr lang="cs-CZ" sz="1400" dirty="0"/>
              <a:t> 892/17, </a:t>
            </a:r>
            <a:endParaRPr lang="cs-CZ" sz="1400" dirty="0" smtClean="0"/>
          </a:p>
          <a:p>
            <a:r>
              <a:rPr lang="cs-CZ" sz="1400" dirty="0" smtClean="0"/>
              <a:t>Tělovýchovná </a:t>
            </a:r>
            <a:r>
              <a:rPr lang="cs-CZ" sz="1400" dirty="0"/>
              <a:t>jednota Slezan Opava, z.s., </a:t>
            </a:r>
            <a:endParaRPr lang="cs-CZ" sz="1400" dirty="0" smtClean="0"/>
          </a:p>
          <a:p>
            <a:r>
              <a:rPr lang="cs-CZ" sz="1400" dirty="0" smtClean="0"/>
              <a:t>Tělocvičná </a:t>
            </a:r>
            <a:r>
              <a:rPr lang="cs-CZ" sz="1400" dirty="0"/>
              <a:t>jednota Sokol Opava, </a:t>
            </a:r>
            <a:endParaRPr lang="cs-CZ" sz="1400" dirty="0" smtClean="0"/>
          </a:p>
          <a:p>
            <a:r>
              <a:rPr lang="cs-CZ" sz="1400" dirty="0" smtClean="0"/>
              <a:t>Happy </a:t>
            </a:r>
            <a:r>
              <a:rPr lang="cs-CZ" sz="1400" dirty="0"/>
              <a:t>Sport Opava, z.s., </a:t>
            </a:r>
          </a:p>
          <a:p>
            <a:r>
              <a:rPr lang="cs-CZ" sz="1400" dirty="0" smtClean="0"/>
              <a:t>SK </a:t>
            </a:r>
            <a:r>
              <a:rPr lang="cs-CZ" sz="1400" dirty="0"/>
              <a:t>JC Sport Opava, z.s., </a:t>
            </a:r>
            <a:endParaRPr lang="cs-CZ" sz="1400" dirty="0" smtClean="0"/>
          </a:p>
          <a:p>
            <a:r>
              <a:rPr lang="cs-CZ" sz="1400" dirty="0" smtClean="0"/>
              <a:t>HEAD </a:t>
            </a:r>
            <a:r>
              <a:rPr lang="cs-CZ" sz="1400" dirty="0"/>
              <a:t>BIKE Opava, z.s., </a:t>
            </a:r>
            <a:endParaRPr lang="cs-CZ" sz="1400" dirty="0" smtClean="0"/>
          </a:p>
          <a:p>
            <a:r>
              <a:rPr lang="cs-CZ" sz="1400" dirty="0" smtClean="0"/>
              <a:t>LUIGINO.cz</a:t>
            </a:r>
            <a:r>
              <a:rPr lang="cs-CZ" sz="1400" dirty="0"/>
              <a:t>, z.s</a:t>
            </a:r>
            <a:r>
              <a:rPr lang="cs-CZ" sz="1400" dirty="0" smtClean="0"/>
              <a:t>..</a:t>
            </a:r>
          </a:p>
          <a:p>
            <a:pPr marL="0" indent="0">
              <a:buNone/>
            </a:pPr>
            <a:endParaRPr lang="cs-CZ" sz="1200" dirty="0" smtClean="0"/>
          </a:p>
          <a:p>
            <a:pPr marL="0" indent="0">
              <a:buNone/>
            </a:pPr>
            <a:r>
              <a:rPr lang="cs-CZ" sz="1400" dirty="0" smtClean="0"/>
              <a:t>Alokace </a:t>
            </a:r>
            <a:r>
              <a:rPr lang="cs-CZ" sz="1400" dirty="0"/>
              <a:t>dotačního titulu:  	</a:t>
            </a:r>
            <a:r>
              <a:rPr lang="cs-CZ" sz="1400" dirty="0" smtClean="0"/>
              <a:t> 	 </a:t>
            </a:r>
            <a:r>
              <a:rPr lang="cs-CZ" sz="1400" b="1" dirty="0" smtClean="0">
                <a:solidFill>
                  <a:srgbClr val="FF0000"/>
                </a:solidFill>
              </a:rPr>
              <a:t>7.200.000,00 </a:t>
            </a:r>
            <a:r>
              <a:rPr lang="cs-CZ" sz="1400" b="1" dirty="0">
                <a:solidFill>
                  <a:srgbClr val="FF0000"/>
                </a:solidFill>
              </a:rPr>
              <a:t>Kč</a:t>
            </a:r>
          </a:p>
          <a:p>
            <a:pPr marL="0" indent="0">
              <a:buNone/>
            </a:pPr>
            <a:r>
              <a:rPr lang="cs-CZ" sz="1400" dirty="0"/>
              <a:t>Minimální výše poskytnuté dotace:     </a:t>
            </a:r>
            <a:r>
              <a:rPr lang="cs-CZ" sz="1400" dirty="0" smtClean="0"/>
              <a:t>	      </a:t>
            </a:r>
            <a:r>
              <a:rPr lang="cs-CZ" sz="1400" b="1" dirty="0">
                <a:solidFill>
                  <a:srgbClr val="FF0000"/>
                </a:solidFill>
              </a:rPr>
              <a:t>10.000,00 Kč</a:t>
            </a:r>
          </a:p>
          <a:p>
            <a:pPr marL="0" indent="0">
              <a:buNone/>
            </a:pPr>
            <a:r>
              <a:rPr lang="cs-CZ" sz="1400" dirty="0"/>
              <a:t>Maximální výše poskytnuté dotace: </a:t>
            </a:r>
            <a:r>
              <a:rPr lang="cs-CZ" sz="1400" dirty="0" smtClean="0"/>
              <a:t>	 </a:t>
            </a:r>
            <a:r>
              <a:rPr lang="cs-CZ" sz="1400" b="1" dirty="0" smtClean="0">
                <a:solidFill>
                  <a:srgbClr val="FF0000"/>
                </a:solidFill>
              </a:rPr>
              <a:t>1.200.000,00 </a:t>
            </a:r>
            <a:r>
              <a:rPr lang="cs-CZ" sz="1400" b="1" dirty="0">
                <a:solidFill>
                  <a:srgbClr val="FF0000"/>
                </a:solidFill>
              </a:rPr>
              <a:t>Kč </a:t>
            </a:r>
          </a:p>
          <a:p>
            <a:pPr marL="0" indent="0">
              <a:buNone/>
            </a:pPr>
            <a:endParaRPr lang="cs-CZ" sz="1200" dirty="0" smtClean="0"/>
          </a:p>
          <a:p>
            <a:pPr marL="0" indent="0" algn="just">
              <a:buNone/>
            </a:pPr>
            <a:r>
              <a:rPr lang="cs-CZ" sz="1400" dirty="0" smtClean="0"/>
              <a:t>Základní </a:t>
            </a:r>
            <a:r>
              <a:rPr lang="cs-CZ" sz="1400" dirty="0"/>
              <a:t>výše dotace bude vypočtena na základě matematického přepočtu členské základny, dofinancování bude řešeno dle zásad S 3/23 s tím, že dotace může být poskytnuta max. do výše </a:t>
            </a:r>
            <a:r>
              <a:rPr lang="cs-CZ" sz="1400" b="1" dirty="0"/>
              <a:t>60 </a:t>
            </a:r>
            <a:r>
              <a:rPr lang="cs-CZ" sz="1400" dirty="0"/>
              <a:t>% skutečných celkových celoročních nákladů organizace.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2064E34-3216-4201-9B72-AF8B803773F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CELOROČNÍ SPORTOVNÍ ČINNOST VYBRANÝCH SUBJEKTŮ –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S3/23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EC6C44-A723-4A04-BE08-D27C112BF3B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OPRÁVNĚNÝ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ŽADATEL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539552" y="1268761"/>
            <a:ext cx="8147248" cy="5638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buNone/>
            </a:pPr>
            <a:r>
              <a:rPr lang="cs-CZ" sz="1400" b="1" dirty="0" smtClean="0"/>
              <a:t>Žadatelem</a:t>
            </a:r>
            <a:r>
              <a:rPr lang="cs-CZ" sz="1400" dirty="0" smtClean="0"/>
              <a:t> </a:t>
            </a:r>
            <a:r>
              <a:rPr lang="cs-CZ" sz="1400" dirty="0"/>
              <a:t>o dotaci v rámci titulu </a:t>
            </a:r>
            <a:r>
              <a:rPr lang="cs-CZ" sz="1400" b="1" dirty="0"/>
              <a:t>S 1/23 a S 2/23</a:t>
            </a:r>
            <a:r>
              <a:rPr lang="cs-CZ" sz="1400" dirty="0"/>
              <a:t> tohoto programu </a:t>
            </a:r>
            <a:r>
              <a:rPr lang="cs-CZ" sz="1400" b="1" u="sng" dirty="0"/>
              <a:t>mohou</a:t>
            </a:r>
            <a:r>
              <a:rPr lang="cs-CZ" sz="1400" dirty="0"/>
              <a:t> být</a:t>
            </a:r>
            <a:r>
              <a:rPr lang="cs-CZ" sz="1400" dirty="0" smtClean="0"/>
              <a:t>:</a:t>
            </a:r>
            <a:endParaRPr lang="cs-CZ" sz="1400" dirty="0"/>
          </a:p>
          <a:p>
            <a:pPr lvl="1" algn="just"/>
            <a:r>
              <a:rPr lang="cs-CZ" sz="1400" b="1" dirty="0"/>
              <a:t>Tělovýchovné a Tělocvičné jednoty a Sportovní kluby, tj. spolky</a:t>
            </a:r>
            <a:r>
              <a:rPr lang="cs-CZ" sz="1400" dirty="0"/>
              <a:t> </a:t>
            </a:r>
            <a:r>
              <a:rPr lang="cs-CZ" sz="1400" dirty="0">
                <a:solidFill>
                  <a:srgbClr val="FF0000"/>
                </a:solidFill>
              </a:rPr>
              <a:t>(v případě dotačního titulu S2/23 také</a:t>
            </a:r>
            <a:r>
              <a:rPr lang="cs-CZ" sz="1400" b="1" dirty="0">
                <a:solidFill>
                  <a:srgbClr val="FF0000"/>
                </a:solidFill>
              </a:rPr>
              <a:t> „zapsané ústavy“</a:t>
            </a:r>
            <a:r>
              <a:rPr lang="cs-CZ" sz="1400" dirty="0">
                <a:solidFill>
                  <a:srgbClr val="FF0000"/>
                </a:solidFill>
              </a:rPr>
              <a:t>) </a:t>
            </a:r>
            <a:r>
              <a:rPr lang="cs-CZ" sz="1400" dirty="0"/>
              <a:t>s CZ-NACE: SPORT 931 Sportovní činnosti, 93120: Činnosti sportovních klubů, 93110: Provozování sportovních zařízení, 93190: Ostatní sportovní činnosti, </a:t>
            </a:r>
          </a:p>
          <a:p>
            <a:pPr lvl="1" algn="just"/>
            <a:r>
              <a:rPr lang="cs-CZ" sz="1400" b="1" dirty="0"/>
              <a:t>Nestátní neziskové organizace</a:t>
            </a:r>
            <a:r>
              <a:rPr lang="cs-CZ" sz="1400" dirty="0"/>
              <a:t> – střešní organizace s CZ-NACE SPORT (ČOS, ČUS, SSSČR=ČSPS/OSH, ČASPV, AŠSK, OREL</a:t>
            </a:r>
            <a:r>
              <a:rPr lang="cs-CZ" sz="1400" dirty="0" smtClean="0"/>
              <a:t>)</a:t>
            </a:r>
          </a:p>
          <a:p>
            <a:pPr marL="457200" lvl="1" indent="0" algn="just">
              <a:buNone/>
            </a:pPr>
            <a:endParaRPr lang="cs-CZ" sz="1200" dirty="0" smtClean="0"/>
          </a:p>
          <a:p>
            <a:pPr algn="just">
              <a:buNone/>
            </a:pPr>
            <a:r>
              <a:rPr lang="cs-CZ" sz="1400" dirty="0" smtClean="0"/>
              <a:t>(dále jen „Žadatelé“, či v případě přijetí dotace dále jen „Příjemce dotace“) </a:t>
            </a:r>
            <a:r>
              <a:rPr lang="cs-CZ" sz="1400" b="1" dirty="0" smtClean="0"/>
              <a:t>s hlavní činností „sport“ a „organizování sportu“ </a:t>
            </a:r>
            <a:r>
              <a:rPr lang="cs-CZ" sz="1400" b="1" dirty="0" smtClean="0">
                <a:solidFill>
                  <a:srgbClr val="FF0000"/>
                </a:solidFill>
              </a:rPr>
              <a:t>(u dotačního titulu S2/23 „organizování sportovních akcí“)</a:t>
            </a:r>
            <a:r>
              <a:rPr lang="cs-CZ" sz="1400" dirty="0" smtClean="0"/>
              <a:t>, které mají uvedeny ve svých stanovách nebo obdobném dokumentu; </a:t>
            </a:r>
            <a:r>
              <a:rPr lang="cs-CZ" sz="1400" b="1" dirty="0" smtClean="0"/>
              <a:t>se sídlem a sportovní působností na území města</a:t>
            </a:r>
            <a:r>
              <a:rPr lang="cs-CZ" sz="1400" dirty="0" smtClean="0"/>
              <a:t>, jeho městských částí a vykonávají svou činnost </a:t>
            </a:r>
            <a:r>
              <a:rPr lang="cs-CZ" sz="1400" b="1" dirty="0" smtClean="0"/>
              <a:t>alespoň 24 kalendářních měsíců</a:t>
            </a:r>
            <a:r>
              <a:rPr lang="cs-CZ" sz="1400" dirty="0" smtClean="0"/>
              <a:t> k datu podání žádosti o dotaci. Podmínka délky činnosti žadatele 24 kalendářních měsíců může být poskytovatelem prominuta v případě, kdy žadatel vznikne jako nový spolek vyčleněním z jiného spolku a v tomto spolku je minimálně 50 % členů, kteří vykonávali sportovní činnost minimálně </a:t>
            </a:r>
            <a:r>
              <a:rPr lang="cs-CZ" sz="1400" b="1" dirty="0" smtClean="0"/>
              <a:t>24 kalendářních měsíců</a:t>
            </a:r>
            <a:r>
              <a:rPr lang="cs-CZ" sz="1400" dirty="0" smtClean="0"/>
              <a:t> k datu podání žádosti o dotaci.</a:t>
            </a:r>
          </a:p>
          <a:p>
            <a:pPr algn="just">
              <a:buNone/>
            </a:pPr>
            <a:endParaRPr lang="cs-CZ" sz="1200" b="1" dirty="0"/>
          </a:p>
          <a:p>
            <a:pPr algn="just">
              <a:buNone/>
            </a:pPr>
            <a:r>
              <a:rPr lang="cs-CZ" sz="1400" b="1" dirty="0" smtClean="0"/>
              <a:t>Žadatelem</a:t>
            </a:r>
            <a:r>
              <a:rPr lang="cs-CZ" sz="1400" dirty="0" smtClean="0"/>
              <a:t> </a:t>
            </a:r>
            <a:r>
              <a:rPr lang="cs-CZ" sz="1400" dirty="0"/>
              <a:t>o dotaci v rámci titulu </a:t>
            </a:r>
            <a:r>
              <a:rPr lang="cs-CZ" sz="1400" b="1" dirty="0"/>
              <a:t>S 3/23</a:t>
            </a:r>
            <a:r>
              <a:rPr lang="cs-CZ" sz="1400" dirty="0"/>
              <a:t> tohoto programu mohou být pouze subjekty vyjmenované v článku 3 odst. 3 tohoto programu. </a:t>
            </a:r>
            <a:r>
              <a:rPr lang="cs-CZ" sz="1400" b="1" dirty="0"/>
              <a:t>Tyto subjekty</a:t>
            </a:r>
            <a:r>
              <a:rPr lang="cs-CZ" sz="1400" dirty="0"/>
              <a:t> současně </a:t>
            </a:r>
            <a:r>
              <a:rPr lang="cs-CZ" sz="1400" b="1" dirty="0"/>
              <a:t>nemohou být příjemci dotace v rámci titulu S 2/23 tohoto programu.</a:t>
            </a:r>
            <a:endParaRPr lang="cs-CZ" sz="1400" dirty="0"/>
          </a:p>
          <a:p>
            <a:pPr algn="just">
              <a:buNone/>
            </a:pPr>
            <a:endParaRPr lang="cs-CZ" sz="1200" dirty="0" smtClean="0"/>
          </a:p>
          <a:p>
            <a:pPr algn="just">
              <a:buNone/>
            </a:pPr>
            <a:r>
              <a:rPr lang="cs-CZ" sz="1400" dirty="0" smtClean="0">
                <a:solidFill>
                  <a:srgbClr val="FF0000"/>
                </a:solidFill>
              </a:rPr>
              <a:t>V</a:t>
            </a:r>
            <a:r>
              <a:rPr lang="cs-CZ" sz="1400" dirty="0">
                <a:solidFill>
                  <a:srgbClr val="FF0000"/>
                </a:solidFill>
              </a:rPr>
              <a:t> případě, že žadatelé o dotaci v rámci titulu </a:t>
            </a:r>
            <a:r>
              <a:rPr lang="cs-CZ" sz="1400" b="1" dirty="0">
                <a:solidFill>
                  <a:srgbClr val="FF0000"/>
                </a:solidFill>
              </a:rPr>
              <a:t>S 3/23 </a:t>
            </a:r>
            <a:r>
              <a:rPr lang="cs-CZ" sz="1400" dirty="0">
                <a:solidFill>
                  <a:srgbClr val="FF0000"/>
                </a:solidFill>
              </a:rPr>
              <a:t>budou současně žádat o dotaci poskytovanou Moravskoslezským krajem, bude tato skutečnost uvedena v žádosti. 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EC6C44-A723-4A04-BE08-D27C112BF3B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smtClean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OPRÁVNĚNÝ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NÁKLAD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539552" y="1268760"/>
            <a:ext cx="8280920" cy="465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-228600">
              <a:buNone/>
            </a:pPr>
            <a:r>
              <a:rPr lang="cs-CZ" sz="1600" dirty="0" smtClean="0">
                <a:solidFill>
                  <a:srgbClr val="000000"/>
                </a:solidFill>
              </a:rPr>
              <a:t>Uznatelným </a:t>
            </a:r>
            <a:r>
              <a:rPr lang="cs-CZ" sz="1600" dirty="0">
                <a:solidFill>
                  <a:srgbClr val="000000"/>
                </a:solidFill>
              </a:rPr>
              <a:t>nákladem </a:t>
            </a:r>
            <a:r>
              <a:rPr lang="cs-CZ" sz="1600" dirty="0" smtClean="0">
                <a:solidFill>
                  <a:srgbClr val="000000"/>
                </a:solidFill>
              </a:rPr>
              <a:t>projektu je </a:t>
            </a:r>
            <a:r>
              <a:rPr lang="cs-CZ" sz="1600" u="sng" dirty="0">
                <a:solidFill>
                  <a:srgbClr val="000000"/>
                </a:solidFill>
              </a:rPr>
              <a:t>náklad, který splňuje všechny níže uvedené podmínky</a:t>
            </a:r>
            <a:r>
              <a:rPr lang="cs-CZ" sz="1600" dirty="0" smtClean="0">
                <a:solidFill>
                  <a:srgbClr val="000000"/>
                </a:solidFill>
              </a:rPr>
              <a:t>:</a:t>
            </a:r>
          </a:p>
          <a:p>
            <a:pPr indent="-228600">
              <a:buNone/>
            </a:pPr>
            <a:endParaRPr lang="cs-CZ" sz="1600" dirty="0" smtClean="0">
              <a:solidFill>
                <a:srgbClr val="000000"/>
              </a:solidFill>
            </a:endParaRPr>
          </a:p>
          <a:p>
            <a:pPr marL="285750" indent="-285750" algn="just"/>
            <a:r>
              <a:rPr lang="cs-CZ" sz="1600" dirty="0" smtClean="0">
                <a:solidFill>
                  <a:srgbClr val="000000"/>
                </a:solidFill>
              </a:rPr>
              <a:t>vyhovuje </a:t>
            </a:r>
            <a:r>
              <a:rPr lang="cs-CZ" sz="1600" dirty="0">
                <a:solidFill>
                  <a:srgbClr val="000000"/>
                </a:solidFill>
              </a:rPr>
              <a:t>zásadám účelnosti, efektivnosti a hospodárnosti podle zákona č. 320/2001 Sb., o finanční </a:t>
            </a:r>
            <a:r>
              <a:rPr lang="cs-CZ" sz="1600" dirty="0" smtClean="0">
                <a:solidFill>
                  <a:srgbClr val="000000"/>
                </a:solidFill>
              </a:rPr>
              <a:t>kontrole </a:t>
            </a:r>
            <a:r>
              <a:rPr lang="cs-CZ" sz="1600" dirty="0">
                <a:solidFill>
                  <a:srgbClr val="000000"/>
                </a:solidFill>
              </a:rPr>
              <a:t>ve veřejné správě a o změně některých zákonů (zákon o finanční kontrole), ve </a:t>
            </a:r>
            <a:r>
              <a:rPr lang="cs-CZ" sz="1600" dirty="0" smtClean="0">
                <a:solidFill>
                  <a:srgbClr val="000000"/>
                </a:solidFill>
              </a:rPr>
              <a:t>znění </a:t>
            </a:r>
            <a:r>
              <a:rPr lang="cs-CZ" sz="1600" dirty="0">
                <a:solidFill>
                  <a:srgbClr val="000000"/>
                </a:solidFill>
              </a:rPr>
              <a:t>pozdějších předpisů</a:t>
            </a:r>
          </a:p>
          <a:p>
            <a:pPr marL="285750" indent="-285750"/>
            <a:r>
              <a:rPr lang="cs-CZ" sz="1600" dirty="0">
                <a:solidFill>
                  <a:srgbClr val="000000"/>
                </a:solidFill>
              </a:rPr>
              <a:t>byl vynaložen v souladu s podmínkami Smlouvy a podmínkami vyhlášeného dotačního </a:t>
            </a:r>
            <a:r>
              <a:rPr lang="cs-CZ" sz="1600" dirty="0" smtClean="0">
                <a:solidFill>
                  <a:srgbClr val="000000"/>
                </a:solidFill>
              </a:rPr>
              <a:t> programu</a:t>
            </a:r>
            <a:endParaRPr lang="cs-CZ" sz="1600" dirty="0">
              <a:solidFill>
                <a:srgbClr val="000000"/>
              </a:solidFill>
            </a:endParaRPr>
          </a:p>
          <a:p>
            <a:pPr marL="571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</a:rPr>
              <a:t>vznikl příjemci v období realizace projektu</a:t>
            </a:r>
          </a:p>
          <a:p>
            <a:pPr marL="571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</a:rPr>
              <a:t>byl příjemcem uhrazen do </a:t>
            </a:r>
            <a:r>
              <a:rPr lang="cs-CZ" sz="1600" b="1" dirty="0">
                <a:solidFill>
                  <a:srgbClr val="000000"/>
                </a:solidFill>
              </a:rPr>
              <a:t>31. 01. 2024</a:t>
            </a:r>
            <a:endParaRPr lang="cs-CZ" sz="1600" dirty="0">
              <a:solidFill>
                <a:srgbClr val="000000"/>
              </a:solidFill>
            </a:endParaRPr>
          </a:p>
          <a:p>
            <a:pPr marL="571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</a:rPr>
              <a:t>je uveden v nákladovém rozpočtu projektu</a:t>
            </a:r>
          </a:p>
          <a:p>
            <a:pPr marL="571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</a:rPr>
              <a:t>jedná se o neinvestiční náklad</a:t>
            </a:r>
          </a:p>
          <a:p>
            <a:pPr marL="57150" indent="-285750" algn="just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FF0000"/>
                </a:solidFill>
              </a:rPr>
              <a:t>byl prokazatelně zaplacen z bankovního účtu nebo pokladny příjemce dotace</a:t>
            </a:r>
          </a:p>
          <a:p>
            <a:pPr marL="285750" indent="-285750" algn="just"/>
            <a:r>
              <a:rPr lang="cs-CZ" sz="1600" dirty="0">
                <a:solidFill>
                  <a:srgbClr val="FF0000"/>
                </a:solidFill>
              </a:rPr>
              <a:t>odpovídá cenám v místě a čase obvyklým a je vynaložen v souladu s principy hospodárnosti</a:t>
            </a:r>
            <a:r>
              <a:rPr lang="cs-CZ" sz="1600" dirty="0" smtClean="0">
                <a:solidFill>
                  <a:srgbClr val="FF0000"/>
                </a:solidFill>
              </a:rPr>
              <a:t>, účelnosti </a:t>
            </a:r>
            <a:r>
              <a:rPr lang="cs-CZ" sz="1600" dirty="0">
                <a:solidFill>
                  <a:srgbClr val="FF0000"/>
                </a:solidFill>
              </a:rPr>
              <a:t>a efektivnosti.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4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4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</p:spTree>
    <p:extLst>
      <p:ext uri="{BB962C8B-B14F-4D97-AF65-F5344CB8AC3E}">
        <p14:creationId xmlns:p14="http://schemas.microsoft.com/office/powerpoint/2010/main" val="259610433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454150"/>
            <a:ext cx="8352928" cy="526732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sz="1600" b="1" dirty="0" smtClean="0"/>
              <a:t>Pro </a:t>
            </a:r>
            <a:r>
              <a:rPr lang="cs-CZ" sz="1600" b="1" dirty="0"/>
              <a:t>dotační titul </a:t>
            </a:r>
            <a:r>
              <a:rPr lang="cs-CZ" sz="1600" b="1" dirty="0" smtClean="0"/>
              <a:t>S1/23 </a:t>
            </a:r>
            <a:r>
              <a:rPr lang="cs-CZ" sz="1600" b="1" dirty="0"/>
              <a:t>a </a:t>
            </a:r>
            <a:r>
              <a:rPr lang="cs-CZ" sz="1600" b="1" dirty="0" smtClean="0"/>
              <a:t>S3/23</a:t>
            </a:r>
            <a:r>
              <a:rPr lang="cs-CZ" sz="1600" dirty="0" smtClean="0"/>
              <a:t> </a:t>
            </a:r>
            <a:r>
              <a:rPr lang="cs-CZ" sz="1600" b="1" dirty="0"/>
              <a:t>může</a:t>
            </a:r>
            <a:r>
              <a:rPr lang="cs-CZ" sz="1600" dirty="0"/>
              <a:t> být dotace použita výhradně na</a:t>
            </a:r>
            <a:r>
              <a:rPr lang="cs-CZ" sz="1600" b="1" dirty="0"/>
              <a:t> </a:t>
            </a:r>
            <a:r>
              <a:rPr lang="cs-CZ" sz="1600" b="1" dirty="0" smtClean="0"/>
              <a:t>uznatelné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sz="1600" b="1" dirty="0" smtClean="0"/>
              <a:t>náklady</a:t>
            </a:r>
            <a:r>
              <a:rPr lang="cs-CZ" sz="1600" dirty="0" smtClean="0"/>
              <a:t>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cs-CZ" sz="1400" dirty="0"/>
          </a:p>
          <a:p>
            <a:pPr marL="0" indent="0">
              <a:buNone/>
            </a:pPr>
            <a:r>
              <a:rPr lang="cs-CZ" sz="1400" b="1" dirty="0" smtClean="0"/>
              <a:t>Spotřeba </a:t>
            </a:r>
            <a:r>
              <a:rPr lang="cs-CZ" sz="1400" b="1" dirty="0"/>
              <a:t>materiálu:</a:t>
            </a:r>
            <a:endParaRPr lang="cs-CZ" sz="1400" dirty="0"/>
          </a:p>
          <a:p>
            <a:pPr algn="just"/>
            <a:r>
              <a:rPr lang="cs-CZ" sz="1400" dirty="0"/>
              <a:t>DDHM (drobný dlouhodobý hmotný majetek) – za podmínky, že tento pořízený majetek je v období realizace projektu prokazatelně uveden do užívání (doba použitelnosti je delší než jeden rok a </a:t>
            </a:r>
            <a:r>
              <a:rPr lang="cs-CZ" sz="1400" dirty="0">
                <a:solidFill>
                  <a:srgbClr val="FF0000"/>
                </a:solidFill>
              </a:rPr>
              <a:t>ocenění je v souladu s právními předpisy a vnitřními předpisy příjemce upravujícími účetnictví, max. však do 80.000,00 Kč včetně). Pro náklady na drobný dlouhodobý hmotný majetek platí, že </a:t>
            </a:r>
            <a:r>
              <a:rPr lang="cs-CZ" sz="1400" b="1" dirty="0">
                <a:solidFill>
                  <a:srgbClr val="FF0000"/>
                </a:solidFill>
              </a:rPr>
              <a:t>hranice pro ocenění majetku</a:t>
            </a:r>
            <a:r>
              <a:rPr lang="cs-CZ" sz="1400" dirty="0">
                <a:solidFill>
                  <a:srgbClr val="FF0000"/>
                </a:solidFill>
              </a:rPr>
              <a:t>, která je upravena ve vnitřním účetním předpisu žadatele, </a:t>
            </a:r>
            <a:r>
              <a:rPr lang="cs-CZ" sz="1400" b="1" dirty="0">
                <a:solidFill>
                  <a:srgbClr val="FF0000"/>
                </a:solidFill>
              </a:rPr>
              <a:t>je součástí žádosti o poskytnutí dotace</a:t>
            </a:r>
            <a:r>
              <a:rPr lang="cs-CZ" sz="1400" dirty="0">
                <a:solidFill>
                  <a:srgbClr val="FF0000"/>
                </a:solidFill>
              </a:rPr>
              <a:t> a </a:t>
            </a:r>
            <a:r>
              <a:rPr lang="cs-CZ" sz="1400" b="1" dirty="0">
                <a:solidFill>
                  <a:srgbClr val="FF0000"/>
                </a:solidFill>
              </a:rPr>
              <a:t>na její změny</a:t>
            </a:r>
            <a:r>
              <a:rPr lang="cs-CZ" sz="1400" dirty="0">
                <a:solidFill>
                  <a:srgbClr val="FF0000"/>
                </a:solidFill>
              </a:rPr>
              <a:t> od doby podání žádosti do ukončení realizace projektu </a:t>
            </a:r>
            <a:r>
              <a:rPr lang="cs-CZ" sz="1400" b="1" dirty="0">
                <a:solidFill>
                  <a:srgbClr val="FF0000"/>
                </a:solidFill>
              </a:rPr>
              <a:t>nebude brán zřetel</a:t>
            </a:r>
            <a:r>
              <a:rPr lang="cs-CZ" sz="1400" dirty="0">
                <a:solidFill>
                  <a:srgbClr val="FF0000"/>
                </a:solidFill>
              </a:rPr>
              <a:t>),</a:t>
            </a:r>
          </a:p>
          <a:p>
            <a:pPr algn="just"/>
            <a:r>
              <a:rPr lang="cs-CZ" sz="1400" dirty="0"/>
              <a:t>sportovní materiál (např. míče, sítě, puky, hokejky apod.)</a:t>
            </a:r>
          </a:p>
          <a:p>
            <a:pPr algn="just"/>
            <a:r>
              <a:rPr lang="cs-CZ" sz="1400" dirty="0"/>
              <a:t>ostatní materiál (kancelářské potřeby, čistící potřeby, pohonné hmoty, ochranné pomůcky apod.)</a:t>
            </a:r>
          </a:p>
          <a:p>
            <a:pPr algn="just"/>
            <a:r>
              <a:rPr lang="cs-CZ" sz="1400" dirty="0"/>
              <a:t>materiál na provádění údržby sportovišť, která jsou </a:t>
            </a:r>
            <a:r>
              <a:rPr lang="cs-CZ" sz="1400" b="1" dirty="0"/>
              <a:t>ve vlastnictví, dlouhodobém nájmu nebo dlouhodobé výpůjčce žadatele o </a:t>
            </a:r>
            <a:r>
              <a:rPr lang="cs-CZ" sz="1400" b="1" dirty="0" smtClean="0"/>
              <a:t>dotaci*</a:t>
            </a:r>
            <a:r>
              <a:rPr lang="cs-CZ" sz="1400" dirty="0" smtClean="0"/>
              <a:t> </a:t>
            </a:r>
            <a:r>
              <a:rPr lang="cs-CZ" sz="1400" dirty="0"/>
              <a:t>(kde druhou smluvní stranou je SMO, Moravskoslezský kraj, státní organizace nebo jiný spolek působící v oblasti sportu) - travní osivo, hnojivo, antuka apod</a:t>
            </a:r>
            <a:r>
              <a:rPr lang="cs-CZ" sz="1400" dirty="0" smtClean="0"/>
              <a:t>.</a:t>
            </a:r>
          </a:p>
          <a:p>
            <a:pPr marL="0" indent="0" algn="just">
              <a:buNone/>
            </a:pPr>
            <a:endParaRPr lang="cs-CZ" sz="1400" dirty="0" smtClean="0"/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lang="cs-CZ" sz="1400" dirty="0" smtClean="0"/>
              <a:t>*(Pozn. </a:t>
            </a:r>
            <a:r>
              <a:rPr lang="cs-CZ" sz="1400" u="sng" dirty="0" smtClean="0"/>
              <a:t>dlouhodobý </a:t>
            </a:r>
            <a:r>
              <a:rPr lang="cs-CZ" sz="1400" u="sng" dirty="0"/>
              <a:t>nájem či dlouhodobá výpůjčka je pro účely tohoto programu minimálně 8 let s tím, že takováto smlouva o nájmu či výpůjčce musí být v platnosti ještě celý rok </a:t>
            </a:r>
            <a:r>
              <a:rPr lang="cs-CZ" sz="1400" u="sng" dirty="0" smtClean="0"/>
              <a:t>2023)</a:t>
            </a:r>
            <a:r>
              <a:rPr lang="cs-CZ" sz="1400" dirty="0"/>
              <a:t>.</a:t>
            </a:r>
          </a:p>
          <a:p>
            <a:pPr algn="just" eaLnBrk="1" hangingPunct="1">
              <a:spcBef>
                <a:spcPct val="0"/>
              </a:spcBef>
            </a:pPr>
            <a:endParaRPr 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cs-CZ" altLang="cs-CZ" sz="5400" dirty="0" smtClean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03422C4-440B-411E-A93D-0D802291D5C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NÁKLADY </a:t>
            </a:r>
            <a:r>
              <a:rPr lang="cs-CZ" altLang="cs-CZ" sz="2200" b="1" dirty="0" smtClean="0"/>
              <a:t>S1/23 </a:t>
            </a:r>
            <a:r>
              <a:rPr lang="cs-CZ" altLang="cs-CZ" sz="2200" b="1" dirty="0"/>
              <a:t>+ </a:t>
            </a:r>
            <a:r>
              <a:rPr lang="cs-CZ" altLang="cs-CZ" sz="2200" b="1" dirty="0" smtClean="0"/>
              <a:t>S3/23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65" y="-99392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228106"/>
            <a:ext cx="8352928" cy="5225230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Spotřeba </a:t>
            </a:r>
            <a:r>
              <a:rPr lang="cs-CZ" sz="1600" b="1" dirty="0">
                <a:solidFill>
                  <a:srgbClr val="000000"/>
                </a:solidFill>
              </a:rPr>
              <a:t>energie:</a:t>
            </a:r>
            <a:endParaRPr lang="cs-CZ" sz="1600" dirty="0">
              <a:solidFill>
                <a:srgbClr val="000000"/>
              </a:solidFill>
            </a:endParaRPr>
          </a:p>
          <a:p>
            <a:pPr algn="just"/>
            <a:r>
              <a:rPr lang="cs-CZ" sz="1600" dirty="0">
                <a:solidFill>
                  <a:srgbClr val="000000"/>
                </a:solidFill>
              </a:rPr>
              <a:t>Spotřeba elektrické energie, vody, plynu</a:t>
            </a:r>
          </a:p>
          <a:p>
            <a:pPr marL="0" indent="0" algn="just">
              <a:buNone/>
            </a:pPr>
            <a:endParaRPr lang="cs-CZ" sz="1600" b="1" dirty="0" smtClean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Služby</a:t>
            </a:r>
            <a:r>
              <a:rPr lang="cs-CZ" sz="1600" b="1" dirty="0">
                <a:solidFill>
                  <a:srgbClr val="000000"/>
                </a:solidFill>
              </a:rPr>
              <a:t>:</a:t>
            </a:r>
            <a:endParaRPr lang="cs-CZ" sz="1600" dirty="0">
              <a:solidFill>
                <a:srgbClr val="000000"/>
              </a:solidFill>
            </a:endParaRPr>
          </a:p>
          <a:p>
            <a:pPr lvl="0" algn="just"/>
            <a:r>
              <a:rPr lang="cs-CZ" sz="1600" dirty="0"/>
              <a:t>Náklady na drobné opravy a udržování sportovních zařízení, která jsou </a:t>
            </a:r>
            <a:r>
              <a:rPr lang="cs-CZ" sz="1600" b="1" dirty="0"/>
              <a:t>ve vlastnictví, dlouhodobém nájmu nebo dlouhodobé výpůjčce žadatele o </a:t>
            </a:r>
            <a:r>
              <a:rPr lang="cs-CZ" sz="1600" b="1" dirty="0" smtClean="0"/>
              <a:t>dotaci* </a:t>
            </a:r>
            <a:r>
              <a:rPr lang="cs-CZ" sz="1600" dirty="0"/>
              <a:t>(kde druhou smluvní stranou je SMO, Moravskoslezský kraj, státní organizace nebo jiný spolek působící v oblasti sportu)</a:t>
            </a:r>
          </a:p>
          <a:p>
            <a:pPr lvl="0" algn="just"/>
            <a:r>
              <a:rPr lang="cs-CZ" sz="1600" dirty="0"/>
              <a:t>Cestovné (tuzemské i zahraniční) - na základě cestovního příkazu, jízdné veřejnými dopravními prostředky (vlak, autobus), úhrada faktury dopravci</a:t>
            </a:r>
          </a:p>
          <a:p>
            <a:pPr lvl="0" algn="just"/>
            <a:r>
              <a:rPr lang="cs-CZ" sz="1600" dirty="0"/>
              <a:t>DDNM (drobný dlouhodobý nehmotný majetek) – pouze je-li tento pořízený majetek </a:t>
            </a:r>
            <a:br>
              <a:rPr lang="cs-CZ" sz="1600" dirty="0"/>
            </a:br>
            <a:r>
              <a:rPr lang="cs-CZ" sz="1600" dirty="0"/>
              <a:t>v období realizace projektu je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(doba použitelnosti delší než jeden rok a ocenění je v částce </a:t>
            </a:r>
            <a:r>
              <a:rPr lang="cs-CZ" sz="1600" dirty="0" smtClean="0"/>
              <a:t>od </a:t>
            </a:r>
            <a:r>
              <a:rPr lang="cs-CZ" sz="1600" dirty="0"/>
              <a:t>7.000,00 Kč včetně do 60.000,00 Kč včetně - např. software</a:t>
            </a:r>
            <a:r>
              <a:rPr lang="cs-CZ" sz="1600" dirty="0" smtClean="0"/>
              <a:t>)</a:t>
            </a:r>
            <a:endParaRPr lang="cs-CZ" sz="1600" dirty="0"/>
          </a:p>
          <a:p>
            <a:pPr lvl="0" algn="just"/>
            <a:r>
              <a:rPr lang="cs-CZ" sz="1600" dirty="0"/>
              <a:t>Nájemné prostor pro zabezpečení sportovní </a:t>
            </a:r>
            <a:r>
              <a:rPr lang="cs-CZ" sz="1600" dirty="0" smtClean="0"/>
              <a:t>činnosti</a:t>
            </a:r>
          </a:p>
          <a:p>
            <a:pPr lvl="0" algn="just"/>
            <a:endParaRPr lang="cs-CZ" sz="1600" dirty="0"/>
          </a:p>
          <a:p>
            <a:pPr marL="0" indent="0" algn="just">
              <a:buNone/>
            </a:pPr>
            <a:r>
              <a:rPr lang="cs-CZ" sz="1400" dirty="0" smtClean="0"/>
              <a:t>*(</a:t>
            </a:r>
            <a:r>
              <a:rPr lang="cs-CZ" sz="1400" dirty="0"/>
              <a:t>Pozn. </a:t>
            </a:r>
            <a:r>
              <a:rPr lang="cs-CZ" sz="1400" u="sng" dirty="0"/>
              <a:t>dlouhodobý nájem či dlouhodobá výpůjčka je pro účely tohoto programu minimálně 8 let s tím, že takováto smlouva o nájmu či výpůjčce musí být v platnosti ještě celý rok 2023)</a:t>
            </a:r>
            <a:r>
              <a:rPr lang="cs-CZ" sz="1400" dirty="0"/>
              <a:t>.</a:t>
            </a:r>
          </a:p>
          <a:p>
            <a:pPr marL="0" lvl="0" indent="0" algn="just">
              <a:buNone/>
            </a:pPr>
            <a:endParaRPr lang="cs-CZ" sz="1600" dirty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03422C4-440B-411E-A93D-0D802291D5C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NÁKLADY </a:t>
            </a:r>
            <a:r>
              <a:rPr lang="cs-CZ" altLang="cs-CZ" sz="2200" b="1" dirty="0" smtClean="0"/>
              <a:t>S1/23 </a:t>
            </a:r>
            <a:r>
              <a:rPr lang="cs-CZ" altLang="cs-CZ" sz="2200" b="1" dirty="0"/>
              <a:t>+ </a:t>
            </a:r>
            <a:r>
              <a:rPr lang="cs-CZ" altLang="cs-CZ" sz="2200" b="1" dirty="0" smtClean="0"/>
              <a:t>S3/23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93338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10485</TotalTime>
  <Words>935</Words>
  <Application>Microsoft Office PowerPoint</Application>
  <PresentationFormat>Předvádění na obrazovce (4:3)</PresentationFormat>
  <Paragraphs>293</Paragraphs>
  <Slides>24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7" baseType="lpstr">
      <vt:lpstr>Arial</vt:lpstr>
      <vt:lpstr>Calibri</vt:lpstr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Jiskrová Lenka</cp:lastModifiedBy>
  <cp:revision>689</cp:revision>
  <cp:lastPrinted>2022-08-09T06:58:38Z</cp:lastPrinted>
  <dcterms:created xsi:type="dcterms:W3CDTF">2007-01-16T13:45:29Z</dcterms:created>
  <dcterms:modified xsi:type="dcterms:W3CDTF">2022-08-09T08:47:21Z</dcterms:modified>
</cp:coreProperties>
</file>