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317" r:id="rId3"/>
    <p:sldId id="347" r:id="rId4"/>
    <p:sldId id="356" r:id="rId5"/>
    <p:sldId id="357" r:id="rId6"/>
    <p:sldId id="350" r:id="rId7"/>
    <p:sldId id="321" r:id="rId8"/>
    <p:sldId id="358" r:id="rId9"/>
    <p:sldId id="325" r:id="rId10"/>
    <p:sldId id="324" r:id="rId11"/>
    <p:sldId id="329" r:id="rId12"/>
    <p:sldId id="330" r:id="rId13"/>
    <p:sldId id="331" r:id="rId14"/>
    <p:sldId id="332" r:id="rId15"/>
    <p:sldId id="333" r:id="rId16"/>
    <p:sldId id="348" r:id="rId17"/>
    <p:sldId id="334" r:id="rId18"/>
    <p:sldId id="335" r:id="rId19"/>
    <p:sldId id="336" r:id="rId20"/>
    <p:sldId id="327" r:id="rId21"/>
    <p:sldId id="349" r:id="rId22"/>
    <p:sldId id="337" r:id="rId23"/>
    <p:sldId id="338" r:id="rId24"/>
    <p:sldId id="339" r:id="rId25"/>
    <p:sldId id="340" r:id="rId26"/>
    <p:sldId id="341" r:id="rId27"/>
    <p:sldId id="351" r:id="rId28"/>
    <p:sldId id="342" r:id="rId29"/>
    <p:sldId id="352" r:id="rId30"/>
    <p:sldId id="343" r:id="rId31"/>
    <p:sldId id="353" r:id="rId32"/>
    <p:sldId id="344" r:id="rId33"/>
    <p:sldId id="354" r:id="rId34"/>
    <p:sldId id="345" r:id="rId35"/>
    <p:sldId id="346" r:id="rId36"/>
    <p:sldId id="303" r:id="rId37"/>
  </p:sldIdLst>
  <p:sldSz cx="9144000" cy="6858000" type="screen4x3"/>
  <p:notesSz cx="6797675" cy="9928225"/>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03" autoAdjust="0"/>
  </p:normalViewPr>
  <p:slideViewPr>
    <p:cSldViewPr>
      <p:cViewPr varScale="1">
        <p:scale>
          <a:sx n="106" d="100"/>
          <a:sy n="106" d="100"/>
        </p:scale>
        <p:origin x="17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9671"/>
            <a:ext cx="2946400" cy="49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9671"/>
            <a:ext cx="2946400" cy="496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2D74B7F7-D0CF-433C-8F69-2648FF897A23}" type="slidenum">
              <a:rPr lang="cs-CZ"/>
              <a:pPr>
                <a:defRPr/>
              </a:pPr>
              <a:t>‹#›</a:t>
            </a:fld>
            <a:endParaRPr lang="cs-CZ"/>
          </a:p>
        </p:txBody>
      </p:sp>
    </p:spTree>
    <p:extLst>
      <p:ext uri="{BB962C8B-B14F-4D97-AF65-F5344CB8AC3E}">
        <p14:creationId xmlns:p14="http://schemas.microsoft.com/office/powerpoint/2010/main" val="856331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967"/>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967"/>
          </a:xfrm>
          <a:prstGeom prst="rect">
            <a:avLst/>
          </a:prstGeom>
        </p:spPr>
        <p:txBody>
          <a:bodyPr vert="horz" lIns="91538" tIns="45769" rIns="91538" bIns="45769" rtlCol="0"/>
          <a:lstStyle>
            <a:lvl1pPr algn="r">
              <a:defRPr sz="1200">
                <a:latin typeface="Arial" charset="0"/>
              </a:defRPr>
            </a:lvl1pPr>
          </a:lstStyle>
          <a:p>
            <a:pPr>
              <a:defRPr/>
            </a:pPr>
            <a:fld id="{091DE21B-5860-4610-939A-C0C923BC24B2}" type="datetimeFigureOut">
              <a:rPr lang="cs-CZ"/>
              <a:pPr>
                <a:defRPr/>
              </a:pPr>
              <a:t>23.08.2022</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5629"/>
            <a:ext cx="5438775" cy="4467939"/>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9671"/>
            <a:ext cx="2946400" cy="496966"/>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9671"/>
            <a:ext cx="2946400" cy="496966"/>
          </a:xfrm>
          <a:prstGeom prst="rect">
            <a:avLst/>
          </a:prstGeom>
        </p:spPr>
        <p:txBody>
          <a:bodyPr vert="horz" lIns="91538" tIns="45769" rIns="91538" bIns="45769" rtlCol="0" anchor="b"/>
          <a:lstStyle>
            <a:lvl1pPr algn="r">
              <a:defRPr sz="1200">
                <a:latin typeface="Arial" charset="0"/>
              </a:defRPr>
            </a:lvl1pPr>
          </a:lstStyle>
          <a:p>
            <a:pPr>
              <a:defRPr/>
            </a:pPr>
            <a:fld id="{1AB955E8-0677-4851-A183-F99C7327303F}" type="slidenum">
              <a:rPr lang="cs-CZ"/>
              <a:pPr>
                <a:defRPr/>
              </a:pPr>
              <a:t>‹#›</a:t>
            </a:fld>
            <a:endParaRPr lang="cs-CZ"/>
          </a:p>
        </p:txBody>
      </p:sp>
    </p:spTree>
    <p:extLst>
      <p:ext uri="{BB962C8B-B14F-4D97-AF65-F5344CB8AC3E}">
        <p14:creationId xmlns:p14="http://schemas.microsoft.com/office/powerpoint/2010/main" val="8840306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1946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88B8C62-7395-49E6-B51B-3AD1151B898A}"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1706948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765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676F9B7-6C4D-44EF-8ED5-B2634D0F8E39}" type="slidenum">
              <a:rPr lang="cs-CZ" altLang="cs-CZ" smtClean="0">
                <a:latin typeface="Arial" charset="0"/>
              </a:rPr>
              <a:pPr eaLnBrk="1" hangingPunct="1">
                <a:spcBef>
                  <a:spcPct val="0"/>
                </a:spcBef>
              </a:pPr>
              <a:t>10</a:t>
            </a:fld>
            <a:endParaRPr lang="cs-CZ" altLang="cs-CZ" smtClean="0">
              <a:latin typeface="Arial" charset="0"/>
            </a:endParaRPr>
          </a:p>
        </p:txBody>
      </p:sp>
    </p:spTree>
    <p:extLst>
      <p:ext uri="{BB962C8B-B14F-4D97-AF65-F5344CB8AC3E}">
        <p14:creationId xmlns:p14="http://schemas.microsoft.com/office/powerpoint/2010/main" val="3528510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0131C4F-D1EA-4EFA-B1EB-E470242388C8}" type="slidenum">
              <a:rPr lang="cs-CZ" altLang="cs-CZ" smtClean="0">
                <a:latin typeface="Arial" charset="0"/>
              </a:rPr>
              <a:pPr eaLnBrk="1" hangingPunct="1">
                <a:spcBef>
                  <a:spcPct val="0"/>
                </a:spcBef>
              </a:pPr>
              <a:t>17</a:t>
            </a:fld>
            <a:endParaRPr lang="cs-CZ" altLang="cs-CZ" smtClean="0">
              <a:latin typeface="Arial" charset="0"/>
            </a:endParaRPr>
          </a:p>
        </p:txBody>
      </p:sp>
    </p:spTree>
    <p:extLst>
      <p:ext uri="{BB962C8B-B14F-4D97-AF65-F5344CB8AC3E}">
        <p14:creationId xmlns:p14="http://schemas.microsoft.com/office/powerpoint/2010/main" val="2805442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1D32122-5F78-4416-9784-35AFC2D6475F}" type="slidenum">
              <a:rPr lang="cs-CZ" altLang="cs-CZ" smtClean="0">
                <a:latin typeface="Arial" charset="0"/>
              </a:rPr>
              <a:pPr eaLnBrk="1" hangingPunct="1">
                <a:spcBef>
                  <a:spcPct val="0"/>
                </a:spcBef>
              </a:pPr>
              <a:t>18</a:t>
            </a:fld>
            <a:endParaRPr lang="cs-CZ" altLang="cs-CZ" smtClean="0">
              <a:latin typeface="Arial" charset="0"/>
            </a:endParaRPr>
          </a:p>
        </p:txBody>
      </p:sp>
    </p:spTree>
    <p:extLst>
      <p:ext uri="{BB962C8B-B14F-4D97-AF65-F5344CB8AC3E}">
        <p14:creationId xmlns:p14="http://schemas.microsoft.com/office/powerpoint/2010/main" val="2416902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CC5B698-2F91-4C46-98B0-C05987E4DA74}" type="slidenum">
              <a:rPr lang="cs-CZ" altLang="cs-CZ" smtClean="0">
                <a:latin typeface="Arial" charset="0"/>
              </a:rPr>
              <a:pPr eaLnBrk="1" hangingPunct="1">
                <a:spcBef>
                  <a:spcPct val="0"/>
                </a:spcBef>
              </a:pPr>
              <a:t>19</a:t>
            </a:fld>
            <a:endParaRPr lang="cs-CZ" altLang="cs-CZ" smtClean="0">
              <a:latin typeface="Arial" charset="0"/>
            </a:endParaRPr>
          </a:p>
        </p:txBody>
      </p:sp>
    </p:spTree>
    <p:extLst>
      <p:ext uri="{BB962C8B-B14F-4D97-AF65-F5344CB8AC3E}">
        <p14:creationId xmlns:p14="http://schemas.microsoft.com/office/powerpoint/2010/main" val="3552524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20</a:t>
            </a:fld>
            <a:endParaRPr lang="cs-CZ" altLang="cs-CZ" smtClean="0">
              <a:latin typeface="Arial" charset="0"/>
            </a:endParaRPr>
          </a:p>
        </p:txBody>
      </p:sp>
    </p:spTree>
    <p:extLst>
      <p:ext uri="{BB962C8B-B14F-4D97-AF65-F5344CB8AC3E}">
        <p14:creationId xmlns:p14="http://schemas.microsoft.com/office/powerpoint/2010/main" val="1513098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9202ABA-ED49-4216-9120-2177797134B5}" type="slidenum">
              <a:rPr lang="cs-CZ" altLang="cs-CZ" smtClean="0">
                <a:latin typeface="Arial" charset="0"/>
              </a:rPr>
              <a:pPr eaLnBrk="1" hangingPunct="1">
                <a:spcBef>
                  <a:spcPct val="0"/>
                </a:spcBef>
              </a:pPr>
              <a:t>21</a:t>
            </a:fld>
            <a:endParaRPr lang="cs-CZ" altLang="cs-CZ" smtClean="0">
              <a:latin typeface="Arial" charset="0"/>
            </a:endParaRPr>
          </a:p>
        </p:txBody>
      </p:sp>
    </p:spTree>
    <p:extLst>
      <p:ext uri="{BB962C8B-B14F-4D97-AF65-F5344CB8AC3E}">
        <p14:creationId xmlns:p14="http://schemas.microsoft.com/office/powerpoint/2010/main" val="2062101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28</a:t>
            </a:fld>
            <a:endParaRPr lang="cs-CZ" altLang="cs-CZ" smtClean="0">
              <a:latin typeface="Arial" charset="0"/>
            </a:endParaRPr>
          </a:p>
        </p:txBody>
      </p:sp>
    </p:spTree>
    <p:extLst>
      <p:ext uri="{BB962C8B-B14F-4D97-AF65-F5344CB8AC3E}">
        <p14:creationId xmlns:p14="http://schemas.microsoft.com/office/powerpoint/2010/main" val="4210547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04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D5F5432-7621-406D-84C9-547BEAB5F1C5}" type="slidenum">
              <a:rPr lang="cs-CZ" altLang="cs-CZ" smtClean="0">
                <a:latin typeface="Arial" charset="0"/>
              </a:rPr>
              <a:pPr eaLnBrk="1" hangingPunct="1">
                <a:spcBef>
                  <a:spcPct val="0"/>
                </a:spcBef>
              </a:pPr>
              <a:t>29</a:t>
            </a:fld>
            <a:endParaRPr lang="cs-CZ" altLang="cs-CZ" smtClean="0">
              <a:latin typeface="Arial" charset="0"/>
            </a:endParaRPr>
          </a:p>
        </p:txBody>
      </p:sp>
    </p:spTree>
    <p:extLst>
      <p:ext uri="{BB962C8B-B14F-4D97-AF65-F5344CB8AC3E}">
        <p14:creationId xmlns:p14="http://schemas.microsoft.com/office/powerpoint/2010/main" val="14239016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30</a:t>
            </a:fld>
            <a:endParaRPr lang="cs-CZ" altLang="cs-CZ" smtClean="0">
              <a:latin typeface="Arial" charset="0"/>
            </a:endParaRPr>
          </a:p>
        </p:txBody>
      </p:sp>
    </p:spTree>
    <p:extLst>
      <p:ext uri="{BB962C8B-B14F-4D97-AF65-F5344CB8AC3E}">
        <p14:creationId xmlns:p14="http://schemas.microsoft.com/office/powerpoint/2010/main" val="14962642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78F6ADB-78FF-445E-98A5-E9C51E1A4321}" type="slidenum">
              <a:rPr lang="cs-CZ" altLang="cs-CZ" smtClean="0">
                <a:latin typeface="Arial" charset="0"/>
              </a:rPr>
              <a:pPr eaLnBrk="1" hangingPunct="1">
                <a:spcBef>
                  <a:spcPct val="0"/>
                </a:spcBef>
              </a:pPr>
              <a:t>31</a:t>
            </a:fld>
            <a:endParaRPr lang="cs-CZ" altLang="cs-CZ" smtClean="0">
              <a:latin typeface="Arial" charset="0"/>
            </a:endParaRPr>
          </a:p>
        </p:txBody>
      </p:sp>
    </p:spTree>
    <p:extLst>
      <p:ext uri="{BB962C8B-B14F-4D97-AF65-F5344CB8AC3E}">
        <p14:creationId xmlns:p14="http://schemas.microsoft.com/office/powerpoint/2010/main" val="1291861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2</a:t>
            </a:fld>
            <a:endParaRPr lang="cs-CZ" altLang="cs-CZ" smtClean="0">
              <a:latin typeface="Arial" charset="0"/>
            </a:endParaRPr>
          </a:p>
        </p:txBody>
      </p:sp>
    </p:spTree>
    <p:extLst>
      <p:ext uri="{BB962C8B-B14F-4D97-AF65-F5344CB8AC3E}">
        <p14:creationId xmlns:p14="http://schemas.microsoft.com/office/powerpoint/2010/main" val="2482479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32</a:t>
            </a:fld>
            <a:endParaRPr lang="cs-CZ" altLang="cs-CZ" smtClean="0">
              <a:latin typeface="Arial" charset="0"/>
            </a:endParaRPr>
          </a:p>
        </p:txBody>
      </p:sp>
    </p:spTree>
    <p:extLst>
      <p:ext uri="{BB962C8B-B14F-4D97-AF65-F5344CB8AC3E}">
        <p14:creationId xmlns:p14="http://schemas.microsoft.com/office/powerpoint/2010/main" val="1711527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A53ECD1-25E3-42EE-BF78-7480672DD9A2}" type="slidenum">
              <a:rPr lang="cs-CZ" altLang="cs-CZ" smtClean="0">
                <a:latin typeface="Arial" charset="0"/>
              </a:rPr>
              <a:pPr eaLnBrk="1" hangingPunct="1">
                <a:spcBef>
                  <a:spcPct val="0"/>
                </a:spcBef>
              </a:pPr>
              <a:t>33</a:t>
            </a:fld>
            <a:endParaRPr lang="cs-CZ" altLang="cs-CZ" smtClean="0">
              <a:latin typeface="Arial" charset="0"/>
            </a:endParaRPr>
          </a:p>
        </p:txBody>
      </p:sp>
    </p:spTree>
    <p:extLst>
      <p:ext uri="{BB962C8B-B14F-4D97-AF65-F5344CB8AC3E}">
        <p14:creationId xmlns:p14="http://schemas.microsoft.com/office/powerpoint/2010/main" val="33124274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E35D666-FC34-4043-9036-AB6155182A8D}" type="slidenum">
              <a:rPr lang="cs-CZ" altLang="cs-CZ" smtClean="0">
                <a:latin typeface="Arial" charset="0"/>
              </a:rPr>
              <a:pPr eaLnBrk="1" hangingPunct="1">
                <a:spcBef>
                  <a:spcPct val="0"/>
                </a:spcBef>
              </a:pPr>
              <a:t>34</a:t>
            </a:fld>
            <a:endParaRPr lang="cs-CZ" altLang="cs-CZ" smtClean="0">
              <a:latin typeface="Arial" charset="0"/>
            </a:endParaRPr>
          </a:p>
        </p:txBody>
      </p:sp>
    </p:spTree>
    <p:extLst>
      <p:ext uri="{BB962C8B-B14F-4D97-AF65-F5344CB8AC3E}">
        <p14:creationId xmlns:p14="http://schemas.microsoft.com/office/powerpoint/2010/main" val="3163285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3</a:t>
            </a:fld>
            <a:endParaRPr lang="cs-CZ" altLang="cs-CZ" smtClean="0">
              <a:latin typeface="Arial" charset="0"/>
            </a:endParaRPr>
          </a:p>
        </p:txBody>
      </p:sp>
    </p:spTree>
    <p:extLst>
      <p:ext uri="{BB962C8B-B14F-4D97-AF65-F5344CB8AC3E}">
        <p14:creationId xmlns:p14="http://schemas.microsoft.com/office/powerpoint/2010/main" val="3790464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4</a:t>
            </a:fld>
            <a:endParaRPr lang="cs-CZ" altLang="cs-CZ" smtClean="0">
              <a:latin typeface="Arial" charset="0"/>
            </a:endParaRPr>
          </a:p>
        </p:txBody>
      </p:sp>
    </p:spTree>
    <p:extLst>
      <p:ext uri="{BB962C8B-B14F-4D97-AF65-F5344CB8AC3E}">
        <p14:creationId xmlns:p14="http://schemas.microsoft.com/office/powerpoint/2010/main" val="3714238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5</a:t>
            </a:fld>
            <a:endParaRPr lang="cs-CZ" altLang="cs-CZ" smtClean="0">
              <a:latin typeface="Arial" charset="0"/>
            </a:endParaRPr>
          </a:p>
        </p:txBody>
      </p:sp>
    </p:spTree>
    <p:extLst>
      <p:ext uri="{BB962C8B-B14F-4D97-AF65-F5344CB8AC3E}">
        <p14:creationId xmlns:p14="http://schemas.microsoft.com/office/powerpoint/2010/main" val="2075855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6</a:t>
            </a:fld>
            <a:endParaRPr lang="cs-CZ" altLang="cs-CZ" smtClean="0">
              <a:latin typeface="Arial" charset="0"/>
            </a:endParaRPr>
          </a:p>
        </p:txBody>
      </p:sp>
    </p:spTree>
    <p:extLst>
      <p:ext uri="{BB962C8B-B14F-4D97-AF65-F5344CB8AC3E}">
        <p14:creationId xmlns:p14="http://schemas.microsoft.com/office/powerpoint/2010/main" val="854611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7</a:t>
            </a:fld>
            <a:endParaRPr lang="cs-CZ" altLang="cs-CZ" smtClean="0">
              <a:latin typeface="Arial" charset="0"/>
            </a:endParaRPr>
          </a:p>
        </p:txBody>
      </p:sp>
    </p:spTree>
    <p:extLst>
      <p:ext uri="{BB962C8B-B14F-4D97-AF65-F5344CB8AC3E}">
        <p14:creationId xmlns:p14="http://schemas.microsoft.com/office/powerpoint/2010/main" val="2178584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8</a:t>
            </a:fld>
            <a:endParaRPr lang="cs-CZ" altLang="cs-CZ" smtClean="0">
              <a:latin typeface="Arial" charset="0"/>
            </a:endParaRPr>
          </a:p>
        </p:txBody>
      </p:sp>
    </p:spTree>
    <p:extLst>
      <p:ext uri="{BB962C8B-B14F-4D97-AF65-F5344CB8AC3E}">
        <p14:creationId xmlns:p14="http://schemas.microsoft.com/office/powerpoint/2010/main" val="3227624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1FC8342-B3E2-4D97-9138-010C4EE6D5AF}" type="slidenum">
              <a:rPr lang="cs-CZ" altLang="cs-CZ" smtClean="0">
                <a:latin typeface="Arial" charset="0"/>
              </a:rPr>
              <a:pPr eaLnBrk="1" hangingPunct="1">
                <a:spcBef>
                  <a:spcPct val="0"/>
                </a:spcBef>
              </a:pPr>
              <a:t>9</a:t>
            </a:fld>
            <a:endParaRPr lang="cs-CZ" altLang="cs-CZ" smtClean="0">
              <a:latin typeface="Arial" charset="0"/>
            </a:endParaRPr>
          </a:p>
        </p:txBody>
      </p:sp>
    </p:spTree>
    <p:extLst>
      <p:ext uri="{BB962C8B-B14F-4D97-AF65-F5344CB8AC3E}">
        <p14:creationId xmlns:p14="http://schemas.microsoft.com/office/powerpoint/2010/main" val="3378418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7387AC9-C2D2-484D-885F-AD8E88001EE3}" type="slidenum">
              <a:rPr lang="cs-CZ"/>
              <a:pPr>
                <a:defRPr/>
              </a:pPr>
              <a:t>‹#›</a:t>
            </a:fld>
            <a:endParaRPr lang="cs-CZ"/>
          </a:p>
        </p:txBody>
      </p:sp>
    </p:spTree>
    <p:extLst>
      <p:ext uri="{BB962C8B-B14F-4D97-AF65-F5344CB8AC3E}">
        <p14:creationId xmlns:p14="http://schemas.microsoft.com/office/powerpoint/2010/main" val="3307955046"/>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B71A4C09-CA40-4067-86FA-336B83A3DBB5}" type="slidenum">
              <a:rPr lang="cs-CZ"/>
              <a:pPr>
                <a:defRPr/>
              </a:pPr>
              <a:t>‹#›</a:t>
            </a:fld>
            <a:endParaRPr lang="cs-CZ"/>
          </a:p>
        </p:txBody>
      </p:sp>
    </p:spTree>
    <p:extLst>
      <p:ext uri="{BB962C8B-B14F-4D97-AF65-F5344CB8AC3E}">
        <p14:creationId xmlns:p14="http://schemas.microsoft.com/office/powerpoint/2010/main" val="1821926046"/>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C2A70D1-5E2B-4C4E-AA62-0B9EB301845A}" type="slidenum">
              <a:rPr lang="cs-CZ"/>
              <a:pPr>
                <a:defRPr/>
              </a:pPr>
              <a:t>‹#›</a:t>
            </a:fld>
            <a:endParaRPr lang="cs-CZ"/>
          </a:p>
        </p:txBody>
      </p:sp>
    </p:spTree>
    <p:extLst>
      <p:ext uri="{BB962C8B-B14F-4D97-AF65-F5344CB8AC3E}">
        <p14:creationId xmlns:p14="http://schemas.microsoft.com/office/powerpoint/2010/main" val="3956998082"/>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0DC07150-7A4F-4793-AE8E-E503D80DE90C}" type="slidenum">
              <a:rPr lang="cs-CZ"/>
              <a:pPr>
                <a:defRPr/>
              </a:pPr>
              <a:t>‹#›</a:t>
            </a:fld>
            <a:endParaRPr lang="cs-CZ"/>
          </a:p>
        </p:txBody>
      </p:sp>
    </p:spTree>
    <p:extLst>
      <p:ext uri="{BB962C8B-B14F-4D97-AF65-F5344CB8AC3E}">
        <p14:creationId xmlns:p14="http://schemas.microsoft.com/office/powerpoint/2010/main" val="3042819321"/>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69F408BB-3146-417F-93AE-F7CB86449368}" type="slidenum">
              <a:rPr lang="cs-CZ"/>
              <a:pPr>
                <a:defRPr/>
              </a:pPr>
              <a:t>‹#›</a:t>
            </a:fld>
            <a:endParaRPr lang="cs-CZ"/>
          </a:p>
        </p:txBody>
      </p:sp>
    </p:spTree>
    <p:extLst>
      <p:ext uri="{BB962C8B-B14F-4D97-AF65-F5344CB8AC3E}">
        <p14:creationId xmlns:p14="http://schemas.microsoft.com/office/powerpoint/2010/main" val="419438289"/>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D00165C5-6B93-4262-A6C2-876FCE2653EB}" type="slidenum">
              <a:rPr lang="cs-CZ"/>
              <a:pPr>
                <a:defRPr/>
              </a:pPr>
              <a:t>‹#›</a:t>
            </a:fld>
            <a:endParaRPr lang="cs-CZ"/>
          </a:p>
        </p:txBody>
      </p:sp>
    </p:spTree>
    <p:extLst>
      <p:ext uri="{BB962C8B-B14F-4D97-AF65-F5344CB8AC3E}">
        <p14:creationId xmlns:p14="http://schemas.microsoft.com/office/powerpoint/2010/main" val="1361903355"/>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BC0F1B4B-71FC-482E-8357-BA6A7E44D899}" type="slidenum">
              <a:rPr lang="cs-CZ"/>
              <a:pPr>
                <a:defRPr/>
              </a:pPr>
              <a:t>‹#›</a:t>
            </a:fld>
            <a:endParaRPr lang="cs-CZ"/>
          </a:p>
        </p:txBody>
      </p:sp>
    </p:spTree>
    <p:extLst>
      <p:ext uri="{BB962C8B-B14F-4D97-AF65-F5344CB8AC3E}">
        <p14:creationId xmlns:p14="http://schemas.microsoft.com/office/powerpoint/2010/main" val="1775639296"/>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C666406C-3601-4FF5-8A8E-BDECAB621547}" type="slidenum">
              <a:rPr lang="cs-CZ"/>
              <a:pPr>
                <a:defRPr/>
              </a:pPr>
              <a:t>‹#›</a:t>
            </a:fld>
            <a:endParaRPr lang="cs-CZ"/>
          </a:p>
        </p:txBody>
      </p:sp>
    </p:spTree>
    <p:extLst>
      <p:ext uri="{BB962C8B-B14F-4D97-AF65-F5344CB8AC3E}">
        <p14:creationId xmlns:p14="http://schemas.microsoft.com/office/powerpoint/2010/main" val="1536005811"/>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91DBE241-49E7-42FF-A1C1-C3A2DC6D2D30}" type="slidenum">
              <a:rPr lang="cs-CZ"/>
              <a:pPr>
                <a:defRPr/>
              </a:pPr>
              <a:t>‹#›</a:t>
            </a:fld>
            <a:endParaRPr lang="cs-CZ"/>
          </a:p>
        </p:txBody>
      </p:sp>
    </p:spTree>
    <p:extLst>
      <p:ext uri="{BB962C8B-B14F-4D97-AF65-F5344CB8AC3E}">
        <p14:creationId xmlns:p14="http://schemas.microsoft.com/office/powerpoint/2010/main" val="3411150450"/>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595E18D8-C1EE-4E3E-80FD-CBF504DE4291}" type="slidenum">
              <a:rPr lang="cs-CZ"/>
              <a:pPr>
                <a:defRPr/>
              </a:pPr>
              <a:t>‹#›</a:t>
            </a:fld>
            <a:endParaRPr lang="cs-CZ"/>
          </a:p>
        </p:txBody>
      </p:sp>
    </p:spTree>
    <p:extLst>
      <p:ext uri="{BB962C8B-B14F-4D97-AF65-F5344CB8AC3E}">
        <p14:creationId xmlns:p14="http://schemas.microsoft.com/office/powerpoint/2010/main" val="45218561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6CFAF434-BA48-4894-887C-1C572AABDD6C}" type="slidenum">
              <a:rPr lang="cs-CZ"/>
              <a:pPr>
                <a:defRPr/>
              </a:pPr>
              <a:t>‹#›</a:t>
            </a:fld>
            <a:endParaRPr lang="cs-CZ"/>
          </a:p>
        </p:txBody>
      </p:sp>
    </p:spTree>
    <p:extLst>
      <p:ext uri="{BB962C8B-B14F-4D97-AF65-F5344CB8AC3E}">
        <p14:creationId xmlns:p14="http://schemas.microsoft.com/office/powerpoint/2010/main" val="2873951567"/>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A32AAE0-048C-4D07-9C16-1766D6534564}"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opava-city.cz/cz/nabidka-temat/dotace/dotacni-programy-2023/zivotni-prostredi-evvo-2023.html" TargetMode="External"/><Relationship Id="rId3" Type="http://schemas.openxmlformats.org/officeDocument/2006/relationships/image" Target="../media/image2.jpeg"/><Relationship Id="rId7" Type="http://schemas.openxmlformats.org/officeDocument/2006/relationships/hyperlink" Target="mailto:dagmar.polaskova@opava-city.cz"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mailto:katerina.durcakova@opava-city.cz" TargetMode="External"/><Relationship Id="rId5" Type="http://schemas.openxmlformats.org/officeDocument/2006/relationships/hyperlink" Target="mailto:barbora.raidova@opava-city.cz" TargetMode="External"/><Relationship Id="rId4" Type="http://schemas.openxmlformats.org/officeDocument/2006/relationships/hyperlink" Target="mailto:lenka.jiskrova@opava-city.cz" TargetMode="External"/><Relationship Id="rId9" Type="http://schemas.openxmlformats.org/officeDocument/2006/relationships/hyperlink" Target="http://www.opava-city.cz/cz/nabidka-temat/dotace/dotacni-programy-2023/prevence-kriminality-2023.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mailto:granty-prevence@opava-city.cz" TargetMode="External"/><Relationship Id="rId4" Type="http://schemas.openxmlformats.org/officeDocument/2006/relationships/hyperlink" Target="mailto:granty-evvo@opava-city.cz"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None/>
            </a:pPr>
            <a:r>
              <a:rPr lang="cs-CZ" altLang="cs-CZ" sz="3600" b="1" dirty="0">
                <a:solidFill>
                  <a:srgbClr val="000000"/>
                </a:solidFill>
              </a:rPr>
              <a:t>PROGRAM ŽIVOTNÍ PROSTŘEDÍ A EVVO </a:t>
            </a:r>
            <a:r>
              <a:rPr lang="cs-CZ" altLang="cs-CZ" sz="3600" b="1" dirty="0" smtClean="0">
                <a:solidFill>
                  <a:srgbClr val="000000"/>
                </a:solidFill>
              </a:rPr>
              <a:t>2023</a:t>
            </a:r>
          </a:p>
          <a:p>
            <a:pPr algn="ctr" eaLnBrk="1" hangingPunct="1">
              <a:spcBef>
                <a:spcPct val="50000"/>
              </a:spcBef>
              <a:buNone/>
            </a:pPr>
            <a:r>
              <a:rPr lang="cs-CZ" altLang="cs-CZ" sz="3600" b="1" dirty="0" smtClean="0">
                <a:solidFill>
                  <a:srgbClr val="000000"/>
                </a:solidFill>
              </a:rPr>
              <a:t>PROGRAM </a:t>
            </a:r>
            <a:r>
              <a:rPr lang="cs-CZ" altLang="cs-CZ" sz="3600" b="1" dirty="0">
                <a:solidFill>
                  <a:srgbClr val="000000"/>
                </a:solidFill>
              </a:rPr>
              <a:t>PREVENCE KRIMINALITY </a:t>
            </a:r>
            <a:r>
              <a:rPr lang="cs-CZ" altLang="cs-CZ" sz="3600" b="1" dirty="0" smtClean="0">
                <a:solidFill>
                  <a:srgbClr val="000000"/>
                </a:solidFill>
              </a:rPr>
              <a:t>2023</a:t>
            </a:r>
            <a:endParaRPr lang="cs-CZ" altLang="cs-CZ" sz="3600" b="1" dirty="0">
              <a:solidFill>
                <a:srgbClr val="000000"/>
              </a:solidFill>
            </a:endParaRPr>
          </a:p>
          <a:p>
            <a:pPr algn="ctr" eaLnBrk="1" hangingPunct="1">
              <a:spcBef>
                <a:spcPct val="50000"/>
              </a:spcBef>
              <a:buFontTx/>
              <a:buNone/>
            </a:pPr>
            <a:endParaRPr lang="cs-CZ" altLang="cs-CZ" sz="3600" b="1" dirty="0">
              <a:solidFill>
                <a:srgbClr val="000000"/>
              </a:solidFill>
            </a:endParaRPr>
          </a:p>
        </p:txBody>
      </p:sp>
      <p:sp>
        <p:nvSpPr>
          <p:cNvPr id="205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0AE26296-45FC-4006-8B24-E662032CA6AF}" type="slidenum">
              <a:rPr lang="cs-CZ" altLang="cs-CZ" sz="1400" smtClean="0"/>
              <a:pPr eaLnBrk="1" hangingPunct="1">
                <a:spcBef>
                  <a:spcPct val="0"/>
                </a:spcBef>
                <a:buFontTx/>
                <a:buNone/>
              </a:pPr>
              <a:t>1</a:t>
            </a:fld>
            <a:endParaRPr lang="cs-CZ" altLang="cs-CZ" sz="1400" dirty="0" smtClean="0"/>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55CA8B-89E0-49AC-A84A-32F847B0AFEC}" type="slidenum">
              <a:rPr lang="cs-CZ" altLang="cs-CZ" sz="1400" smtClean="0"/>
              <a:pPr eaLnBrk="1" hangingPunct="1">
                <a:spcBef>
                  <a:spcPct val="0"/>
                </a:spcBef>
                <a:buFontTx/>
                <a:buNone/>
              </a:pPr>
              <a:t>10</a:t>
            </a:fld>
            <a:endParaRPr lang="cs-CZ" altLang="cs-CZ" sz="1400" smtClean="0"/>
          </a:p>
        </p:txBody>
      </p:sp>
      <p:sp>
        <p:nvSpPr>
          <p:cNvPr id="1536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KONTAKTNÍ OSOBY</a:t>
            </a:r>
            <a:endParaRPr lang="cs-CZ" altLang="cs-CZ" sz="2200" b="1">
              <a:solidFill>
                <a:srgbClr val="E12D28"/>
              </a:solidFill>
            </a:endParaRPr>
          </a:p>
        </p:txBody>
      </p:sp>
      <p:sp>
        <p:nvSpPr>
          <p:cNvPr id="7" name="Rectangle 11"/>
          <p:cNvSpPr>
            <a:spLocks noGrp="1" noChangeArrowheads="1"/>
          </p:cNvSpPr>
          <p:nvPr>
            <p:ph idx="1"/>
          </p:nvPr>
        </p:nvSpPr>
        <p:spPr>
          <a:xfrm>
            <a:off x="457200" y="1340768"/>
            <a:ext cx="8435280" cy="4525963"/>
          </a:xfrm>
        </p:spPr>
        <p:txBody>
          <a:bodyPr/>
          <a:lstStyle/>
          <a:p>
            <a:pPr marL="0" indent="0" algn="just" eaLnBrk="1" hangingPunct="1">
              <a:buFontTx/>
              <a:buNone/>
              <a:defRPr/>
            </a:pPr>
            <a:r>
              <a:rPr lang="cs-CZ" altLang="cs-CZ" sz="1600" b="1" dirty="0" smtClean="0"/>
              <a:t>Kontaktní osoby</a:t>
            </a:r>
          </a:p>
          <a:p>
            <a:pPr marL="457200" lvl="1" indent="0" algn="just" eaLnBrk="1" hangingPunct="1">
              <a:buFontTx/>
              <a:buNone/>
              <a:defRPr/>
            </a:pPr>
            <a:endParaRPr lang="cs-CZ" altLang="cs-CZ" sz="1600" dirty="0" smtClean="0"/>
          </a:p>
          <a:p>
            <a:pPr marL="285750" lvl="1" algn="just" eaLnBrk="1" hangingPunct="1">
              <a:spcBef>
                <a:spcPts val="0"/>
              </a:spcBef>
              <a:buFont typeface="Arial" panose="020B0604020202020204" pitchFamily="34" charset="0"/>
              <a:buChar char="•"/>
              <a:defRPr/>
            </a:pPr>
            <a:r>
              <a:rPr lang="cs-CZ" altLang="cs-CZ" sz="1600" b="1" dirty="0" smtClean="0"/>
              <a:t>Formální část </a:t>
            </a:r>
            <a:r>
              <a:rPr lang="cs-CZ" altLang="cs-CZ" sz="1600" dirty="0" smtClean="0"/>
              <a:t>(odevzdání žádosti, formuláře, přílohy, termíny odevzdání, místo, atd.) – pracovníci odboru rozvoje města a strategického plánování :</a:t>
            </a:r>
          </a:p>
          <a:p>
            <a:pPr lvl="2" algn="just" eaLnBrk="1" hangingPunct="1">
              <a:defRPr/>
            </a:pPr>
            <a:r>
              <a:rPr lang="cs-CZ" altLang="cs-CZ" sz="1600" dirty="0" smtClean="0"/>
              <a:t>Ing. Lenka Jiskrová, </a:t>
            </a:r>
            <a:r>
              <a:rPr lang="cs-CZ" altLang="cs-CZ" sz="1600" dirty="0" smtClean="0">
                <a:hlinkClick r:id="rId4"/>
              </a:rPr>
              <a:t>lenka.jiskrova@opava-city.cz</a:t>
            </a:r>
            <a:r>
              <a:rPr lang="cs-CZ" altLang="cs-CZ" sz="1600" dirty="0" smtClean="0"/>
              <a:t>, </a:t>
            </a:r>
            <a:r>
              <a:rPr lang="cs-CZ" sz="1600" dirty="0" smtClean="0"/>
              <a:t>553 </a:t>
            </a:r>
            <a:r>
              <a:rPr lang="cs-CZ" sz="1600" dirty="0"/>
              <a:t>756 629</a:t>
            </a:r>
            <a:r>
              <a:rPr lang="cs-CZ" altLang="cs-CZ" sz="1600" dirty="0" smtClean="0"/>
              <a:t>,</a:t>
            </a:r>
          </a:p>
          <a:p>
            <a:pPr lvl="2" algn="just" eaLnBrk="1" hangingPunct="1">
              <a:defRPr/>
            </a:pPr>
            <a:r>
              <a:rPr lang="cs-CZ" altLang="cs-CZ" sz="1600" dirty="0" smtClean="0"/>
              <a:t>Ing. Barbora Raidová, </a:t>
            </a:r>
            <a:r>
              <a:rPr lang="cs-CZ" altLang="cs-CZ" sz="1600" dirty="0" smtClean="0">
                <a:hlinkClick r:id="rId5"/>
              </a:rPr>
              <a:t>barbora.raidova@opava-city.cz</a:t>
            </a:r>
            <a:r>
              <a:rPr lang="cs-CZ" altLang="cs-CZ" sz="1600" dirty="0" smtClean="0"/>
              <a:t>, 553 756 346.</a:t>
            </a:r>
          </a:p>
          <a:p>
            <a:pPr marL="285750" lvl="1" algn="just" eaLnBrk="1" hangingPunct="1">
              <a:buFont typeface="Arial" panose="020B0604020202020204" pitchFamily="34" charset="0"/>
              <a:buChar char="•"/>
              <a:defRPr/>
            </a:pPr>
            <a:r>
              <a:rPr lang="cs-CZ" altLang="cs-CZ" sz="1600" b="1" dirty="0" smtClean="0"/>
              <a:t>Věcná část </a:t>
            </a:r>
            <a:r>
              <a:rPr lang="cs-CZ" altLang="cs-CZ" sz="1600" dirty="0" smtClean="0"/>
              <a:t>(zaměření projektu, správné zařazení do dotačního titulu, obsahová část projektu) je pracovník odboru školství:</a:t>
            </a:r>
          </a:p>
          <a:p>
            <a:pPr lvl="2" algn="just" eaLnBrk="1" hangingPunct="1">
              <a:buFont typeface="Arial" panose="020B0604020202020204" pitchFamily="34" charset="0"/>
              <a:buChar char="•"/>
              <a:defRPr/>
            </a:pPr>
            <a:r>
              <a:rPr lang="cs-CZ" sz="1600" dirty="0"/>
              <a:t>RNDr. Kateřina Durčáková, </a:t>
            </a:r>
            <a:r>
              <a:rPr lang="cs-CZ" sz="1600" u="sng" dirty="0">
                <a:hlinkClick r:id="rId6"/>
              </a:rPr>
              <a:t>katerina.durcakova@opava-city.cz</a:t>
            </a:r>
            <a:r>
              <a:rPr lang="cs-CZ" sz="1600" dirty="0"/>
              <a:t>, 553 756 </a:t>
            </a:r>
            <a:r>
              <a:rPr lang="cs-CZ" sz="1600" dirty="0" smtClean="0"/>
              <a:t>723, 731 144 947</a:t>
            </a:r>
            <a:r>
              <a:rPr lang="cs-CZ" altLang="cs-CZ" sz="1600" dirty="0" smtClean="0"/>
              <a:t> (ŽP a EVVO),</a:t>
            </a:r>
          </a:p>
          <a:p>
            <a:pPr lvl="2" algn="just" eaLnBrk="1" hangingPunct="1">
              <a:defRPr/>
            </a:pPr>
            <a:r>
              <a:rPr lang="cs-CZ" altLang="cs-CZ" sz="1600" dirty="0" smtClean="0"/>
              <a:t>Bc. Dagmar Polášková, </a:t>
            </a:r>
            <a:r>
              <a:rPr lang="cs-CZ" altLang="cs-CZ" sz="1600" dirty="0" err="1" smtClean="0"/>
              <a:t>DiS</a:t>
            </a:r>
            <a:r>
              <a:rPr lang="cs-CZ" altLang="cs-CZ" sz="1600" dirty="0" smtClean="0"/>
              <a:t>., </a:t>
            </a:r>
            <a:r>
              <a:rPr lang="cs-CZ" altLang="cs-CZ" sz="1600" dirty="0" smtClean="0">
                <a:hlinkClick r:id="rId7"/>
              </a:rPr>
              <a:t>dagmar.polaskova@opava-city.cz</a:t>
            </a:r>
            <a:r>
              <a:rPr lang="cs-CZ" altLang="cs-CZ" sz="1600" dirty="0" smtClean="0"/>
              <a:t>,</a:t>
            </a:r>
          </a:p>
          <a:p>
            <a:pPr marL="914400" lvl="2" indent="0" algn="just" eaLnBrk="1" hangingPunct="1">
              <a:buNone/>
              <a:defRPr/>
            </a:pPr>
            <a:r>
              <a:rPr lang="cs-CZ" altLang="cs-CZ" sz="1600" dirty="0"/>
              <a:t> </a:t>
            </a:r>
            <a:r>
              <a:rPr lang="cs-CZ" altLang="cs-CZ" sz="1600" dirty="0" smtClean="0"/>
              <a:t>   553 756 725, 604 229 336 (PREVENCE KRIMINALITY)</a:t>
            </a:r>
          </a:p>
          <a:p>
            <a:pPr marL="914400" lvl="2" indent="0" algn="just" eaLnBrk="1" hangingPunct="1">
              <a:buNone/>
              <a:defRPr/>
            </a:pPr>
            <a:endParaRPr lang="cs-CZ" altLang="cs-CZ" sz="1600" dirty="0"/>
          </a:p>
          <a:p>
            <a:pPr marL="0" lvl="2" indent="0" algn="just" eaLnBrk="1" hangingPunct="1">
              <a:buNone/>
              <a:defRPr/>
            </a:pPr>
            <a:r>
              <a:rPr lang="cs-CZ" altLang="cs-CZ" sz="1600" b="1" dirty="0" smtClean="0"/>
              <a:t>Kompletní znění dokumentace k vyhlášeným programům včetně jejich příloh je uveřejněno na: </a:t>
            </a:r>
          </a:p>
          <a:p>
            <a:pPr marL="0" lvl="2" indent="0" algn="just" eaLnBrk="1" hangingPunct="1">
              <a:buFontTx/>
              <a:buNone/>
              <a:defRPr/>
            </a:pPr>
            <a:r>
              <a:rPr lang="cs-CZ" altLang="cs-CZ" sz="1600" b="1" dirty="0" smtClean="0">
                <a:hlinkClick r:id="rId8"/>
              </a:rPr>
              <a:t>www.opava-city.cz/cz/nabidka-temat/dotace/dotacni-programy-2023/zivotni-prostredi-evvo-2023.html</a:t>
            </a:r>
            <a:endParaRPr lang="cs-CZ" altLang="cs-CZ" sz="1600" b="1" dirty="0" smtClean="0"/>
          </a:p>
          <a:p>
            <a:pPr marL="0" lvl="2" indent="0" algn="just" eaLnBrk="1" hangingPunct="1">
              <a:buFontTx/>
              <a:buNone/>
              <a:defRPr/>
            </a:pPr>
            <a:r>
              <a:rPr lang="cs-CZ" altLang="cs-CZ" sz="1600" b="1" dirty="0" smtClean="0">
                <a:hlinkClick r:id="rId9"/>
              </a:rPr>
              <a:t>www.opava-city.cz/cz/nabidka-temat/dotace/dotacni-programy-2023/prevence-kriminality-2023.html</a:t>
            </a:r>
            <a:r>
              <a:rPr lang="cs-CZ" altLang="cs-CZ" sz="1600" b="1" dirty="0" smtClean="0"/>
              <a:t> </a:t>
            </a:r>
          </a:p>
          <a:p>
            <a:pPr marL="0" lvl="2" indent="0" algn="just" eaLnBrk="1" hangingPunct="1">
              <a:buFontTx/>
              <a:buNone/>
              <a:defRPr/>
            </a:pPr>
            <a:endParaRPr lang="cs-CZ" altLang="cs-CZ" sz="1600" b="1" dirty="0"/>
          </a:p>
          <a:p>
            <a:pPr marL="914400" lvl="2" indent="0" algn="just" eaLnBrk="1" hangingPunct="1">
              <a:buFontTx/>
              <a:buNone/>
              <a:defRPr/>
            </a:pPr>
            <a:endParaRPr lang="cs-CZ" altLang="cs-CZ" sz="1600" dirty="0" smtClean="0"/>
          </a:p>
        </p:txBody>
      </p:sp>
    </p:spTree>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BC17EE4-2B27-4259-B7DF-A8398DE38BA5}" type="slidenum">
              <a:rPr lang="cs-CZ" altLang="cs-CZ" sz="1400" smtClean="0"/>
              <a:pPr eaLnBrk="1" hangingPunct="1">
                <a:spcBef>
                  <a:spcPct val="0"/>
                </a:spcBef>
                <a:buFontTx/>
                <a:buNone/>
              </a:pPr>
              <a:t>11</a:t>
            </a:fld>
            <a:endParaRPr lang="cs-CZ" altLang="cs-CZ" sz="1400" dirty="0" smtClean="0"/>
          </a:p>
        </p:txBody>
      </p:sp>
      <p:sp>
        <p:nvSpPr>
          <p:cNvPr id="3077" name="Text Box 3"/>
          <p:cNvSpPr txBox="1">
            <a:spLocks noChangeArrowheads="1"/>
          </p:cNvSpPr>
          <p:nvPr/>
        </p:nvSpPr>
        <p:spPr bwMode="auto">
          <a:xfrm>
            <a:off x="2744275"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B050"/>
                </a:solidFill>
              </a:rPr>
              <a:t>ŽIVOTNÍ PROSTŘEDÍ A EVVO</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 </a:t>
            </a:r>
          </a:p>
          <a:p>
            <a:pPr marL="0" indent="0" algn="just">
              <a:buFontTx/>
              <a:buNone/>
              <a:defRPr/>
            </a:pPr>
            <a:r>
              <a:rPr lang="cs-CZ" altLang="cs-CZ" sz="1600" dirty="0" smtClean="0"/>
              <a:t>Podpora akcí a aktivit EVVO, činnosti neziskových organizací zaměřených na EVVO </a:t>
            </a:r>
            <a:br>
              <a:rPr lang="cs-CZ" altLang="cs-CZ" sz="1600" dirty="0" smtClean="0"/>
            </a:br>
            <a:r>
              <a:rPr lang="cs-CZ" altLang="cs-CZ" sz="1600" dirty="0" smtClean="0"/>
              <a:t>a ochranu životního prostředí a na podporu opatření ve prospěch životního prostředí.</a:t>
            </a:r>
          </a:p>
          <a:p>
            <a:pPr marL="0" indent="0" algn="just">
              <a:buFontTx/>
              <a:buNone/>
              <a:defRPr/>
            </a:pPr>
            <a:endParaRPr lang="cs-CZ" altLang="cs-CZ" sz="1600" b="1" u="sng" dirty="0" smtClean="0"/>
          </a:p>
          <a:p>
            <a:pPr marL="0" indent="0" algn="just">
              <a:buFontTx/>
              <a:buNone/>
              <a:defRPr/>
            </a:pPr>
            <a:r>
              <a:rPr lang="cs-CZ" altLang="cs-CZ" sz="1600" b="1" u="sng" dirty="0" smtClean="0"/>
              <a:t>Vyhlašované dotační tituly:</a:t>
            </a:r>
          </a:p>
          <a:p>
            <a:pPr algn="just">
              <a:defRPr/>
            </a:pPr>
            <a:r>
              <a:rPr lang="cs-CZ" altLang="cs-CZ" sz="1600" dirty="0" smtClean="0"/>
              <a:t>Podpora akcí a aktivit EVVO (ZP1/23)</a:t>
            </a:r>
          </a:p>
          <a:p>
            <a:pPr algn="just">
              <a:defRPr/>
            </a:pPr>
            <a:r>
              <a:rPr lang="cs-CZ" altLang="cs-CZ" sz="1600" dirty="0" smtClean="0"/>
              <a:t>Podpora činnosti neziskových organizací zaměřených na EVVO a ochranu životního prostředí(ZP2/23)</a:t>
            </a:r>
          </a:p>
          <a:p>
            <a:pPr algn="just">
              <a:defRPr/>
            </a:pPr>
            <a:r>
              <a:rPr lang="cs-CZ" altLang="cs-CZ" sz="1600" dirty="0" smtClean="0"/>
              <a:t>Podpora opatření ve prospěch životního prostředí(ZP3/23)</a:t>
            </a:r>
          </a:p>
          <a:p>
            <a:pPr algn="just">
              <a:defRPr/>
            </a:pPr>
            <a:endParaRPr lang="cs-CZ" altLang="cs-CZ" sz="1600" dirty="0"/>
          </a:p>
          <a:p>
            <a:pPr marL="0" indent="0" algn="just">
              <a:buNone/>
              <a:defRPr/>
            </a:pPr>
            <a:r>
              <a:rPr lang="cs-CZ" altLang="cs-CZ" sz="1600" dirty="0"/>
              <a:t>Předpokládaný celkový </a:t>
            </a:r>
            <a:r>
              <a:rPr lang="cs-CZ" altLang="cs-CZ" sz="1600" b="1" u="sng" dirty="0"/>
              <a:t>objem peněžních prostředků pro rok </a:t>
            </a:r>
            <a:r>
              <a:rPr lang="cs-CZ" altLang="cs-CZ" sz="1600" b="1" u="sng" dirty="0" smtClean="0"/>
              <a:t>2023 </a:t>
            </a:r>
            <a:r>
              <a:rPr lang="cs-CZ" altLang="cs-CZ" sz="1600" dirty="0"/>
              <a:t>– </a:t>
            </a:r>
            <a:r>
              <a:rPr lang="cs-CZ" altLang="cs-CZ" sz="1600" b="1" dirty="0">
                <a:solidFill>
                  <a:srgbClr val="FF0000"/>
                </a:solidFill>
              </a:rPr>
              <a:t>6</a:t>
            </a:r>
            <a:r>
              <a:rPr lang="cs-CZ" altLang="cs-CZ" sz="1600" b="1" dirty="0" smtClean="0">
                <a:solidFill>
                  <a:srgbClr val="FF0000"/>
                </a:solidFill>
              </a:rPr>
              <a:t>00.000,00 </a:t>
            </a:r>
            <a:r>
              <a:rPr lang="cs-CZ" altLang="cs-CZ" sz="1600" b="1" dirty="0">
                <a:solidFill>
                  <a:srgbClr val="FF0000"/>
                </a:solidFill>
              </a:rPr>
              <a:t>Kč.</a:t>
            </a:r>
          </a:p>
          <a:p>
            <a:pPr algn="just">
              <a:defRPr/>
            </a:pPr>
            <a:endParaRPr lang="cs-CZ" altLang="cs-CZ" sz="1600" dirty="0" smtClean="0"/>
          </a:p>
          <a:p>
            <a:pPr marL="0" indent="0">
              <a:buFontTx/>
              <a:buNone/>
              <a:defRPr/>
            </a:pPr>
            <a:endParaRPr lang="cs-CZ" altLang="cs-CZ" sz="1600" dirty="0" smtClean="0">
              <a:solidFill>
                <a:srgbClr val="000000"/>
              </a:solidFill>
              <a:hlinkClick r:id="rId3" action="ppaction://hlinkfile"/>
            </a:endParaRPr>
          </a:p>
          <a:p>
            <a:pPr marL="0" indent="0">
              <a:buFontTx/>
              <a:buNone/>
              <a:defRPr/>
            </a:pPr>
            <a:endParaRPr lang="cs-CZ" altLang="cs-CZ" sz="1600" dirty="0" smtClean="0">
              <a:hlinkClick r:id="rId3" action="ppaction://hlinkfile"/>
            </a:endParaRPr>
          </a:p>
        </p:txBody>
      </p:sp>
    </p:spTree>
    <p:extLst>
      <p:ext uri="{BB962C8B-B14F-4D97-AF65-F5344CB8AC3E}">
        <p14:creationId xmlns:p14="http://schemas.microsoft.com/office/powerpoint/2010/main" val="2583090193"/>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8047B0E-A989-4432-9587-0F552DC72220}" type="slidenum">
              <a:rPr lang="cs-CZ" altLang="cs-CZ" sz="1400" smtClean="0"/>
              <a:pPr eaLnBrk="1" hangingPunct="1">
                <a:spcBef>
                  <a:spcPct val="0"/>
                </a:spcBef>
                <a:buFontTx/>
                <a:buNone/>
              </a:pPr>
              <a:t>12</a:t>
            </a:fld>
            <a:endParaRPr lang="cs-CZ" altLang="cs-CZ" sz="1400" smtClean="0"/>
          </a:p>
        </p:txBody>
      </p:sp>
      <p:sp>
        <p:nvSpPr>
          <p:cNvPr id="4101" name="Text Box 3"/>
          <p:cNvSpPr txBox="1">
            <a:spLocks noChangeArrowheads="1"/>
          </p:cNvSpPr>
          <p:nvPr/>
        </p:nvSpPr>
        <p:spPr bwMode="auto">
          <a:xfrm>
            <a:off x="2771775" y="33020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AKCÍ A AKTIVIT EVVO – </a:t>
            </a:r>
            <a:r>
              <a:rPr lang="cs-CZ" altLang="cs-CZ" sz="2200" b="1" dirty="0" smtClean="0">
                <a:solidFill>
                  <a:srgbClr val="00B050"/>
                </a:solidFill>
              </a:rPr>
              <a:t>ZP1/23</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ZP1/23</a:t>
            </a:r>
            <a:r>
              <a:rPr lang="cs-CZ" altLang="cs-CZ" sz="1600" b="1" dirty="0" smtClean="0"/>
              <a:t> </a:t>
            </a:r>
            <a:r>
              <a:rPr lang="cs-CZ" sz="1600" dirty="0"/>
              <a:t>je podpora jednotlivých/jednorázových environmentálních vzdělávacích, výchovných a osvětových akcí a aktivit. Dílčím cílem je zároveň podpora školních projektů v této oblasti a podpora vzájemné spolupráce škol i jiných organizací. </a:t>
            </a:r>
            <a:r>
              <a:rPr lang="cs-CZ" sz="1600" dirty="0">
                <a:solidFill>
                  <a:srgbClr val="FF0000"/>
                </a:solidFill>
              </a:rPr>
              <a:t>Řadí se sem i podpora pravidelných zájmových kroužků pro děti či jiných jednotlivých soustavných aktivit.</a:t>
            </a:r>
          </a:p>
          <a:p>
            <a:pPr marL="0" indent="0" algn="just">
              <a:buNone/>
            </a:pPr>
            <a:endParaRPr lang="cs-CZ" sz="1600" dirty="0"/>
          </a:p>
          <a:p>
            <a:pPr marL="0" indent="0">
              <a:buNone/>
            </a:pPr>
            <a:r>
              <a:rPr lang="cs-CZ" sz="1600" dirty="0"/>
              <a:t>Minimální výše poskytnuté dotace:  5.000,- Kč</a:t>
            </a:r>
          </a:p>
          <a:p>
            <a:pPr marL="0" indent="0">
              <a:buNone/>
            </a:pPr>
            <a:r>
              <a:rPr lang="cs-CZ" sz="1600" dirty="0"/>
              <a:t>Maximální výše poskytnuté dotace: 40.000,- </a:t>
            </a:r>
            <a:r>
              <a:rPr lang="cs-CZ" sz="1600" dirty="0" smtClean="0"/>
              <a:t>Kč</a:t>
            </a:r>
          </a:p>
          <a:p>
            <a:pPr marL="0" indent="0">
              <a:buNone/>
            </a:pPr>
            <a:endParaRPr lang="cs-CZ" sz="1600" dirty="0"/>
          </a:p>
          <a:p>
            <a:pPr marL="0" indent="0">
              <a:buNone/>
            </a:pPr>
            <a:r>
              <a:rPr lang="cs-CZ" sz="1600" dirty="0">
                <a:solidFill>
                  <a:srgbClr val="FF0000"/>
                </a:solidFill>
              </a:rPr>
              <a:t>Minimální % spoluúčast žadatele na uznatelných nákladech projektu: 20 </a:t>
            </a:r>
            <a:r>
              <a:rPr lang="cs-CZ" sz="1600" dirty="0" smtClean="0">
                <a:solidFill>
                  <a:srgbClr val="FF0000"/>
                </a:solidFill>
              </a:rPr>
              <a:t>%.</a:t>
            </a:r>
            <a:endParaRPr lang="cs-CZ" sz="1600" dirty="0">
              <a:solidFill>
                <a:srgbClr val="FF0000"/>
              </a:solidFill>
            </a:endParaRP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2607371477"/>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F141E15-3203-4864-B519-BB956FB787B2}" type="slidenum">
              <a:rPr lang="cs-CZ" altLang="cs-CZ" sz="1400" smtClean="0"/>
              <a:pPr eaLnBrk="1" hangingPunct="1">
                <a:spcBef>
                  <a:spcPct val="0"/>
                </a:spcBef>
                <a:buFontTx/>
                <a:buNone/>
              </a:pPr>
              <a:t>13</a:t>
            </a:fld>
            <a:endParaRPr lang="cs-CZ" altLang="cs-CZ" sz="1400" smtClean="0"/>
          </a:p>
        </p:txBody>
      </p:sp>
      <p:sp>
        <p:nvSpPr>
          <p:cNvPr id="5125" name="Text Box 3"/>
          <p:cNvSpPr txBox="1">
            <a:spLocks noChangeArrowheads="1"/>
          </p:cNvSpPr>
          <p:nvPr/>
        </p:nvSpPr>
        <p:spPr bwMode="auto">
          <a:xfrm>
            <a:off x="2771775" y="115888"/>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B050"/>
                </a:solidFill>
              </a:rPr>
              <a:t>PODPORA ČINNOSTI NEZISKOVÝCH ORGANIZACÍ ZAMĚŘENÝCH NA EVVO A OCHRANU ŽIVOTNÍHO PROSTŘEDÍ – </a:t>
            </a:r>
            <a:r>
              <a:rPr lang="cs-CZ" altLang="cs-CZ" sz="1800" b="1" dirty="0" smtClean="0">
                <a:solidFill>
                  <a:srgbClr val="00B050"/>
                </a:solidFill>
              </a:rPr>
              <a:t>ZP2/23</a:t>
            </a:r>
            <a:endParaRPr lang="cs-CZ" altLang="cs-CZ" sz="1800" b="1" dirty="0">
              <a:solidFill>
                <a:srgbClr val="00B050"/>
              </a:solidFill>
            </a:endParaRPr>
          </a:p>
        </p:txBody>
      </p:sp>
      <p:sp>
        <p:nvSpPr>
          <p:cNvPr id="7" name="Rectangle 11"/>
          <p:cNvSpPr>
            <a:spLocks noGrp="1" noChangeArrowheads="1"/>
          </p:cNvSpPr>
          <p:nvPr>
            <p:ph idx="1"/>
          </p:nvPr>
        </p:nvSpPr>
        <p:spPr/>
        <p:txBody>
          <a:bodyPr/>
          <a:lstStyle/>
          <a:p>
            <a:pPr marL="0" indent="0" algn="just">
              <a:buFontTx/>
              <a:buNone/>
              <a:defRPr/>
            </a:pPr>
            <a:r>
              <a:rPr lang="cs-CZ" altLang="cs-CZ" sz="1600" b="1" u="sng" dirty="0" smtClean="0"/>
              <a:t>Cílem dotačního titulu ZP2/23 </a:t>
            </a:r>
            <a:r>
              <a:rPr lang="cs-CZ" altLang="cs-CZ" sz="1600" dirty="0" smtClean="0"/>
              <a:t>je </a:t>
            </a:r>
            <a:r>
              <a:rPr lang="cs-CZ" altLang="cs-CZ" sz="1600" dirty="0"/>
              <a:t>podpora </a:t>
            </a:r>
            <a:r>
              <a:rPr lang="cs-CZ" altLang="cs-CZ" sz="1600" dirty="0" smtClean="0">
                <a:solidFill>
                  <a:srgbClr val="FF0000"/>
                </a:solidFill>
              </a:rPr>
              <a:t>komplexní </a:t>
            </a:r>
            <a:r>
              <a:rPr lang="cs-CZ" altLang="cs-CZ" sz="1600" dirty="0">
                <a:solidFill>
                  <a:srgbClr val="FF0000"/>
                </a:solidFill>
              </a:rPr>
              <a:t>soustavné celoroční </a:t>
            </a:r>
            <a:r>
              <a:rPr lang="cs-CZ" altLang="cs-CZ" sz="1600" dirty="0"/>
              <a:t>činnosti neziskových organizací v oblasti environmentální výchovy, vzdělávání a osvěty či ochrany a tvorby životního prostředí</a:t>
            </a:r>
            <a:r>
              <a:rPr lang="cs-CZ" altLang="cs-CZ" sz="1600" dirty="0" smtClean="0"/>
              <a:t>.</a:t>
            </a:r>
          </a:p>
          <a:p>
            <a:pPr marL="0" indent="0" algn="just">
              <a:buFontTx/>
              <a:buNone/>
              <a:defRPr/>
            </a:pPr>
            <a:endParaRPr lang="cs-CZ" altLang="cs-CZ" sz="1600" dirty="0"/>
          </a:p>
          <a:p>
            <a:pPr marL="0" indent="0" algn="just">
              <a:buFontTx/>
              <a:buNone/>
              <a:defRPr/>
            </a:pPr>
            <a:r>
              <a:rPr lang="cs-CZ" altLang="cs-CZ" sz="1600" dirty="0" smtClean="0"/>
              <a:t>Minimální výše poskytnuté dotace:	20.000,00 Kč</a:t>
            </a:r>
          </a:p>
          <a:p>
            <a:pPr marL="0" indent="0" algn="just">
              <a:buFontTx/>
              <a:buNone/>
              <a:defRPr/>
            </a:pPr>
            <a:r>
              <a:rPr lang="cs-CZ" altLang="cs-CZ" sz="1600" dirty="0" smtClean="0"/>
              <a:t>Maximální výše poskytnuté dotace:	100.000,00 Kč</a:t>
            </a:r>
          </a:p>
          <a:p>
            <a:pPr marL="0" indent="0" algn="just">
              <a:buFontTx/>
              <a:buNone/>
              <a:defRPr/>
            </a:pPr>
            <a:endParaRPr lang="cs-CZ" altLang="cs-CZ" sz="1600" dirty="0" smtClean="0"/>
          </a:p>
          <a:p>
            <a:pPr marL="0" indent="0" algn="just">
              <a:buFontTx/>
              <a:buNone/>
              <a:defRPr/>
            </a:pPr>
            <a:r>
              <a:rPr lang="cs-CZ" altLang="cs-CZ" sz="1600" dirty="0" smtClean="0">
                <a:solidFill>
                  <a:srgbClr val="FF0000"/>
                </a:solidFill>
              </a:rPr>
              <a:t>Minimální % spoluúčast žadatele na uznatelných nákladech projektu: 10%.</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smtClean="0"/>
              <a:t>JEDNU</a:t>
            </a:r>
            <a:r>
              <a:rPr lang="cs-CZ" altLang="cs-CZ" sz="1600" dirty="0" smtClean="0"/>
              <a:t> žádost!</a:t>
            </a:r>
            <a:endParaRPr lang="cs-CZ" altLang="cs-CZ" sz="1600" dirty="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663344282"/>
      </p:ext>
    </p:extLst>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DD70626-4392-47E0-8F7E-398FA00A7D2F}" type="slidenum">
              <a:rPr lang="cs-CZ" altLang="cs-CZ" sz="1400" smtClean="0"/>
              <a:pPr eaLnBrk="1" hangingPunct="1">
                <a:spcBef>
                  <a:spcPct val="0"/>
                </a:spcBef>
                <a:buFontTx/>
                <a:buNone/>
              </a:pPr>
              <a:t>14</a:t>
            </a:fld>
            <a:endParaRPr lang="cs-CZ" altLang="cs-CZ" sz="1400" smtClean="0"/>
          </a:p>
        </p:txBody>
      </p:sp>
      <p:sp>
        <p:nvSpPr>
          <p:cNvPr id="6149" name="Text Box 3"/>
          <p:cNvSpPr txBox="1">
            <a:spLocks noChangeArrowheads="1"/>
          </p:cNvSpPr>
          <p:nvPr/>
        </p:nvSpPr>
        <p:spPr bwMode="auto">
          <a:xfrm>
            <a:off x="2771775" y="330200"/>
            <a:ext cx="6264275"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PODPORA OPATŘENÍ VE PROSPĚCH ŽIVOTNÍHO PROSTŘEDÍ – </a:t>
            </a:r>
            <a:r>
              <a:rPr lang="cs-CZ" altLang="cs-CZ" sz="2200" b="1" dirty="0" smtClean="0">
                <a:solidFill>
                  <a:srgbClr val="00B050"/>
                </a:solidFill>
              </a:rPr>
              <a:t>ZP3/23</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a:buNone/>
            </a:pPr>
            <a:r>
              <a:rPr lang="cs-CZ" altLang="cs-CZ" sz="1600" b="1" u="sng" dirty="0" smtClean="0"/>
              <a:t>Cílem dotačního titulu ZP3/23 </a:t>
            </a:r>
            <a:r>
              <a:rPr lang="cs-CZ" sz="1600" dirty="0" smtClean="0"/>
              <a:t>je </a:t>
            </a:r>
            <a:r>
              <a:rPr lang="cs-CZ" sz="1600" dirty="0"/>
              <a:t>podpora praktických opatření ve prospěch ochrany </a:t>
            </a:r>
            <a:r>
              <a:rPr lang="cs-CZ" sz="1600" dirty="0" smtClean="0"/>
              <a:t/>
            </a:r>
            <a:br>
              <a:rPr lang="cs-CZ" sz="1600" dirty="0" smtClean="0"/>
            </a:br>
            <a:r>
              <a:rPr lang="cs-CZ" sz="1600" dirty="0" smtClean="0"/>
              <a:t>a </a:t>
            </a:r>
            <a:r>
              <a:rPr lang="cs-CZ" sz="1600" dirty="0"/>
              <a:t>tvorby životního prostředí. Jedná se o podporu projektů na výsadby a údržbu veřejné zeleně (s preferencí původních druhů), zachování biodiverzity, řešení odpadového hospodářství, ochrany ovzduší a ochrany vod, rozvoje environmentálně šetrného životního stylu a jiných. Podporovány budou pouze veřejně prospěšné projekty. Doporučeno je záměr nejdříve konzultovat s pracovníky odboru životního prostředí. </a:t>
            </a:r>
          </a:p>
          <a:p>
            <a:pPr marL="0" indent="0" algn="just">
              <a:buNone/>
            </a:pPr>
            <a:endParaRPr lang="cs-CZ" altLang="cs-CZ" sz="1600" dirty="0" smtClean="0"/>
          </a:p>
          <a:p>
            <a:pPr marL="0" indent="0" algn="just">
              <a:buNone/>
            </a:pPr>
            <a:r>
              <a:rPr lang="cs-CZ" altLang="cs-CZ" sz="1600" dirty="0" smtClean="0">
                <a:solidFill>
                  <a:srgbClr val="FF0000"/>
                </a:solidFill>
              </a:rPr>
              <a:t>Dotace nebude poskytována na kompenzační a náhradní výsadby ve smyslu zákona </a:t>
            </a:r>
            <a:br>
              <a:rPr lang="cs-CZ" altLang="cs-CZ" sz="1600" dirty="0" smtClean="0">
                <a:solidFill>
                  <a:srgbClr val="FF0000"/>
                </a:solidFill>
              </a:rPr>
            </a:br>
            <a:r>
              <a:rPr lang="cs-CZ" altLang="cs-CZ" sz="1600" dirty="0" smtClean="0">
                <a:solidFill>
                  <a:srgbClr val="FF0000"/>
                </a:solidFill>
              </a:rPr>
              <a:t>č. 114/1992 Sb.</a:t>
            </a:r>
          </a:p>
          <a:p>
            <a:pPr marL="0" indent="0" algn="just">
              <a:buNone/>
            </a:pPr>
            <a:endParaRPr lang="cs-CZ" altLang="cs-CZ" sz="1600"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40.000,00 Kč</a:t>
            </a:r>
          </a:p>
          <a:p>
            <a:pPr marL="0" indent="0" algn="just">
              <a:buFontTx/>
              <a:buNone/>
            </a:pPr>
            <a:endParaRPr lang="cs-CZ" altLang="cs-CZ" sz="1600" dirty="0" smtClean="0"/>
          </a:p>
          <a:p>
            <a:pPr marL="0" indent="0" algn="just">
              <a:buFontTx/>
              <a:buNone/>
            </a:pPr>
            <a:r>
              <a:rPr lang="cs-CZ" altLang="cs-CZ" sz="1600" dirty="0" smtClean="0">
                <a:solidFill>
                  <a:srgbClr val="FF0000"/>
                </a:solidFill>
              </a:rPr>
              <a:t>Minimální % spoluúčast žadatele na uznatelných nákladech projektu: 10%.</a:t>
            </a:r>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1311049823"/>
      </p:ext>
    </p:extLst>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2A100A8-5259-4D67-88ED-8BAEC24728E8}" type="slidenum">
              <a:rPr lang="cs-CZ" altLang="cs-CZ" sz="1400" smtClean="0"/>
              <a:pPr eaLnBrk="1" hangingPunct="1">
                <a:spcBef>
                  <a:spcPct val="0"/>
                </a:spcBef>
                <a:buFontTx/>
                <a:buNone/>
              </a:pPr>
              <a:t>15</a:t>
            </a:fld>
            <a:endParaRPr lang="cs-CZ" altLang="cs-CZ" sz="1400" smtClean="0"/>
          </a:p>
        </p:txBody>
      </p:sp>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179512" y="1700808"/>
            <a:ext cx="8784976" cy="4622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ZP1/23</a:t>
            </a:r>
          </a:p>
          <a:p>
            <a:pPr marL="285750" lvl="0" indent="-285750">
              <a:buFont typeface="Arial" panose="020B0604020202020204" pitchFamily="34" charset="0"/>
              <a:buChar char="•"/>
            </a:pPr>
            <a:r>
              <a:rPr lang="cs-CZ" sz="1600" dirty="0"/>
              <a:t>N</a:t>
            </a:r>
            <a:r>
              <a:rPr lang="cs-CZ" sz="1600" dirty="0" smtClean="0"/>
              <a:t>eziskové </a:t>
            </a:r>
            <a:r>
              <a:rPr lang="cs-CZ" sz="1600" dirty="0"/>
              <a:t>organizace, školy a školská zařízení působící na území města, u kterých </a:t>
            </a:r>
            <a:r>
              <a:rPr lang="cs-CZ" sz="1600" u="sng" dirty="0"/>
              <a:t>není</a:t>
            </a:r>
            <a:r>
              <a:rPr lang="cs-CZ" sz="1600" dirty="0"/>
              <a:t> zřizovatelem statutární město </a:t>
            </a:r>
            <a:r>
              <a:rPr lang="cs-CZ" sz="1600" dirty="0" smtClean="0"/>
              <a:t>Opava.</a:t>
            </a:r>
            <a:endParaRPr lang="cs-CZ" sz="1600" dirty="0"/>
          </a:p>
          <a:p>
            <a:pPr algn="just" eaLnBrk="1" hangingPunct="1">
              <a:spcBef>
                <a:spcPct val="0"/>
              </a:spcBef>
              <a:buFontTx/>
              <a:buNone/>
              <a:defRPr/>
            </a:pPr>
            <a:endParaRPr lang="cs-CZ" altLang="cs-CZ" sz="1600" b="1" u="sng" dirty="0" smtClean="0"/>
          </a:p>
          <a:p>
            <a:pPr algn="just" eaLnBrk="1" hangingPunct="1">
              <a:spcBef>
                <a:spcPct val="0"/>
              </a:spcBef>
              <a:buFontTx/>
              <a:buNone/>
              <a:defRPr/>
            </a:pPr>
            <a:r>
              <a:rPr lang="cs-CZ" altLang="cs-CZ" sz="1600" b="1" u="sng" dirty="0" smtClean="0"/>
              <a:t>Oprávněný žadatel – ZP2/23</a:t>
            </a:r>
          </a:p>
          <a:p>
            <a:pPr marL="285750" indent="-285750"/>
            <a:r>
              <a:rPr lang="cs-CZ" sz="1600" dirty="0" smtClean="0"/>
              <a:t>Neziskové </a:t>
            </a:r>
            <a:r>
              <a:rPr lang="cs-CZ" sz="1600" dirty="0"/>
              <a:t>organizace se zaměřením na ochranu životního prostředí a EVVO, které mají alespoň jednu z těchto činností ve svých stanovách nebo obdobném dokumentu.</a:t>
            </a:r>
          </a:p>
          <a:p>
            <a:pPr algn="just" eaLnBrk="1" hangingPunct="1">
              <a:spcBef>
                <a:spcPct val="0"/>
              </a:spcBef>
              <a:buFontTx/>
              <a:buNone/>
              <a:defRPr/>
            </a:pPr>
            <a:endParaRPr lang="cs-CZ" altLang="cs-CZ" sz="1600" dirty="0" smtClean="0"/>
          </a:p>
          <a:p>
            <a:pPr algn="just" eaLnBrk="1" hangingPunct="1">
              <a:spcBef>
                <a:spcPct val="0"/>
              </a:spcBef>
              <a:buFontTx/>
              <a:buNone/>
              <a:defRPr/>
            </a:pPr>
            <a:r>
              <a:rPr lang="cs-CZ" altLang="cs-CZ" sz="1600" b="1" u="sng" dirty="0" smtClean="0"/>
              <a:t>Oprávněný žadatel – ZP3/23</a:t>
            </a:r>
          </a:p>
          <a:p>
            <a:pPr marL="285750" indent="-285750" algn="just" eaLnBrk="1" hangingPunct="1">
              <a:spcBef>
                <a:spcPct val="0"/>
              </a:spcBef>
              <a:defRPr/>
            </a:pPr>
            <a:r>
              <a:rPr lang="cs-CZ" altLang="cs-CZ" sz="1600" dirty="0"/>
              <a:t>F</a:t>
            </a:r>
            <a:r>
              <a:rPr lang="cs-CZ" altLang="cs-CZ" sz="1600" dirty="0" smtClean="0"/>
              <a:t>yzické a právnické osoby.</a:t>
            </a:r>
          </a:p>
          <a:p>
            <a:pPr marL="285750" indent="-285750" algn="just" eaLnBrk="1" hangingPunct="1">
              <a:spcBef>
                <a:spcPct val="0"/>
              </a:spcBef>
              <a:defRPr/>
            </a:pPr>
            <a:endParaRPr lang="cs-CZ" altLang="cs-CZ" sz="1600" dirty="0"/>
          </a:p>
          <a:p>
            <a:pPr algn="just" eaLnBrk="1" hangingPunct="1">
              <a:spcBef>
                <a:spcPct val="0"/>
              </a:spcBef>
              <a:buNone/>
              <a:defRPr/>
            </a:pPr>
            <a:r>
              <a:rPr lang="cs-CZ" altLang="cs-CZ" sz="1600" b="1" u="sng" dirty="0" smtClean="0"/>
              <a:t>Neoprávněný žadatel</a:t>
            </a:r>
          </a:p>
          <a:p>
            <a:pPr marL="285750" lvl="3" indent="-285750" algn="just" eaLnBrk="1" hangingPunct="1">
              <a:spcBef>
                <a:spcPct val="0"/>
              </a:spcBef>
              <a:buFontTx/>
              <a:buChar char="•"/>
              <a:defRPr/>
            </a:pPr>
            <a:r>
              <a:rPr lang="cs-CZ" sz="1600" dirty="0"/>
              <a:t>městská část, popř. úřad městské části statutárního města </a:t>
            </a:r>
            <a:r>
              <a:rPr lang="cs-CZ" sz="1600" dirty="0" smtClean="0"/>
              <a:t>Opavy,</a:t>
            </a:r>
          </a:p>
          <a:p>
            <a:pPr marL="285750" lvl="3" indent="-285750" algn="just" eaLnBrk="1" hangingPunct="1">
              <a:spcBef>
                <a:spcPct val="0"/>
              </a:spcBef>
              <a:buFontTx/>
              <a:buChar char="•"/>
              <a:defRPr/>
            </a:pPr>
            <a:r>
              <a:rPr lang="cs-CZ" altLang="cs-CZ" sz="1600" dirty="0"/>
              <a:t>příspěvková organizace podle zákona č. 250/2000 Sb., o rozpočtových pravidlech územních rozpočtů, ve znění pozdějších předpisů, jejímž zřizovatelem je statutární město Opava</a:t>
            </a:r>
            <a:r>
              <a:rPr lang="cs-CZ" altLang="cs-CZ" sz="1600" dirty="0" smtClean="0"/>
              <a:t>.</a:t>
            </a:r>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813776596"/>
      </p:ext>
    </p:extLst>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2A100A8-5259-4D67-88ED-8BAEC24728E8}" type="slidenum">
              <a:rPr lang="cs-CZ" altLang="cs-CZ" sz="1400" smtClean="0"/>
              <a:pPr eaLnBrk="1" hangingPunct="1">
                <a:spcBef>
                  <a:spcPct val="0"/>
                </a:spcBef>
                <a:buFontTx/>
                <a:buNone/>
              </a:pPr>
              <a:t>16</a:t>
            </a:fld>
            <a:endParaRPr lang="cs-CZ" altLang="cs-CZ" sz="1400" smtClean="0"/>
          </a:p>
        </p:txBody>
      </p:sp>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B050"/>
                </a:solidFill>
              </a:rPr>
              <a:t>OPRÁVNĚNÝ ŽADATEL</a:t>
            </a:r>
          </a:p>
        </p:txBody>
      </p:sp>
      <p:sp>
        <p:nvSpPr>
          <p:cNvPr id="6" name="TextovéPole 3"/>
          <p:cNvSpPr txBox="1">
            <a:spLocks noChangeArrowheads="1"/>
          </p:cNvSpPr>
          <p:nvPr/>
        </p:nvSpPr>
        <p:spPr bwMode="auto">
          <a:xfrm>
            <a:off x="216982" y="1916832"/>
            <a:ext cx="878497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lvl="3" indent="0" algn="just" eaLnBrk="1" hangingPunct="1">
              <a:spcBef>
                <a:spcPct val="0"/>
              </a:spcBef>
              <a:buNone/>
              <a:defRPr/>
            </a:pPr>
            <a:r>
              <a:rPr lang="cs-CZ" sz="1600" dirty="0" smtClean="0"/>
              <a:t>Pokud </a:t>
            </a:r>
            <a:r>
              <a:rPr lang="cs-CZ" sz="1600" dirty="0"/>
              <a:t>je projekt určen </a:t>
            </a:r>
            <a:r>
              <a:rPr lang="cs-CZ" sz="1600" b="1" dirty="0"/>
              <a:t>pro občany města a současně je realizován na území města Opavy</a:t>
            </a:r>
            <a:r>
              <a:rPr lang="cs-CZ" sz="1600" dirty="0"/>
              <a:t>, </a:t>
            </a:r>
            <a:r>
              <a:rPr lang="cs-CZ" sz="1600" b="1" dirty="0"/>
              <a:t>není žadatel povinen</a:t>
            </a:r>
            <a:r>
              <a:rPr lang="cs-CZ" sz="1600" dirty="0"/>
              <a:t> mít trvalé bydliště resp. sídlo organizace či firmy na území statutárního města Opavy. Pokud je projekt </a:t>
            </a:r>
            <a:r>
              <a:rPr lang="cs-CZ" sz="1600" dirty="0">
                <a:solidFill>
                  <a:srgbClr val="FF0000"/>
                </a:solidFill>
              </a:rPr>
              <a:t>realizován mimo území města Opavy</a:t>
            </a:r>
            <a:r>
              <a:rPr lang="cs-CZ" sz="1600" dirty="0"/>
              <a:t>, musí být určený </a:t>
            </a:r>
            <a:r>
              <a:rPr lang="cs-CZ" sz="1600" dirty="0">
                <a:solidFill>
                  <a:srgbClr val="FF0000"/>
                </a:solidFill>
              </a:rPr>
              <a:t>pro občany města Opavy a žadatel </a:t>
            </a:r>
            <a:r>
              <a:rPr lang="cs-CZ" sz="1600" b="1" dirty="0">
                <a:solidFill>
                  <a:srgbClr val="FF0000"/>
                </a:solidFill>
              </a:rPr>
              <a:t>musí </a:t>
            </a:r>
            <a:r>
              <a:rPr lang="cs-CZ" sz="1600" dirty="0">
                <a:solidFill>
                  <a:srgbClr val="FF0000"/>
                </a:solidFill>
              </a:rPr>
              <a:t>mít trvalé bydliště </a:t>
            </a:r>
            <a:r>
              <a:rPr lang="cs-CZ" sz="1600" dirty="0">
                <a:solidFill>
                  <a:srgbClr val="000000"/>
                </a:solidFill>
              </a:rPr>
              <a:t>resp. sídlo organizace či firmy </a:t>
            </a:r>
            <a:r>
              <a:rPr lang="cs-CZ" sz="1600" dirty="0">
                <a:solidFill>
                  <a:srgbClr val="FF0000"/>
                </a:solidFill>
              </a:rPr>
              <a:t>na území statutárního města Opavy</a:t>
            </a:r>
            <a:r>
              <a:rPr lang="cs-CZ" sz="1600" dirty="0" smtClean="0"/>
              <a:t>.</a:t>
            </a:r>
          </a:p>
          <a:p>
            <a:pPr marL="0" lvl="3" indent="0" algn="just" eaLnBrk="1" hangingPunct="1">
              <a:spcBef>
                <a:spcPct val="0"/>
              </a:spcBef>
              <a:buNone/>
              <a:defRPr/>
            </a:pPr>
            <a:endParaRPr lang="cs-CZ" sz="1600" dirty="0"/>
          </a:p>
          <a:p>
            <a:pPr marL="0" lvl="3" indent="0" algn="just" eaLnBrk="1" hangingPunct="1">
              <a:spcBef>
                <a:spcPct val="0"/>
              </a:spcBef>
              <a:buNone/>
              <a:defRPr/>
            </a:pPr>
            <a:r>
              <a:rPr lang="cs-CZ" sz="1600" dirty="0"/>
              <a:t>V dotačním titulu ZP </a:t>
            </a:r>
            <a:r>
              <a:rPr lang="cs-CZ" sz="1600" dirty="0" smtClean="0"/>
              <a:t>1/23 </a:t>
            </a:r>
            <a:r>
              <a:rPr lang="cs-CZ" sz="1600" dirty="0"/>
              <a:t>a ZP </a:t>
            </a:r>
            <a:r>
              <a:rPr lang="cs-CZ" sz="1600" dirty="0" smtClean="0"/>
              <a:t>2/23  </a:t>
            </a:r>
            <a:r>
              <a:rPr lang="cs-CZ" sz="1600" dirty="0"/>
              <a:t>může ve výjimečných případech dojít k přesahu mimo území města Opavy, i když žadatel nemá trvalé bydliště resp. sídlo organizace či firmy na území statutárního města Opavy. Přesahem se rozumí např. partnerská spolupráce opavské školy s </a:t>
            </a:r>
            <a:r>
              <a:rPr lang="cs-CZ" sz="1600" dirty="0" err="1"/>
              <a:t>mimoopavskou</a:t>
            </a:r>
            <a:r>
              <a:rPr lang="cs-CZ" sz="1600" dirty="0"/>
              <a:t> školou či realizace dílčí aktivity projektu mimo vymezené území.</a:t>
            </a:r>
          </a:p>
          <a:p>
            <a:pPr marL="0" lvl="3" indent="0" algn="just" eaLnBrk="1" hangingPunct="1">
              <a:spcBef>
                <a:spcPct val="0"/>
              </a:spcBef>
              <a:buNone/>
              <a:defRPr/>
            </a:pPr>
            <a:endParaRPr lang="cs-CZ" sz="1600" dirty="0" smtClean="0"/>
          </a:p>
          <a:p>
            <a:pPr marL="0" lvl="3" indent="0" algn="just" eaLnBrk="1" hangingPunct="1">
              <a:spcBef>
                <a:spcPct val="0"/>
              </a:spcBef>
              <a:buNone/>
              <a:defRPr/>
            </a:pPr>
            <a:r>
              <a:rPr lang="cs-CZ" sz="1600" dirty="0"/>
              <a:t>V dotačních titulech ZP </a:t>
            </a:r>
            <a:r>
              <a:rPr lang="cs-CZ" sz="1600" dirty="0" smtClean="0"/>
              <a:t>2/23 </a:t>
            </a:r>
            <a:r>
              <a:rPr lang="cs-CZ" sz="1600" dirty="0"/>
              <a:t>a ZP </a:t>
            </a:r>
            <a:r>
              <a:rPr lang="cs-CZ" sz="1600" dirty="0" smtClean="0"/>
              <a:t>3/23 </a:t>
            </a:r>
            <a:r>
              <a:rPr lang="cs-CZ" sz="1600" dirty="0">
                <a:solidFill>
                  <a:srgbClr val="FF0000"/>
                </a:solidFill>
              </a:rPr>
              <a:t>musí být praktická opatření ve prospěch ochrany a tvorby životního prostředí realizována vždy na území </a:t>
            </a:r>
            <a:r>
              <a:rPr lang="cs-CZ" sz="1600" dirty="0"/>
              <a:t>města Opavy.</a:t>
            </a:r>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1248290223"/>
      </p:ext>
    </p:extLst>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DFB4E2D-3607-4981-9072-7A788191D2A3}" type="slidenum">
              <a:rPr lang="cs-CZ" altLang="cs-CZ" sz="1400" smtClean="0"/>
              <a:pPr eaLnBrk="1" hangingPunct="1">
                <a:spcBef>
                  <a:spcPct val="0"/>
                </a:spcBef>
                <a:buFontTx/>
                <a:buNone/>
              </a:pPr>
              <a:t>17</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ZP1/23</a:t>
            </a:r>
            <a:endParaRPr lang="cs-CZ" altLang="cs-CZ" sz="2200" b="1" dirty="0">
              <a:solidFill>
                <a:srgbClr val="00B050"/>
              </a:solidFill>
            </a:endParaRPr>
          </a:p>
        </p:txBody>
      </p:sp>
      <p:sp>
        <p:nvSpPr>
          <p:cNvPr id="7" name="Rectangle 11"/>
          <p:cNvSpPr>
            <a:spLocks noGrp="1" noChangeArrowheads="1"/>
          </p:cNvSpPr>
          <p:nvPr>
            <p:ph idx="1"/>
          </p:nvPr>
        </p:nvSpPr>
        <p:spPr>
          <a:xfrm>
            <a:off x="457200" y="1340768"/>
            <a:ext cx="8363272" cy="5112568"/>
          </a:xfrm>
        </p:spPr>
        <p:txBody>
          <a:bodyPr/>
          <a:lstStyle/>
          <a:p>
            <a:pPr eaLnBrk="1" hangingPunct="1">
              <a:spcBef>
                <a:spcPct val="0"/>
              </a:spcBef>
              <a:buFontTx/>
              <a:buNone/>
              <a:defRPr/>
            </a:pPr>
            <a:r>
              <a:rPr lang="cs-CZ" altLang="cs-CZ" sz="1600" b="1" u="sng" dirty="0" smtClean="0"/>
              <a:t>ZP1/23 – Podpora akcí a aktivit EVVO</a:t>
            </a:r>
          </a:p>
          <a:p>
            <a:pPr eaLnBrk="1" hangingPunct="1">
              <a:spcBef>
                <a:spcPct val="0"/>
              </a:spcBef>
              <a:buFontTx/>
              <a:buNone/>
              <a:defRPr/>
            </a:pPr>
            <a:endParaRPr lang="cs-CZ" altLang="cs-CZ" sz="1600" u="sng" dirty="0" smtClean="0"/>
          </a:p>
          <a:p>
            <a:r>
              <a:rPr lang="cs-CZ" sz="1600" b="1" dirty="0"/>
              <a:t>Spotřeba materiálu:</a:t>
            </a:r>
          </a:p>
          <a:p>
            <a:pPr marL="0" lvl="0" indent="0">
              <a:buNone/>
            </a:pPr>
            <a:r>
              <a:rPr lang="cs-CZ" sz="1600" dirty="0"/>
              <a:t>DDHM (drobný dlouhodobý hmotný </a:t>
            </a:r>
            <a:r>
              <a:rPr lang="cs-CZ" sz="1600" dirty="0" smtClean="0"/>
              <a:t>majetek), kancelářské potřeby, PHM </a:t>
            </a:r>
            <a:r>
              <a:rPr lang="cs-CZ" sz="1600" dirty="0"/>
              <a:t>– služební </a:t>
            </a:r>
            <a:r>
              <a:rPr lang="cs-CZ" sz="1600" dirty="0" smtClean="0"/>
              <a:t>automobil, </a:t>
            </a:r>
            <a:r>
              <a:rPr lang="cs-CZ" sz="1600" dirty="0" smtClean="0">
                <a:solidFill>
                  <a:srgbClr val="FF0000"/>
                </a:solidFill>
              </a:rPr>
              <a:t>drobné </a:t>
            </a:r>
            <a:r>
              <a:rPr lang="cs-CZ" sz="1600" dirty="0">
                <a:solidFill>
                  <a:srgbClr val="FF0000"/>
                </a:solidFill>
              </a:rPr>
              <a:t>občerstvení pro organizátory a účastníky akcí </a:t>
            </a:r>
            <a:r>
              <a:rPr lang="cs-CZ" sz="1600" dirty="0"/>
              <a:t>(bagety, pečivo, aj</a:t>
            </a:r>
            <a:r>
              <a:rPr lang="cs-CZ" sz="1600" dirty="0" smtClean="0"/>
              <a:t>.), ostatní </a:t>
            </a:r>
            <a:r>
              <a:rPr lang="cs-CZ" sz="1600" dirty="0"/>
              <a:t>materiál (drobné nefinanční odměny, tiskopisy, čisticí prostředky, časopisy, knihy, ochranné pomůcky, pracovní oděvy aj</a:t>
            </a:r>
            <a:r>
              <a:rPr lang="cs-CZ" sz="1600" dirty="0" smtClean="0"/>
              <a:t>.)</a:t>
            </a:r>
          </a:p>
          <a:p>
            <a:pPr marL="0" lvl="0" indent="0">
              <a:buNone/>
            </a:pPr>
            <a:endParaRPr lang="cs-CZ" sz="1600" dirty="0"/>
          </a:p>
          <a:p>
            <a:r>
              <a:rPr lang="cs-CZ" sz="1600" b="1" dirty="0"/>
              <a:t>Služby:</a:t>
            </a:r>
          </a:p>
          <a:p>
            <a:pPr marL="0" lvl="0" indent="0">
              <a:buNone/>
            </a:pPr>
            <a:r>
              <a:rPr lang="cs-CZ" sz="1600" dirty="0"/>
              <a:t>c</a:t>
            </a:r>
            <a:r>
              <a:rPr lang="cs-CZ" sz="1600" dirty="0" smtClean="0"/>
              <a:t>estovné, DDNM </a:t>
            </a:r>
            <a:r>
              <a:rPr lang="cs-CZ" sz="1600" dirty="0"/>
              <a:t>(drobný dlouhodobý nehmotný </a:t>
            </a:r>
            <a:r>
              <a:rPr lang="cs-CZ" sz="1600" dirty="0" smtClean="0"/>
              <a:t>majetek), </a:t>
            </a:r>
            <a:r>
              <a:rPr lang="cs-CZ" sz="1600" dirty="0" smtClean="0">
                <a:solidFill>
                  <a:srgbClr val="FF0000"/>
                </a:solidFill>
              </a:rPr>
              <a:t>krátkodobé </a:t>
            </a:r>
            <a:r>
              <a:rPr lang="cs-CZ" sz="1600" dirty="0">
                <a:solidFill>
                  <a:srgbClr val="FF0000"/>
                </a:solidFill>
              </a:rPr>
              <a:t>pronájmy </a:t>
            </a:r>
            <a:r>
              <a:rPr lang="cs-CZ" sz="1600" dirty="0"/>
              <a:t>nebytových prostor pro zabezpečení vzdělávací </a:t>
            </a:r>
            <a:r>
              <a:rPr lang="cs-CZ" sz="1600" dirty="0" smtClean="0"/>
              <a:t>činnosti, </a:t>
            </a:r>
            <a:r>
              <a:rPr lang="cs-CZ" sz="1600" dirty="0" smtClean="0">
                <a:solidFill>
                  <a:srgbClr val="FF0000"/>
                </a:solidFill>
              </a:rPr>
              <a:t>náklady </a:t>
            </a:r>
            <a:r>
              <a:rPr lang="cs-CZ" sz="1600" dirty="0">
                <a:solidFill>
                  <a:srgbClr val="FF0000"/>
                </a:solidFill>
              </a:rPr>
              <a:t>na společné stravování </a:t>
            </a:r>
            <a:r>
              <a:rPr lang="cs-CZ" sz="1600" dirty="0"/>
              <a:t>poskytované organizátorům a účinkujícím na akcích, účastníkům </a:t>
            </a:r>
            <a:r>
              <a:rPr lang="cs-CZ" sz="1600" dirty="0" smtClean="0"/>
              <a:t>soustředění a </a:t>
            </a:r>
            <a:r>
              <a:rPr lang="cs-CZ" sz="1600" dirty="0"/>
              <a:t>táborů (ne náklady na reprezentaci a </a:t>
            </a:r>
            <a:r>
              <a:rPr lang="cs-CZ" sz="1600" dirty="0" smtClean="0"/>
              <a:t>pohoštění), inzerce</a:t>
            </a:r>
            <a:r>
              <a:rPr lang="cs-CZ" sz="1600" dirty="0"/>
              <a:t>, propagace, vzdělávání, </a:t>
            </a:r>
            <a:r>
              <a:rPr lang="cs-CZ" sz="1600" dirty="0" smtClean="0"/>
              <a:t>úklidové </a:t>
            </a:r>
            <a:r>
              <a:rPr lang="cs-CZ" sz="1600" dirty="0"/>
              <a:t>služby, praní a čištění prádla, apod</a:t>
            </a:r>
            <a:r>
              <a:rPr lang="cs-CZ" sz="1600" dirty="0" smtClean="0"/>
              <a:t>.</a:t>
            </a:r>
          </a:p>
          <a:p>
            <a:pPr marL="0" lvl="0" indent="0">
              <a:buNone/>
            </a:pPr>
            <a:endParaRPr lang="cs-CZ" sz="1600" dirty="0"/>
          </a:p>
          <a:p>
            <a:r>
              <a:rPr lang="cs-CZ" sz="1600" b="1" dirty="0"/>
              <a:t>Osobní náklady:</a:t>
            </a:r>
          </a:p>
          <a:p>
            <a:pPr marL="0" lvl="0" indent="0">
              <a:buNone/>
            </a:pPr>
            <a:r>
              <a:rPr lang="cs-CZ" sz="1600" dirty="0"/>
              <a:t>v</a:t>
            </a:r>
            <a:r>
              <a:rPr lang="cs-CZ" sz="1600" dirty="0" smtClean="0"/>
              <a:t>e </a:t>
            </a:r>
            <a:r>
              <a:rPr lang="cs-CZ" sz="1600" dirty="0"/>
              <a:t>formě dohod o provedení práce </a:t>
            </a:r>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535300607"/>
      </p:ext>
    </p:extLst>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B6EAD18-E2D2-458A-8265-95B7E24A332D}" type="slidenum">
              <a:rPr lang="cs-CZ" altLang="cs-CZ" sz="1400" smtClean="0"/>
              <a:pPr eaLnBrk="1" hangingPunct="1">
                <a:spcBef>
                  <a:spcPct val="0"/>
                </a:spcBef>
                <a:buFontTx/>
                <a:buNone/>
              </a:pPr>
              <a:t>18</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a:t>
            </a:r>
            <a:r>
              <a:rPr lang="cs-CZ" altLang="cs-CZ" sz="2200" b="1" dirty="0" smtClean="0">
                <a:solidFill>
                  <a:srgbClr val="00B050"/>
                </a:solidFill>
              </a:rPr>
              <a:t>ZP2/23</a:t>
            </a:r>
            <a:endParaRPr lang="cs-CZ" altLang="cs-CZ" sz="2200" b="1" dirty="0">
              <a:solidFill>
                <a:srgbClr val="00B050"/>
              </a:solidFill>
            </a:endParaRPr>
          </a:p>
        </p:txBody>
      </p:sp>
      <p:sp>
        <p:nvSpPr>
          <p:cNvPr id="7" name="Rectangle 11"/>
          <p:cNvSpPr>
            <a:spLocks noGrp="1" noChangeArrowheads="1"/>
          </p:cNvSpPr>
          <p:nvPr>
            <p:ph idx="1"/>
          </p:nvPr>
        </p:nvSpPr>
        <p:spPr>
          <a:xfrm>
            <a:off x="179512" y="1196752"/>
            <a:ext cx="8712968" cy="5932385"/>
          </a:xfrm>
        </p:spPr>
        <p:txBody>
          <a:bodyPr/>
          <a:lstStyle/>
          <a:p>
            <a:pPr marL="0" indent="0" algn="just" eaLnBrk="1" hangingPunct="1">
              <a:spcBef>
                <a:spcPct val="0"/>
              </a:spcBef>
              <a:buFontTx/>
              <a:buNone/>
              <a:defRPr/>
            </a:pPr>
            <a:r>
              <a:rPr lang="cs-CZ" altLang="cs-CZ" sz="1600" b="1" u="sng" dirty="0" smtClean="0"/>
              <a:t>ZP2/23 Podpora činnosti neziskových organizací zaměřených na EVVO a ochranu životního prostředí</a:t>
            </a:r>
          </a:p>
          <a:p>
            <a:pPr marL="0" indent="0" algn="just" eaLnBrk="1" hangingPunct="1">
              <a:spcBef>
                <a:spcPct val="0"/>
              </a:spcBef>
              <a:buFontTx/>
              <a:buNone/>
              <a:defRPr/>
            </a:pPr>
            <a:endParaRPr lang="cs-CZ" altLang="cs-CZ" sz="1600" dirty="0" smtClean="0"/>
          </a:p>
          <a:p>
            <a:r>
              <a:rPr lang="cs-CZ" sz="1600" b="1" dirty="0"/>
              <a:t>Spotřeba materiálu:</a:t>
            </a:r>
          </a:p>
          <a:p>
            <a:pPr marL="0" lvl="0" indent="0">
              <a:buNone/>
            </a:pPr>
            <a:r>
              <a:rPr lang="cs-CZ" sz="1600" dirty="0"/>
              <a:t>DDHM (drobný dlouhodobý hmotný majetek), kancelářské potřeby, PHM – služební automobil, </a:t>
            </a:r>
            <a:r>
              <a:rPr lang="cs-CZ" sz="1600" dirty="0">
                <a:solidFill>
                  <a:srgbClr val="FF0000"/>
                </a:solidFill>
              </a:rPr>
              <a:t>drobné občerstvení pro organizátory a účastníky akcí </a:t>
            </a:r>
            <a:r>
              <a:rPr lang="cs-CZ" sz="1600" dirty="0"/>
              <a:t>(bagety, pečivo, aj.), ostatní materiál (drobné nefinanční odměny, tiskopisy, čisticí prostředky, časopisy, knihy, ochranné pomůcky, pracovní oděvy aj</a:t>
            </a:r>
            <a:r>
              <a:rPr lang="cs-CZ" sz="1600" dirty="0" smtClean="0"/>
              <a:t>.)</a:t>
            </a:r>
          </a:p>
          <a:p>
            <a:pPr marL="0" lvl="0" indent="0">
              <a:buNone/>
            </a:pPr>
            <a:endParaRPr lang="cs-CZ" sz="900" dirty="0"/>
          </a:p>
          <a:p>
            <a:r>
              <a:rPr lang="cs-CZ" sz="1600" b="1" dirty="0"/>
              <a:t>Spotřeba </a:t>
            </a:r>
            <a:r>
              <a:rPr lang="cs-CZ" sz="1600" b="1" dirty="0" smtClean="0"/>
              <a:t>energie</a:t>
            </a:r>
            <a:endParaRPr lang="cs-CZ" sz="1600" b="1" dirty="0"/>
          </a:p>
          <a:p>
            <a:pPr marL="0" lvl="0" indent="0">
              <a:buNone/>
            </a:pPr>
            <a:endParaRPr lang="cs-CZ" sz="900" dirty="0"/>
          </a:p>
          <a:p>
            <a:r>
              <a:rPr lang="cs-CZ" sz="1600" b="1" dirty="0"/>
              <a:t>Služby:</a:t>
            </a:r>
          </a:p>
          <a:p>
            <a:pPr marL="0" lvl="0" indent="0">
              <a:buNone/>
            </a:pPr>
            <a:r>
              <a:rPr lang="cs-CZ" sz="1600" dirty="0"/>
              <a:t>cestovné, DDNM (drobný dlouhodobý nehmotný majetek), </a:t>
            </a:r>
            <a:r>
              <a:rPr lang="cs-CZ" sz="1600" dirty="0" smtClean="0">
                <a:solidFill>
                  <a:srgbClr val="FF0000"/>
                </a:solidFill>
              </a:rPr>
              <a:t>nájemné </a:t>
            </a:r>
            <a:r>
              <a:rPr lang="cs-CZ" sz="1600" dirty="0"/>
              <a:t>nebytových prostor pro zabezpečení vzdělávací </a:t>
            </a:r>
            <a:r>
              <a:rPr lang="cs-CZ" sz="1600" dirty="0" smtClean="0"/>
              <a:t>činnosti – </a:t>
            </a:r>
            <a:r>
              <a:rPr lang="cs-CZ" sz="1600" dirty="0" smtClean="0">
                <a:solidFill>
                  <a:srgbClr val="FF0000"/>
                </a:solidFill>
              </a:rPr>
              <a:t>krátkodobé i dlouhodobé pronájmy</a:t>
            </a:r>
            <a:r>
              <a:rPr lang="cs-CZ" sz="1600" dirty="0" smtClean="0"/>
              <a:t>, </a:t>
            </a:r>
            <a:r>
              <a:rPr lang="cs-CZ" sz="1600" dirty="0">
                <a:solidFill>
                  <a:srgbClr val="FF0000"/>
                </a:solidFill>
              </a:rPr>
              <a:t>náklady na společné stravování </a:t>
            </a:r>
            <a:r>
              <a:rPr lang="cs-CZ" sz="1600" dirty="0"/>
              <a:t>poskytované organizátorům a účinkujícím na akcích, účastníkům soustředění a táborů (ne náklady </a:t>
            </a:r>
            <a:r>
              <a:rPr lang="cs-CZ" sz="1600" dirty="0" smtClean="0"/>
              <a:t>na reprezentaci a pohoštění), inzerce, propagace, vzdělávání, úklidové </a:t>
            </a:r>
            <a:r>
              <a:rPr lang="cs-CZ" sz="1600" dirty="0"/>
              <a:t>služby, praní a čištění prádla, apod.</a:t>
            </a:r>
          </a:p>
          <a:p>
            <a:pPr marL="0" lvl="0" indent="0">
              <a:buNone/>
            </a:pPr>
            <a:endParaRPr lang="cs-CZ" sz="900" dirty="0"/>
          </a:p>
          <a:p>
            <a:r>
              <a:rPr lang="cs-CZ" sz="1600" b="1" dirty="0"/>
              <a:t>Osobní náklady:</a:t>
            </a:r>
          </a:p>
          <a:p>
            <a:pPr marL="0" lvl="0" indent="0">
              <a:buNone/>
            </a:pPr>
            <a:r>
              <a:rPr lang="cs-CZ" sz="1600" dirty="0"/>
              <a:t>ve formě dohod o provedení práce </a:t>
            </a:r>
            <a:r>
              <a:rPr lang="cs-CZ" sz="1600" dirty="0" smtClean="0"/>
              <a:t>a dohod o pracovní činnosti</a:t>
            </a:r>
            <a:endParaRPr lang="cs-CZ" sz="1600" dirty="0"/>
          </a:p>
        </p:txBody>
      </p:sp>
    </p:spTree>
    <p:extLst>
      <p:ext uri="{BB962C8B-B14F-4D97-AF65-F5344CB8AC3E}">
        <p14:creationId xmlns:p14="http://schemas.microsoft.com/office/powerpoint/2010/main" val="654061620"/>
      </p:ext>
    </p:extLst>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F4247054-24D7-40C2-A8EB-379494C631CB}" type="slidenum">
              <a:rPr lang="cs-CZ" altLang="cs-CZ" sz="1400" smtClean="0"/>
              <a:pPr eaLnBrk="1" hangingPunct="1">
                <a:spcBef>
                  <a:spcPct val="0"/>
                </a:spcBef>
                <a:buFontTx/>
                <a:buNone/>
              </a:pPr>
              <a:t>19</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UZNATELNÉ NÁKLADY – ZP </a:t>
            </a:r>
            <a:r>
              <a:rPr lang="cs-CZ" altLang="cs-CZ" sz="2200" b="1" dirty="0" smtClean="0">
                <a:solidFill>
                  <a:srgbClr val="00B050"/>
                </a:solidFill>
              </a:rPr>
              <a:t>3/23</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indent="0" algn="just" eaLnBrk="1" hangingPunct="1">
              <a:spcBef>
                <a:spcPct val="0"/>
              </a:spcBef>
              <a:buFontTx/>
              <a:buNone/>
              <a:defRPr/>
            </a:pPr>
            <a:r>
              <a:rPr lang="cs-CZ" altLang="cs-CZ" sz="1600" b="1" dirty="0" smtClean="0"/>
              <a:t>ZP3/23 Podpora opatření ve prospěch životního prostředí</a:t>
            </a:r>
          </a:p>
          <a:p>
            <a:pPr algn="just" eaLnBrk="1" hangingPunct="1">
              <a:spcBef>
                <a:spcPct val="0"/>
              </a:spcBef>
              <a:defRPr/>
            </a:pPr>
            <a:endParaRPr lang="cs-CZ" altLang="cs-CZ" sz="1600" dirty="0" smtClean="0"/>
          </a:p>
          <a:p>
            <a:r>
              <a:rPr lang="cs-CZ" sz="1600" b="1" dirty="0"/>
              <a:t>Spotřeba materiálu:</a:t>
            </a:r>
          </a:p>
          <a:p>
            <a:pPr marL="0" lvl="0" indent="0">
              <a:buNone/>
            </a:pPr>
            <a:r>
              <a:rPr lang="cs-CZ" sz="1600" dirty="0"/>
              <a:t>DDHM (drobný dlouhodobý hmotný majetek), kancelářské </a:t>
            </a:r>
            <a:r>
              <a:rPr lang="cs-CZ" sz="1600" dirty="0" smtClean="0"/>
              <a:t>potřeby, </a:t>
            </a:r>
            <a:r>
              <a:rPr lang="cs-CZ" sz="1600" dirty="0">
                <a:solidFill>
                  <a:srgbClr val="FF0000"/>
                </a:solidFill>
              </a:rPr>
              <a:t>drobné občerstvení pro organizátory a účastníky akcí </a:t>
            </a:r>
            <a:r>
              <a:rPr lang="cs-CZ" sz="1600" dirty="0"/>
              <a:t>(bagety, pečivo, aj.), ostatní materiál (drobné nefinanční odměny, tiskopisy, čisticí prostředky, časopisy, knihy, ochranné pomůcky, pracovní oděvy aj.)</a:t>
            </a:r>
          </a:p>
          <a:p>
            <a:pPr marL="0" lvl="0" indent="0">
              <a:buNone/>
            </a:pPr>
            <a:endParaRPr lang="cs-CZ" sz="900" dirty="0"/>
          </a:p>
          <a:p>
            <a:r>
              <a:rPr lang="cs-CZ" sz="1600" b="1" dirty="0"/>
              <a:t>Služby:</a:t>
            </a:r>
          </a:p>
          <a:p>
            <a:pPr marL="0" lvl="0" indent="0">
              <a:buNone/>
            </a:pPr>
            <a:r>
              <a:rPr lang="cs-CZ" sz="1600" dirty="0" smtClean="0"/>
              <a:t>DDNM </a:t>
            </a:r>
            <a:r>
              <a:rPr lang="cs-CZ" sz="1600" dirty="0"/>
              <a:t>(drobný dlouhodobý nehmotný majetek</a:t>
            </a:r>
            <a:r>
              <a:rPr lang="cs-CZ" sz="1600" dirty="0" smtClean="0"/>
              <a:t>), </a:t>
            </a:r>
            <a:r>
              <a:rPr lang="cs-CZ" sz="1600" dirty="0">
                <a:solidFill>
                  <a:srgbClr val="FF0000"/>
                </a:solidFill>
              </a:rPr>
              <a:t>náklady na společné stravování </a:t>
            </a:r>
            <a:r>
              <a:rPr lang="cs-CZ" sz="1600" dirty="0"/>
              <a:t>poskytované organizátorům a účinkujícím na akcích, účastníkům soustředění a táborů (ne náklady na reprezentaci a pohoštění), inzerce, propagace, vzdělávání</a:t>
            </a:r>
            <a:r>
              <a:rPr lang="cs-CZ" sz="1600" dirty="0" smtClean="0"/>
              <a:t>, </a:t>
            </a:r>
            <a:r>
              <a:rPr lang="cs-CZ" sz="1600" dirty="0"/>
              <a:t>úklidové služby, praní a čištění prádla, apod.</a:t>
            </a:r>
          </a:p>
          <a:p>
            <a:pPr algn="just" eaLnBrk="1" hangingPunct="1">
              <a:spcBef>
                <a:spcPct val="0"/>
              </a:spcBef>
              <a:defRPr/>
            </a:pPr>
            <a:endParaRPr lang="cs-CZ" altLang="cs-CZ" sz="1600" dirty="0" smtClean="0"/>
          </a:p>
          <a:p>
            <a:pPr algn="just" eaLnBrk="1" hangingPunct="1">
              <a:spcBef>
                <a:spcPct val="0"/>
              </a:spcBef>
              <a:defRPr/>
            </a:pPr>
            <a:endParaRPr lang="cs-CZ" altLang="cs-CZ" sz="1600" dirty="0" smtClean="0"/>
          </a:p>
        </p:txBody>
      </p:sp>
    </p:spTree>
    <p:extLst>
      <p:ext uri="{BB962C8B-B14F-4D97-AF65-F5344CB8AC3E}">
        <p14:creationId xmlns:p14="http://schemas.microsoft.com/office/powerpoint/2010/main" val="323484205"/>
      </p:ext>
    </p:extLst>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7" name="Rectangle 11"/>
          <p:cNvSpPr>
            <a:spLocks noGrp="1" noChangeArrowheads="1"/>
          </p:cNvSpPr>
          <p:nvPr>
            <p:ph idx="1"/>
          </p:nvPr>
        </p:nvSpPr>
        <p:spPr>
          <a:xfrm>
            <a:off x="457200" y="1600200"/>
            <a:ext cx="8435280" cy="4525963"/>
          </a:xfrm>
        </p:spPr>
        <p:txBody>
          <a:bodyPr/>
          <a:lstStyle/>
          <a:p>
            <a:pPr algn="just" eaLnBrk="1" hangingPunct="1">
              <a:spcBef>
                <a:spcPct val="0"/>
              </a:spcBef>
              <a:buFontTx/>
              <a:buNone/>
              <a:defRPr/>
            </a:pPr>
            <a:r>
              <a:rPr lang="cs-CZ" altLang="cs-CZ" sz="1800" b="1" dirty="0" smtClean="0"/>
              <a:t>Termín pro předložení žádosti o </a:t>
            </a:r>
            <a:r>
              <a:rPr lang="cs-CZ" altLang="cs-CZ" sz="1800" b="1" dirty="0" smtClean="0">
                <a:solidFill>
                  <a:srgbClr val="000000"/>
                </a:solidFill>
              </a:rPr>
              <a:t>dotaci:  </a:t>
            </a:r>
            <a:r>
              <a:rPr lang="cs-CZ" altLang="cs-CZ" sz="1800" b="1" dirty="0" smtClean="0">
                <a:solidFill>
                  <a:srgbClr val="FF0000"/>
                </a:solidFill>
              </a:rPr>
              <a:t>1. 9. – 30. 9. 2022</a:t>
            </a:r>
          </a:p>
          <a:p>
            <a:pPr algn="just" eaLnBrk="1" hangingPunct="1">
              <a:spcBef>
                <a:spcPct val="0"/>
              </a:spcBef>
              <a:buFontTx/>
              <a:buNone/>
              <a:defRPr/>
            </a:pPr>
            <a:endParaRPr lang="cs-CZ" altLang="cs-CZ" sz="1600" b="1" dirty="0" smtClean="0"/>
          </a:p>
          <a:p>
            <a:pPr algn="just" eaLnBrk="1" hangingPunct="1">
              <a:spcBef>
                <a:spcPct val="0"/>
              </a:spcBef>
              <a:buFontTx/>
              <a:buNone/>
              <a:defRPr/>
            </a:pPr>
            <a:endParaRPr lang="cs-CZ" altLang="cs-CZ" sz="1600" b="1" dirty="0" smtClean="0"/>
          </a:p>
          <a:p>
            <a:pPr marL="0" indent="0" algn="just">
              <a:buNone/>
            </a:pPr>
            <a:r>
              <a:rPr lang="cs-CZ" sz="1600" dirty="0"/>
              <a:t>Žadatel 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u="sng" dirty="0" smtClean="0">
                <a:hlinkClick r:id="rId4"/>
              </a:rPr>
              <a:t>/</a:t>
            </a:r>
            <a:r>
              <a:rPr lang="cs-CZ" sz="1600" dirty="0" smtClean="0"/>
              <a:t>).</a:t>
            </a:r>
            <a:endParaRPr lang="cs-CZ" sz="1600" dirty="0"/>
          </a:p>
          <a:p>
            <a:pPr marL="0" indent="0" algn="just">
              <a:buNone/>
            </a:pPr>
            <a:endParaRPr lang="cs-CZ" altLang="cs-CZ" sz="1600" dirty="0" smtClean="0"/>
          </a:p>
          <a:p>
            <a:pPr marL="0" indent="0" algn="just">
              <a:buNone/>
            </a:pPr>
            <a:r>
              <a:rPr lang="cs-CZ" sz="1600" dirty="0"/>
              <a:t>Po odeslání Žádosti prostřednictvím aplikace GRANTYS žadatel </a:t>
            </a:r>
            <a:r>
              <a:rPr lang="cs-CZ" sz="1600" b="1" dirty="0"/>
              <a:t>vygeneruje odeslanou Žádost ve formátu *.</a:t>
            </a:r>
            <a:r>
              <a:rPr lang="cs-CZ" sz="1600" b="1" dirty="0" err="1"/>
              <a:t>pdf</a:t>
            </a:r>
            <a:r>
              <a:rPr lang="cs-CZ" sz="1600" dirty="0"/>
              <a:t>. Takto vygenerovanou, vytištěnou a podepsanou Žádost (bez povinných příloh) je nezbytné doručit Poskytovateli </a:t>
            </a:r>
            <a:r>
              <a:rPr lang="cs-CZ" sz="1600" b="1" dirty="0"/>
              <a:t>nejpozději poslední den lhůty pro podání žádosti, </a:t>
            </a:r>
            <a:r>
              <a:rPr lang="cs-CZ" sz="1600" dirty="0"/>
              <a:t>jedním z následujících způsobů</a:t>
            </a:r>
            <a:r>
              <a:rPr lang="cs-CZ" sz="1600" dirty="0" smtClean="0"/>
              <a:t>:</a:t>
            </a:r>
          </a:p>
          <a:p>
            <a:pPr marL="0" indent="0" algn="just">
              <a:buNone/>
            </a:pPr>
            <a:endParaRPr lang="cs-CZ" altLang="cs-CZ" sz="1600" dirty="0"/>
          </a:p>
          <a:p>
            <a:pPr algn="just"/>
            <a:r>
              <a:rPr lang="cs-CZ" sz="1600" dirty="0"/>
              <a:t>prostřednictvím provozovatele poštovních </a:t>
            </a:r>
            <a:r>
              <a:rPr lang="cs-CZ" sz="1600" dirty="0" smtClean="0"/>
              <a:t>služeb</a:t>
            </a:r>
          </a:p>
          <a:p>
            <a:pPr algn="just"/>
            <a:r>
              <a:rPr lang="cs-CZ" sz="1600" dirty="0"/>
              <a:t>prostřednictvím podatelny Magistrátu města </a:t>
            </a:r>
            <a:r>
              <a:rPr lang="cs-CZ" sz="1600" dirty="0" smtClean="0"/>
              <a:t>Opavy</a:t>
            </a:r>
          </a:p>
          <a:p>
            <a:pPr algn="just"/>
            <a:r>
              <a:rPr lang="cs-CZ" sz="1600" dirty="0"/>
              <a:t>datové zprávy</a:t>
            </a:r>
            <a:endParaRPr lang="cs-CZ" altLang="cs-CZ" sz="1600" dirty="0" smtClean="0"/>
          </a:p>
          <a:p>
            <a:pPr marL="0" lvl="2" indent="0" algn="just" eaLnBrk="1" hangingPunct="1">
              <a:spcBef>
                <a:spcPct val="0"/>
              </a:spcBef>
              <a:buFontTx/>
              <a:buNone/>
              <a:defRPr/>
            </a:pPr>
            <a:endParaRPr lang="cs-CZ" altLang="cs-CZ" sz="1600" dirty="0">
              <a:solidFill>
                <a:srgbClr val="FF0000"/>
              </a:solidFill>
            </a:endParaRPr>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20</a:t>
            </a:fld>
            <a:endParaRPr lang="cs-CZ" altLang="cs-CZ" sz="1400" dirty="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B050"/>
                </a:solidFill>
              </a:rPr>
              <a:t>NEUZNATELNÉ NÁKLADY</a:t>
            </a:r>
          </a:p>
        </p:txBody>
      </p:sp>
      <p:sp>
        <p:nvSpPr>
          <p:cNvPr id="7" name="Rectangle 11"/>
          <p:cNvSpPr>
            <a:spLocks noGrp="1" noChangeArrowheads="1"/>
          </p:cNvSpPr>
          <p:nvPr>
            <p:ph idx="1"/>
          </p:nvPr>
        </p:nvSpPr>
        <p:spPr>
          <a:xfrm>
            <a:off x="457200" y="1128713"/>
            <a:ext cx="8435280" cy="5592761"/>
          </a:xfrm>
        </p:spPr>
        <p:txBody>
          <a:bodyPr/>
          <a:lstStyle/>
          <a:p>
            <a:pPr marL="0" indent="0" algn="just" eaLnBrk="1" hangingPunct="1">
              <a:spcBef>
                <a:spcPct val="0"/>
              </a:spcBef>
              <a:buFontTx/>
              <a:buNone/>
              <a:defRPr/>
            </a:pPr>
            <a:r>
              <a:rPr lang="cs-CZ" altLang="cs-CZ" sz="1600" b="1" dirty="0" smtClean="0"/>
              <a:t>Všechny ostatní náklady vynaložené příjemcem jsou považovány za </a:t>
            </a:r>
            <a:r>
              <a:rPr lang="cs-CZ" altLang="cs-CZ" sz="1600" b="1" dirty="0" smtClean="0">
                <a:solidFill>
                  <a:srgbClr val="FF0000"/>
                </a:solidFill>
              </a:rPr>
              <a:t>náklady neuznatelné:</a:t>
            </a:r>
          </a:p>
          <a:p>
            <a:pPr marL="285750" lvl="3" indent="-285750" algn="just" eaLnBrk="1" hangingPunct="1">
              <a:spcBef>
                <a:spcPct val="0"/>
              </a:spcBef>
              <a:buFont typeface="Arial" panose="020B0604020202020204" pitchFamily="34" charset="0"/>
              <a:buChar char="•"/>
              <a:defRPr/>
            </a:pPr>
            <a:r>
              <a:rPr lang="cs-CZ" sz="1600" dirty="0"/>
              <a:t>splátky úvěrů vč. </a:t>
            </a:r>
            <a:r>
              <a:rPr lang="cs-CZ" sz="1600" dirty="0" smtClean="0"/>
              <a:t>úroků, leasingu </a:t>
            </a:r>
            <a:r>
              <a:rPr lang="cs-CZ" sz="1600" dirty="0"/>
              <a:t>vč. </a:t>
            </a:r>
            <a:r>
              <a:rPr lang="cs-CZ" sz="1600" dirty="0" smtClean="0"/>
              <a:t>akontace,</a:t>
            </a:r>
          </a:p>
          <a:p>
            <a:pPr marL="285750" lvl="3" indent="-285750" algn="just" eaLnBrk="1" hangingPunct="1">
              <a:spcBef>
                <a:spcPct val="0"/>
              </a:spcBef>
              <a:buFont typeface="Arial" panose="020B0604020202020204" pitchFamily="34" charset="0"/>
              <a:buChar char="•"/>
              <a:defRPr/>
            </a:pPr>
            <a:r>
              <a:rPr lang="cs-CZ" sz="1600" dirty="0" smtClean="0"/>
              <a:t>celní, správní</a:t>
            </a:r>
            <a:r>
              <a:rPr lang="cs-CZ" sz="1600" dirty="0"/>
              <a:t>, soudní a bankovní </a:t>
            </a:r>
            <a:r>
              <a:rPr lang="cs-CZ" sz="1600" dirty="0" smtClean="0"/>
              <a:t>poplatky,</a:t>
            </a:r>
          </a:p>
          <a:p>
            <a:pPr marL="285750" lvl="3" indent="-285750" algn="just" eaLnBrk="1" hangingPunct="1">
              <a:spcBef>
                <a:spcPct val="0"/>
              </a:spcBef>
              <a:buFont typeface="Arial" panose="020B0604020202020204" pitchFamily="34" charset="0"/>
              <a:buChar char="•"/>
              <a:defRPr/>
            </a:pPr>
            <a:r>
              <a:rPr lang="cs-CZ" sz="1600" dirty="0">
                <a:solidFill>
                  <a:srgbClr val="00B0F0"/>
                </a:solidFill>
              </a:rPr>
              <a:t>poštovní služby,</a:t>
            </a:r>
          </a:p>
          <a:p>
            <a:pPr marL="285750" lvl="3" indent="-285750" algn="just" eaLnBrk="1" hangingPunct="1">
              <a:spcBef>
                <a:spcPct val="0"/>
              </a:spcBef>
              <a:buFont typeface="Arial" panose="020B0604020202020204" pitchFamily="34" charset="0"/>
              <a:buChar char="•"/>
              <a:defRPr/>
            </a:pPr>
            <a:r>
              <a:rPr lang="cs-CZ" sz="1600" dirty="0" smtClean="0"/>
              <a:t>poplatky za </a:t>
            </a:r>
            <a:r>
              <a:rPr lang="cs-CZ" sz="1600" dirty="0"/>
              <a:t>telefonní hovory a paušální poplatky za internet vč. zavedení </a:t>
            </a:r>
            <a:r>
              <a:rPr lang="cs-CZ" sz="1600" dirty="0" smtClean="0"/>
              <a:t>přípojky,</a:t>
            </a:r>
          </a:p>
          <a:p>
            <a:pPr marL="285750" lvl="3" indent="-285750" algn="just" eaLnBrk="1" hangingPunct="1">
              <a:spcBef>
                <a:spcPct val="0"/>
              </a:spcBef>
              <a:buFont typeface="Arial" panose="020B0604020202020204" pitchFamily="34" charset="0"/>
              <a:buChar char="•"/>
              <a:defRPr/>
            </a:pPr>
            <a:r>
              <a:rPr lang="cs-CZ" sz="1600" dirty="0" smtClean="0"/>
              <a:t>provize, daně </a:t>
            </a:r>
            <a:r>
              <a:rPr lang="cs-CZ" sz="1600" dirty="0"/>
              <a:t>a dotace (výjimkou je srážková daň a daň z přidané hodnoty v případě, že příjemce dotace je neplátce této daně nebo mu nevzniká nárok na odpočet této daně</a:t>
            </a:r>
            <a:r>
              <a:rPr lang="cs-CZ" sz="1600" dirty="0" smtClean="0"/>
              <a:t>),</a:t>
            </a:r>
          </a:p>
          <a:p>
            <a:pPr marL="285750" lvl="3" indent="-285750" algn="just" eaLnBrk="1" hangingPunct="1">
              <a:spcBef>
                <a:spcPct val="0"/>
              </a:spcBef>
              <a:buFont typeface="Arial" panose="020B0604020202020204" pitchFamily="34" charset="0"/>
              <a:buChar char="•"/>
              <a:defRPr/>
            </a:pPr>
            <a:r>
              <a:rPr lang="cs-CZ" sz="1600" dirty="0" smtClean="0"/>
              <a:t>náklady </a:t>
            </a:r>
            <a:r>
              <a:rPr lang="cs-CZ" sz="1600" dirty="0"/>
              <a:t>na </a:t>
            </a:r>
            <a:r>
              <a:rPr lang="cs-CZ" sz="1600" dirty="0" smtClean="0"/>
              <a:t>reprezentaci </a:t>
            </a:r>
            <a:r>
              <a:rPr lang="cs-CZ" sz="1600" dirty="0"/>
              <a:t>a pohoštění (pohoštěním není společné stravování poskytované účastníkům akcí, soustředění a výcvikových táborů</a:t>
            </a:r>
            <a:r>
              <a:rPr lang="cs-CZ" sz="1600" dirty="0" smtClean="0"/>
              <a:t>),</a:t>
            </a:r>
          </a:p>
          <a:p>
            <a:pPr marL="285750" lvl="3" indent="-285750" algn="just" eaLnBrk="1" hangingPunct="1">
              <a:spcBef>
                <a:spcPct val="0"/>
              </a:spcBef>
              <a:buFont typeface="Arial" panose="020B0604020202020204" pitchFamily="34" charset="0"/>
              <a:buChar char="•"/>
              <a:defRPr/>
            </a:pPr>
            <a:r>
              <a:rPr lang="cs-CZ" sz="1600" dirty="0" smtClean="0">
                <a:solidFill>
                  <a:srgbClr val="FF0000"/>
                </a:solidFill>
              </a:rPr>
              <a:t>alkoholické nápoje a tabákové výrobky,</a:t>
            </a:r>
          </a:p>
          <a:p>
            <a:pPr marL="285750" lvl="3" indent="-285750" algn="just" eaLnBrk="1" hangingPunct="1">
              <a:spcBef>
                <a:spcPct val="0"/>
              </a:spcBef>
              <a:buFont typeface="Arial" panose="020B0604020202020204" pitchFamily="34" charset="0"/>
              <a:buChar char="•"/>
              <a:defRPr/>
            </a:pPr>
            <a:r>
              <a:rPr lang="cs-CZ" sz="1600" dirty="0" smtClean="0"/>
              <a:t>pojištění </a:t>
            </a:r>
            <a:r>
              <a:rPr lang="cs-CZ" sz="1600" dirty="0"/>
              <a:t>majetku apod</a:t>
            </a:r>
            <a:r>
              <a:rPr lang="cs-CZ" sz="1600" dirty="0" smtClean="0"/>
              <a:t>.</a:t>
            </a:r>
          </a:p>
          <a:p>
            <a:pPr marL="0" indent="0" algn="just" eaLnBrk="1" hangingPunct="1">
              <a:spcBef>
                <a:spcPct val="0"/>
              </a:spcBef>
              <a:buFontTx/>
              <a:buNone/>
              <a:defRPr/>
            </a:pPr>
            <a:endParaRPr lang="cs-CZ" altLang="cs-CZ" sz="1600" dirty="0" smtClean="0"/>
          </a:p>
          <a:p>
            <a:pPr marL="0" indent="0" algn="just" eaLnBrk="1" hangingPunct="1">
              <a:spcBef>
                <a:spcPct val="0"/>
              </a:spcBef>
              <a:buFontTx/>
              <a:buNone/>
              <a:defRPr/>
            </a:pPr>
            <a:r>
              <a:rPr lang="cs-CZ" sz="1600" dirty="0"/>
              <a:t>Dotace </a:t>
            </a:r>
            <a:r>
              <a:rPr lang="cs-CZ" sz="1600" b="1" dirty="0"/>
              <a:t>nebude</a:t>
            </a:r>
            <a:r>
              <a:rPr lang="cs-CZ" sz="1600" dirty="0"/>
              <a:t> poskytována na běžnou výuku ve školách, běžnou zájmovou činnost </a:t>
            </a:r>
            <a:r>
              <a:rPr lang="cs-CZ" sz="1600" dirty="0" smtClean="0"/>
              <a:t/>
            </a:r>
            <a:br>
              <a:rPr lang="cs-CZ" sz="1600" dirty="0" smtClean="0"/>
            </a:br>
            <a:r>
              <a:rPr lang="cs-CZ" sz="1600" dirty="0" smtClean="0"/>
              <a:t>ve </a:t>
            </a:r>
            <a:r>
              <a:rPr lang="cs-CZ" sz="1600" dirty="0"/>
              <a:t>školských zařízeních, soukromé, komerční a podnikatelské aktivity bez obecné prospěšnosti a investiční </a:t>
            </a:r>
            <a:r>
              <a:rPr lang="cs-CZ" sz="1600" dirty="0" smtClean="0"/>
              <a:t>projekty</a:t>
            </a:r>
            <a:r>
              <a:rPr lang="cs-CZ" sz="1600" dirty="0" smtClean="0"/>
              <a:t>.</a:t>
            </a:r>
          </a:p>
          <a:p>
            <a:pPr marL="0" indent="0" algn="just" eaLnBrk="1" hangingPunct="1">
              <a:spcBef>
                <a:spcPct val="0"/>
              </a:spcBef>
              <a:buFontTx/>
              <a:buNone/>
              <a:defRPr/>
            </a:pPr>
            <a:endParaRPr lang="cs-CZ" sz="1600" dirty="0" smtClean="0"/>
          </a:p>
          <a:p>
            <a:pPr marL="0" indent="0" algn="just" eaLnBrk="1" hangingPunct="1">
              <a:spcBef>
                <a:spcPct val="0"/>
              </a:spcBef>
              <a:buNone/>
              <a:defRPr/>
            </a:pPr>
            <a:r>
              <a:rPr lang="cs-CZ" sz="1600" dirty="0">
                <a:solidFill>
                  <a:srgbClr val="00B0F0"/>
                </a:solidFill>
              </a:rPr>
              <a:t>Žadatelem požadovaná výše dotace musí být </a:t>
            </a:r>
            <a:r>
              <a:rPr lang="cs-CZ" sz="1600" b="1" dirty="0">
                <a:solidFill>
                  <a:srgbClr val="00B0F0"/>
                </a:solidFill>
              </a:rPr>
              <a:t>v každé nákladové položce zaokrouhlena na celé stokoruny.</a:t>
            </a:r>
            <a:r>
              <a:rPr lang="cs-CZ" sz="1600" dirty="0">
                <a:solidFill>
                  <a:srgbClr val="00B0F0"/>
                </a:solidFill>
              </a:rPr>
              <a:t> </a:t>
            </a: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Nákladový rozpočet, který je nedílnou součástí žádosti o dotaci, </a:t>
            </a:r>
            <a:r>
              <a:rPr lang="cs-CZ" altLang="cs-CZ" sz="1600" b="1" u="sng" dirty="0" smtClean="0"/>
              <a:t>nesmí</a:t>
            </a:r>
            <a:r>
              <a:rPr lang="cs-CZ" altLang="cs-CZ" sz="1600" dirty="0" smtClean="0"/>
              <a:t> obsahovat neuznatelné náklady, i kdyby měly být hrazeny z prostředků příjemce dotace.</a:t>
            </a:r>
          </a:p>
        </p:txBody>
      </p:sp>
    </p:spTree>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B5BA055-EFC9-4E4A-A8D9-C42561AFEF8F}" type="slidenum">
              <a:rPr lang="cs-CZ" altLang="cs-CZ" sz="1400" smtClean="0"/>
              <a:pPr eaLnBrk="1" hangingPunct="1">
                <a:spcBef>
                  <a:spcPct val="0"/>
                </a:spcBef>
                <a:buFontTx/>
                <a:buNone/>
              </a:pPr>
              <a:t>21</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50"/>
                </a:solidFill>
              </a:rPr>
              <a:t>PŘESUNY NÁKLADŮ</a:t>
            </a:r>
            <a:endParaRPr lang="cs-CZ" altLang="cs-CZ" sz="2200" b="1" dirty="0">
              <a:solidFill>
                <a:srgbClr val="00B050"/>
              </a:solidFill>
            </a:endParaRPr>
          </a:p>
        </p:txBody>
      </p:sp>
      <p:sp>
        <p:nvSpPr>
          <p:cNvPr id="7" name="Rectangle 11"/>
          <p:cNvSpPr>
            <a:spLocks noGrp="1" noChangeArrowheads="1"/>
          </p:cNvSpPr>
          <p:nvPr>
            <p:ph idx="1"/>
          </p:nvPr>
        </p:nvSpPr>
        <p:spPr/>
        <p:txBody>
          <a:bodyPr/>
          <a:lstStyle/>
          <a:p>
            <a:pPr marL="0" lvl="3" indent="0" algn="just" eaLnBrk="1" hangingPunct="1">
              <a:spcBef>
                <a:spcPct val="0"/>
              </a:spcBef>
              <a:buNone/>
              <a:defRPr/>
            </a:pPr>
            <a:r>
              <a:rPr lang="cs-CZ" sz="1600" b="1" dirty="0">
                <a:ea typeface="+mn-ea"/>
                <a:cs typeface="+mn-cs"/>
              </a:rPr>
              <a:t>Od nákladového rozpočtu je možné se odchýlit pouze při dodržení následujících podmínek</a:t>
            </a:r>
            <a:r>
              <a:rPr lang="cs-CZ" sz="1600" b="1" dirty="0" smtClean="0">
                <a:ea typeface="+mn-ea"/>
                <a:cs typeface="+mn-cs"/>
              </a:rPr>
              <a:t>:</a:t>
            </a:r>
          </a:p>
          <a:p>
            <a:pPr marL="0" lvl="3" indent="0" algn="just" eaLnBrk="1" hangingPunct="1">
              <a:spcBef>
                <a:spcPct val="0"/>
              </a:spcBef>
              <a:buNone/>
              <a:defRPr/>
            </a:pPr>
            <a:endParaRPr lang="cs-CZ" sz="1600" b="1" dirty="0">
              <a:ea typeface="+mn-ea"/>
              <a:cs typeface="+mn-cs"/>
            </a:endParaRPr>
          </a:p>
          <a:p>
            <a:r>
              <a:rPr lang="cs-CZ" sz="1600" dirty="0" smtClean="0">
                <a:solidFill>
                  <a:srgbClr val="FF0000"/>
                </a:solidFill>
              </a:rPr>
              <a:t>v</a:t>
            </a:r>
            <a:r>
              <a:rPr lang="cs-CZ" sz="1600" dirty="0">
                <a:solidFill>
                  <a:srgbClr val="FF0000"/>
                </a:solidFill>
              </a:rPr>
              <a:t> rámci provozních nákladů nebo mzdových nákladů lze přesouvat finanční prostředky bez omezení</a:t>
            </a:r>
            <a:r>
              <a:rPr lang="cs-CZ" sz="1600" dirty="0" smtClean="0">
                <a:solidFill>
                  <a:srgbClr val="FF0000"/>
                </a:solidFill>
              </a:rPr>
              <a:t>,</a:t>
            </a:r>
          </a:p>
          <a:p>
            <a:pPr marL="0" indent="0">
              <a:buNone/>
            </a:pPr>
            <a:endParaRPr lang="cs-CZ" sz="1600" dirty="0">
              <a:solidFill>
                <a:srgbClr val="FF0000"/>
              </a:solidFill>
            </a:endParaRPr>
          </a:p>
          <a:p>
            <a:r>
              <a:rPr lang="cs-CZ" sz="1600" dirty="0" smtClean="0">
                <a:solidFill>
                  <a:srgbClr val="FF0000"/>
                </a:solidFill>
              </a:rPr>
              <a:t>mezi </a:t>
            </a:r>
            <a:r>
              <a:rPr lang="cs-CZ" sz="1600" dirty="0">
                <a:solidFill>
                  <a:srgbClr val="FF0000"/>
                </a:solidFill>
              </a:rPr>
              <a:t>provozními náklady a mzdovými náklady nelze přesouvat finanční prostředky.</a:t>
            </a:r>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4180029251"/>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AEC293F-1B71-4315-B622-45869431B328}" type="slidenum">
              <a:rPr lang="cs-CZ" altLang="cs-CZ" sz="1400" smtClean="0"/>
              <a:pPr eaLnBrk="1" hangingPunct="1">
                <a:spcBef>
                  <a:spcPct val="0"/>
                </a:spcBef>
                <a:buFontTx/>
                <a:buNone/>
              </a:pPr>
              <a:t>22</a:t>
            </a:fld>
            <a:endParaRPr lang="cs-CZ" altLang="cs-CZ" sz="1400" smtClean="0"/>
          </a:p>
        </p:txBody>
      </p:sp>
      <p:sp>
        <p:nvSpPr>
          <p:cNvPr id="3077" name="Text Box 3"/>
          <p:cNvSpPr txBox="1">
            <a:spLocks noChangeArrowheads="1"/>
          </p:cNvSpPr>
          <p:nvPr/>
        </p:nvSpPr>
        <p:spPr bwMode="auto">
          <a:xfrm>
            <a:off x="2771774" y="17566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a:t>
            </a:r>
            <a:r>
              <a:rPr lang="cs-CZ" altLang="cs-CZ" sz="2200" b="1" dirty="0" smtClean="0">
                <a:solidFill>
                  <a:srgbClr val="000000"/>
                </a:solidFill>
              </a:rPr>
              <a:t>PROGRAMU </a:t>
            </a:r>
            <a:r>
              <a:rPr lang="cs-CZ" altLang="cs-CZ" sz="2200" b="1" dirty="0" smtClean="0">
                <a:solidFill>
                  <a:srgbClr val="0070C0"/>
                </a:solidFill>
              </a:rPr>
              <a:t>PREVENCE KRIMINALITY</a:t>
            </a:r>
            <a:endParaRPr lang="cs-CZ" altLang="cs-CZ" sz="2200" b="1" dirty="0">
              <a:solidFill>
                <a:srgbClr val="0070C0"/>
              </a:solidFill>
            </a:endParaRPr>
          </a:p>
        </p:txBody>
      </p:sp>
      <p:sp>
        <p:nvSpPr>
          <p:cNvPr id="7" name="Rectangle 11"/>
          <p:cNvSpPr>
            <a:spLocks noGrp="1" noChangeArrowheads="1"/>
          </p:cNvSpPr>
          <p:nvPr>
            <p:ph idx="1"/>
          </p:nvPr>
        </p:nvSpPr>
        <p:spPr/>
        <p:txBody>
          <a:bodyPr/>
          <a:lstStyle/>
          <a:p>
            <a:pPr marL="0" indent="0">
              <a:buFontTx/>
              <a:buNone/>
              <a:defRPr/>
            </a:pPr>
            <a:r>
              <a:rPr lang="cs-CZ" altLang="cs-CZ" sz="1600" b="1" u="sng" dirty="0" smtClean="0"/>
              <a:t>Účel</a:t>
            </a:r>
          </a:p>
          <a:p>
            <a:pPr marL="0" lvl="3" indent="0" algn="just">
              <a:buNone/>
              <a:defRPr/>
            </a:pPr>
            <a:r>
              <a:rPr lang="cs-CZ" sz="1600" dirty="0"/>
              <a:t>P</a:t>
            </a:r>
            <a:r>
              <a:rPr lang="cs-CZ" sz="1600" dirty="0" smtClean="0"/>
              <a:t>odpora </a:t>
            </a:r>
            <a:r>
              <a:rPr lang="cs-CZ" sz="1600" dirty="0"/>
              <a:t>aktivit v oblasti prevence kriminality, včetně aktivního využití volného času </a:t>
            </a:r>
            <a:r>
              <a:rPr lang="cs-CZ" sz="1600" dirty="0" smtClean="0"/>
              <a:t>veřejnosti, především dětí a </a:t>
            </a:r>
            <a:r>
              <a:rPr lang="cs-CZ" sz="1600" dirty="0"/>
              <a:t>mládeže do 26 let a podpora </a:t>
            </a:r>
            <a:r>
              <a:rPr lang="cs-CZ" sz="1600" dirty="0" smtClean="0"/>
              <a:t>soustavné celoroční </a:t>
            </a:r>
            <a:r>
              <a:rPr lang="cs-CZ" sz="1600" dirty="0"/>
              <a:t>činnosti </a:t>
            </a:r>
            <a:r>
              <a:rPr lang="cs-CZ" sz="1600" dirty="0" smtClean="0"/>
              <a:t>členů volnočasových dětských </a:t>
            </a:r>
            <a:r>
              <a:rPr lang="cs-CZ" sz="1600" dirty="0"/>
              <a:t>a mládežnických organizací a spolků </a:t>
            </a:r>
            <a:r>
              <a:rPr lang="cs-CZ" sz="1600" dirty="0" smtClean="0"/>
              <a:t>a </a:t>
            </a:r>
            <a:r>
              <a:rPr lang="cs-CZ" sz="1600" dirty="0"/>
              <a:t>zájmových subjektů sdružujících příslušníky všech věkových kategorií v Opavě, které nelze zařadit do </a:t>
            </a:r>
            <a:r>
              <a:rPr lang="cs-CZ" sz="1600" dirty="0" smtClean="0"/>
              <a:t>ostatních dotačních </a:t>
            </a:r>
            <a:r>
              <a:rPr lang="cs-CZ" sz="1600" dirty="0"/>
              <a:t>programů </a:t>
            </a:r>
            <a:r>
              <a:rPr lang="cs-CZ" sz="1600" dirty="0" smtClean="0"/>
              <a:t>vyhlášených SMO.  </a:t>
            </a:r>
            <a:endParaRPr lang="cs-CZ" sz="1600" dirty="0"/>
          </a:p>
          <a:p>
            <a:pPr marL="0" indent="0" algn="just">
              <a:buFontTx/>
              <a:buNone/>
              <a:defRPr/>
            </a:pPr>
            <a:endParaRPr lang="cs-CZ" altLang="cs-CZ" sz="1600" dirty="0" smtClean="0"/>
          </a:p>
          <a:p>
            <a:pPr marL="0" indent="0" algn="just">
              <a:buFontTx/>
              <a:buNone/>
              <a:defRPr/>
            </a:pPr>
            <a:r>
              <a:rPr lang="cs-CZ" altLang="cs-CZ" sz="1600" b="1" u="sng" dirty="0" smtClean="0"/>
              <a:t>Vyhlašované dotační tituly:</a:t>
            </a:r>
          </a:p>
          <a:p>
            <a:pPr algn="just">
              <a:defRPr/>
            </a:pPr>
            <a:r>
              <a:rPr lang="cs-CZ" altLang="cs-CZ" sz="1600" dirty="0" smtClean="0"/>
              <a:t>Podpora projektů orientovaných na aktivní využití volného času </a:t>
            </a:r>
            <a:r>
              <a:rPr lang="cs-CZ" altLang="cs-CZ" sz="1600" b="1" dirty="0" smtClean="0">
                <a:solidFill>
                  <a:srgbClr val="FF0000"/>
                </a:solidFill>
              </a:rPr>
              <a:t>veřejnosti</a:t>
            </a:r>
            <a:r>
              <a:rPr lang="cs-CZ" altLang="cs-CZ" sz="1600" dirty="0" smtClean="0"/>
              <a:t>, především dětí a mládeže do 26 let (PK1/23)</a:t>
            </a:r>
          </a:p>
          <a:p>
            <a:pPr algn="just">
              <a:defRPr/>
            </a:pPr>
            <a:r>
              <a:rPr lang="cs-CZ" altLang="cs-CZ" sz="1600" dirty="0" smtClean="0"/>
              <a:t>Podpora </a:t>
            </a:r>
            <a:r>
              <a:rPr lang="cs-CZ" altLang="cs-CZ" sz="1600" b="1" dirty="0" smtClean="0">
                <a:solidFill>
                  <a:srgbClr val="FF0000"/>
                </a:solidFill>
              </a:rPr>
              <a:t>soustavné celoroční činnosti členů volnočasových</a:t>
            </a:r>
            <a:r>
              <a:rPr lang="cs-CZ" altLang="cs-CZ" sz="1600" dirty="0" smtClean="0"/>
              <a:t> dětských a mládežnických organizací a spolků a zájmových subjektů sdružujících příslušníky všech věkových kategorií (PK2/23)</a:t>
            </a:r>
          </a:p>
          <a:p>
            <a:pPr algn="just">
              <a:defRPr/>
            </a:pPr>
            <a:r>
              <a:rPr lang="cs-CZ" altLang="cs-CZ" sz="1600" dirty="0" smtClean="0"/>
              <a:t>Podpora opatření ve prospěch prevence kriminality a </a:t>
            </a:r>
            <a:r>
              <a:rPr lang="cs-CZ" altLang="cs-CZ" sz="1600" b="1" dirty="0" smtClean="0">
                <a:solidFill>
                  <a:srgbClr val="FF0000"/>
                </a:solidFill>
              </a:rPr>
              <a:t>duševního zdraví </a:t>
            </a:r>
            <a:r>
              <a:rPr lang="cs-CZ" altLang="cs-CZ" sz="1600" dirty="0" smtClean="0"/>
              <a:t>(PK3/23)</a:t>
            </a:r>
          </a:p>
          <a:p>
            <a:pPr marL="0" indent="0" algn="just">
              <a:buFontTx/>
              <a:buNone/>
              <a:defRPr/>
            </a:pPr>
            <a:endParaRPr lang="cs-CZ" altLang="cs-CZ" sz="1600" dirty="0"/>
          </a:p>
          <a:p>
            <a:pPr marL="0" indent="0" algn="just">
              <a:buFontTx/>
              <a:buNone/>
              <a:defRPr/>
            </a:pPr>
            <a:r>
              <a:rPr lang="cs-CZ" altLang="cs-CZ" sz="1600" dirty="0" smtClean="0"/>
              <a:t>Předpokládaný celkový </a:t>
            </a:r>
            <a:r>
              <a:rPr lang="cs-CZ" altLang="cs-CZ" sz="1600" b="1" u="sng" dirty="0" smtClean="0"/>
              <a:t>objem peněžních prostředků pro rok 2023 </a:t>
            </a:r>
            <a:r>
              <a:rPr lang="cs-CZ" altLang="cs-CZ" sz="1600" dirty="0" smtClean="0"/>
              <a:t>– </a:t>
            </a:r>
            <a:r>
              <a:rPr lang="cs-CZ" altLang="cs-CZ" sz="1600" b="1" dirty="0">
                <a:solidFill>
                  <a:srgbClr val="FF0000"/>
                </a:solidFill>
              </a:rPr>
              <a:t>8</a:t>
            </a:r>
            <a:r>
              <a:rPr lang="cs-CZ" altLang="cs-CZ" sz="1600" b="1" dirty="0" smtClean="0">
                <a:solidFill>
                  <a:srgbClr val="FF0000"/>
                </a:solidFill>
              </a:rPr>
              <a:t>00.000,00 Kč.</a:t>
            </a:r>
          </a:p>
          <a:p>
            <a:pPr marL="0" indent="0">
              <a:buFontTx/>
              <a:buNone/>
              <a:defRPr/>
            </a:pPr>
            <a:endParaRPr lang="cs-CZ" altLang="cs-CZ" sz="1600" dirty="0" smtClean="0">
              <a:solidFill>
                <a:srgbClr val="000000"/>
              </a:solidFill>
              <a:hlinkClick r:id="rId3" action="ppaction://hlinkfile"/>
            </a:endParaRPr>
          </a:p>
        </p:txBody>
      </p:sp>
    </p:spTree>
    <p:extLst>
      <p:ext uri="{BB962C8B-B14F-4D97-AF65-F5344CB8AC3E}">
        <p14:creationId xmlns:p14="http://schemas.microsoft.com/office/powerpoint/2010/main" val="582973569"/>
      </p:ext>
    </p:extLst>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71EB1485-A765-4265-B5A4-59278B257CF7}" type="slidenum">
              <a:rPr lang="cs-CZ" altLang="cs-CZ" sz="1400" smtClean="0"/>
              <a:pPr eaLnBrk="1" hangingPunct="1">
                <a:spcBef>
                  <a:spcPct val="0"/>
                </a:spcBef>
                <a:buFontTx/>
                <a:buNone/>
              </a:pPr>
              <a:t>23</a:t>
            </a:fld>
            <a:endParaRPr lang="cs-CZ" altLang="cs-CZ" sz="1400" smtClean="0"/>
          </a:p>
        </p:txBody>
      </p:sp>
      <p:sp>
        <p:nvSpPr>
          <p:cNvPr id="4101" name="Text Box 3"/>
          <p:cNvSpPr txBox="1">
            <a:spLocks noChangeArrowheads="1"/>
          </p:cNvSpPr>
          <p:nvPr/>
        </p:nvSpPr>
        <p:spPr bwMode="auto">
          <a:xfrm>
            <a:off x="2771775" y="144463"/>
            <a:ext cx="62642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PROJEKTŮ ORIENTOVANÝCH NA </a:t>
            </a:r>
            <a:r>
              <a:rPr lang="cs-CZ" altLang="cs-CZ" sz="1800" b="1" dirty="0" smtClean="0">
                <a:solidFill>
                  <a:srgbClr val="0070C0"/>
                </a:solidFill>
              </a:rPr>
              <a:t>AKTIVNÍ </a:t>
            </a:r>
            <a:r>
              <a:rPr lang="cs-CZ" altLang="cs-CZ" sz="1800" b="1" dirty="0">
                <a:solidFill>
                  <a:srgbClr val="0070C0"/>
                </a:solidFill>
              </a:rPr>
              <a:t>VYUŽITÍ VOLNÉHO ČASU </a:t>
            </a:r>
            <a:r>
              <a:rPr lang="cs-CZ" altLang="cs-CZ" sz="1800" b="1" dirty="0" smtClean="0">
                <a:solidFill>
                  <a:srgbClr val="0070C0"/>
                </a:solidFill>
              </a:rPr>
              <a:t>VEŘEJNOSTI, PŘEDEVŠÍM DĚTÍ </a:t>
            </a:r>
            <a:r>
              <a:rPr lang="cs-CZ" altLang="cs-CZ" sz="1800" b="1" dirty="0">
                <a:solidFill>
                  <a:srgbClr val="0070C0"/>
                </a:solidFill>
              </a:rPr>
              <a:t>A MLÁDEŽE DO 26 LET – </a:t>
            </a:r>
            <a:r>
              <a:rPr lang="cs-CZ" altLang="cs-CZ" sz="1800" b="1" dirty="0" smtClean="0">
                <a:solidFill>
                  <a:srgbClr val="0070C0"/>
                </a:solidFill>
              </a:rPr>
              <a:t>PK1/23</a:t>
            </a:r>
            <a:endParaRPr lang="cs-CZ" altLang="cs-CZ" sz="1800" b="1" dirty="0">
              <a:solidFill>
                <a:srgbClr val="0070C0"/>
              </a:solidFill>
            </a:endParaRPr>
          </a:p>
        </p:txBody>
      </p:sp>
      <p:sp>
        <p:nvSpPr>
          <p:cNvPr id="7" name="Rectangle 11"/>
          <p:cNvSpPr>
            <a:spLocks noGrp="1" noChangeArrowheads="1"/>
          </p:cNvSpPr>
          <p:nvPr>
            <p:ph idx="1"/>
          </p:nvPr>
        </p:nvSpPr>
        <p:spPr/>
        <p:txBody>
          <a:bodyPr/>
          <a:lstStyle/>
          <a:p>
            <a:pPr marL="0" indent="0" algn="just">
              <a:buFontTx/>
              <a:buNone/>
            </a:pPr>
            <a:r>
              <a:rPr lang="cs-CZ" altLang="cs-CZ" sz="1600" b="1" dirty="0" smtClean="0"/>
              <a:t>Cílem dotačního titulu PK1/23 </a:t>
            </a:r>
            <a:r>
              <a:rPr lang="cs-CZ" altLang="cs-CZ" sz="1600" dirty="0" smtClean="0"/>
              <a:t>je podpora jednorázových či nepravidelných volnočasových akcí pro </a:t>
            </a:r>
            <a:r>
              <a:rPr lang="cs-CZ" altLang="cs-CZ" sz="1600" b="1" dirty="0" smtClean="0">
                <a:solidFill>
                  <a:srgbClr val="000000"/>
                </a:solidFill>
              </a:rPr>
              <a:t>veřejnost</a:t>
            </a:r>
            <a:r>
              <a:rPr lang="cs-CZ" altLang="cs-CZ" sz="1600" dirty="0" smtClean="0">
                <a:solidFill>
                  <a:srgbClr val="000000"/>
                </a:solidFill>
              </a:rPr>
              <a:t>, především děti a mládež konaných v Opavě a nejbližším okolí s ohledem na celkový rozsah a účelnost využití finančních prostředků. </a:t>
            </a:r>
            <a:r>
              <a:rPr lang="cs-CZ" altLang="cs-CZ" sz="1600" b="1" dirty="0" smtClean="0">
                <a:solidFill>
                  <a:srgbClr val="000000"/>
                </a:solidFill>
              </a:rPr>
              <a:t>Jedná se o různé zájmové kroužky, zábavné a poučné klubové aktivity, tábory (příměstské a pobytové)</a:t>
            </a:r>
            <a:r>
              <a:rPr lang="cs-CZ" altLang="cs-CZ" sz="1600" dirty="0" smtClean="0">
                <a:solidFill>
                  <a:srgbClr val="000000"/>
                </a:solidFill>
              </a:rPr>
              <a:t>, </a:t>
            </a:r>
            <a:r>
              <a:rPr lang="cs-CZ" altLang="cs-CZ" sz="1600" dirty="0" smtClean="0"/>
              <a:t>které nelze zařadit do ostatních dotačních programů vyhlášených SMO.</a:t>
            </a:r>
          </a:p>
          <a:p>
            <a:pPr marL="0" indent="0" algn="just">
              <a:buFontTx/>
              <a:buNone/>
            </a:pPr>
            <a:endParaRPr lang="cs-CZ" altLang="cs-CZ" sz="1600"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b="1" dirty="0" smtClean="0">
                <a:solidFill>
                  <a:srgbClr val="FF0000"/>
                </a:solidFill>
              </a:rPr>
              <a:t>40.000,00 Kč</a:t>
            </a:r>
          </a:p>
          <a:p>
            <a:pPr marL="0" indent="0" algn="just">
              <a:buFontTx/>
              <a:buNone/>
            </a:pPr>
            <a:endParaRPr lang="cs-CZ" altLang="cs-CZ" sz="1600" dirty="0" smtClean="0"/>
          </a:p>
          <a:p>
            <a:pPr marL="0" indent="0" algn="just">
              <a:buFontTx/>
              <a:buNone/>
            </a:pPr>
            <a:r>
              <a:rPr lang="cs-CZ" altLang="cs-CZ" sz="1600" dirty="0" smtClean="0">
                <a:solidFill>
                  <a:srgbClr val="000000"/>
                </a:solidFill>
              </a:rPr>
              <a:t>Minimální % spoluúčast žadatele na uznatelných nákladech projektu: </a:t>
            </a:r>
            <a:r>
              <a:rPr lang="cs-CZ" altLang="cs-CZ" sz="1600" b="1" dirty="0" smtClean="0">
                <a:solidFill>
                  <a:srgbClr val="000000"/>
                </a:solidFill>
              </a:rPr>
              <a:t>10 %.</a:t>
            </a:r>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Tree>
    <p:extLst>
      <p:ext uri="{BB962C8B-B14F-4D97-AF65-F5344CB8AC3E}">
        <p14:creationId xmlns:p14="http://schemas.microsoft.com/office/powerpoint/2010/main" val="1835956440"/>
      </p:ext>
    </p:extLst>
  </p:cSld>
  <p:clrMapOvr>
    <a:masterClrMapping/>
  </p:clrMapOvr>
  <p:transition advTm="6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9A66C4F-F836-4598-A464-F547079DC15B}" type="slidenum">
              <a:rPr lang="cs-CZ" altLang="cs-CZ" sz="1400" smtClean="0"/>
              <a:pPr eaLnBrk="1" hangingPunct="1">
                <a:spcBef>
                  <a:spcPct val="0"/>
                </a:spcBef>
                <a:buFontTx/>
                <a:buNone/>
              </a:pPr>
              <a:t>24</a:t>
            </a:fld>
            <a:endParaRPr lang="cs-CZ" altLang="cs-CZ" sz="1400" smtClean="0"/>
          </a:p>
        </p:txBody>
      </p:sp>
      <p:sp>
        <p:nvSpPr>
          <p:cNvPr id="5125" name="Text Box 3"/>
          <p:cNvSpPr txBox="1">
            <a:spLocks noChangeArrowheads="1"/>
          </p:cNvSpPr>
          <p:nvPr/>
        </p:nvSpPr>
        <p:spPr bwMode="auto">
          <a:xfrm>
            <a:off x="2770188" y="188913"/>
            <a:ext cx="626427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400" b="1" dirty="0">
                <a:solidFill>
                  <a:srgbClr val="0070C0"/>
                </a:solidFill>
              </a:rPr>
              <a:t>PODPORA </a:t>
            </a:r>
            <a:r>
              <a:rPr lang="cs-CZ" altLang="cs-CZ" sz="1400" b="1" dirty="0" smtClean="0">
                <a:solidFill>
                  <a:srgbClr val="0070C0"/>
                </a:solidFill>
              </a:rPr>
              <a:t>SOUSTAVNÉ CELOROČNÍ </a:t>
            </a:r>
            <a:r>
              <a:rPr lang="cs-CZ" altLang="cs-CZ" sz="1400" b="1" dirty="0">
                <a:solidFill>
                  <a:srgbClr val="0070C0"/>
                </a:solidFill>
              </a:rPr>
              <a:t>ČINNOSTI </a:t>
            </a:r>
            <a:r>
              <a:rPr lang="cs-CZ" altLang="cs-CZ" sz="1400" b="1" dirty="0" smtClean="0">
                <a:solidFill>
                  <a:srgbClr val="0070C0"/>
                </a:solidFill>
              </a:rPr>
              <a:t>ČLENŮ VOLNOČASOVÝCH DĚTSKÝCH </a:t>
            </a:r>
            <a:r>
              <a:rPr lang="cs-CZ" altLang="cs-CZ" sz="1400" b="1" dirty="0">
                <a:solidFill>
                  <a:srgbClr val="0070C0"/>
                </a:solidFill>
              </a:rPr>
              <a:t>A MLÁDEŽNICKÝCH ORGANIZACÍ A SPOLKŮ </a:t>
            </a:r>
            <a:r>
              <a:rPr lang="cs-CZ" altLang="cs-CZ" sz="1400" b="1" dirty="0" smtClean="0">
                <a:solidFill>
                  <a:srgbClr val="0070C0"/>
                </a:solidFill>
              </a:rPr>
              <a:t>A ZÁJMOVÝCH </a:t>
            </a:r>
            <a:r>
              <a:rPr lang="cs-CZ" altLang="cs-CZ" sz="1400" b="1" dirty="0">
                <a:solidFill>
                  <a:srgbClr val="0070C0"/>
                </a:solidFill>
              </a:rPr>
              <a:t>SUBJEKTŮ SDRUŽUJÍCÍCH PŘÍSLUŠNÍKY VŠECH VĚKOVÝCH KATEGORIÍ – </a:t>
            </a:r>
            <a:r>
              <a:rPr lang="cs-CZ" altLang="cs-CZ" sz="1400" b="1" dirty="0" smtClean="0">
                <a:solidFill>
                  <a:srgbClr val="0070C0"/>
                </a:solidFill>
              </a:rPr>
              <a:t>PK2/23</a:t>
            </a:r>
            <a:endParaRPr lang="cs-CZ" altLang="cs-CZ" sz="1400" b="1" dirty="0">
              <a:solidFill>
                <a:srgbClr val="0070C0"/>
              </a:solidFill>
            </a:endParaRPr>
          </a:p>
        </p:txBody>
      </p:sp>
      <p:sp>
        <p:nvSpPr>
          <p:cNvPr id="7" name="Rectangle 11"/>
          <p:cNvSpPr>
            <a:spLocks noGrp="1" noChangeArrowheads="1"/>
          </p:cNvSpPr>
          <p:nvPr>
            <p:ph idx="1"/>
          </p:nvPr>
        </p:nvSpPr>
        <p:spPr/>
        <p:txBody>
          <a:bodyPr/>
          <a:lstStyle/>
          <a:p>
            <a:pPr marL="0" indent="0" algn="just">
              <a:buNone/>
              <a:defRPr/>
            </a:pPr>
            <a:r>
              <a:rPr lang="cs-CZ" altLang="cs-CZ" sz="1600" b="1" u="sng" dirty="0" smtClean="0"/>
              <a:t>Cílem dotačního titulu PK2/23 </a:t>
            </a:r>
            <a:r>
              <a:rPr lang="cs-CZ" altLang="cs-CZ" sz="1600" dirty="0" smtClean="0"/>
              <a:t>je </a:t>
            </a:r>
            <a:r>
              <a:rPr lang="cs-CZ" altLang="cs-CZ" sz="1600" dirty="0" smtClean="0">
                <a:solidFill>
                  <a:srgbClr val="000000"/>
                </a:solidFill>
              </a:rPr>
              <a:t>podpora </a:t>
            </a:r>
            <a:r>
              <a:rPr lang="cs-CZ" sz="1600" b="1" dirty="0">
                <a:solidFill>
                  <a:srgbClr val="000000"/>
                </a:solidFill>
              </a:rPr>
              <a:t>soustavné komplexní celoroční činnosti členů volnočasových dětských a mládežnických organizací a spolků a členů různých zájmových subjektů sdružujících příslušníky všech věkových kategorií. Za soustavnou činnost se považují složky strukturovaného programu, které vedou své členy k aktivnímu odpočinku a zdravějším či hodnotnějším způsobům trávení volného času.</a:t>
            </a:r>
            <a:r>
              <a:rPr lang="cs-CZ" sz="1600" dirty="0">
                <a:solidFill>
                  <a:srgbClr val="000000"/>
                </a:solidFill>
              </a:rPr>
              <a:t> Jedná se </a:t>
            </a:r>
            <a:r>
              <a:rPr lang="cs-CZ" sz="1600" dirty="0"/>
              <a:t>o organizace, které zaměřením své celoroční činnosti nemohou žádat v rámci ostatních dotačních programů SMO. </a:t>
            </a:r>
          </a:p>
          <a:p>
            <a:pPr marL="0" indent="0" algn="just">
              <a:buFontTx/>
              <a:buNone/>
              <a:defRPr/>
            </a:pPr>
            <a:endParaRPr lang="cs-CZ" altLang="cs-CZ" sz="1600" dirty="0"/>
          </a:p>
          <a:p>
            <a:pPr marL="0" indent="0" algn="just">
              <a:buFontTx/>
              <a:buNone/>
              <a:defRPr/>
            </a:pPr>
            <a:r>
              <a:rPr lang="cs-CZ" altLang="cs-CZ" sz="1600" dirty="0" smtClean="0"/>
              <a:t>Minimální výše poskytnuté dotace:	10.000,00 Kč</a:t>
            </a:r>
          </a:p>
          <a:p>
            <a:pPr marL="0" indent="0" algn="just">
              <a:buFontTx/>
              <a:buNone/>
              <a:defRPr/>
            </a:pPr>
            <a:r>
              <a:rPr lang="cs-CZ" altLang="cs-CZ" sz="1600" dirty="0" smtClean="0"/>
              <a:t>Maximální výše poskytnuté dotace: 	</a:t>
            </a:r>
            <a:r>
              <a:rPr lang="cs-CZ" altLang="cs-CZ" sz="1600" b="1" dirty="0" smtClean="0">
                <a:solidFill>
                  <a:srgbClr val="FF0000"/>
                </a:solidFill>
              </a:rPr>
              <a:t>80.000,00 Kč</a:t>
            </a:r>
          </a:p>
          <a:p>
            <a:pPr marL="0" indent="0" algn="just">
              <a:buFontTx/>
              <a:buNone/>
              <a:defRPr/>
            </a:pPr>
            <a:endParaRPr lang="cs-CZ" altLang="cs-CZ" sz="1600" dirty="0" smtClean="0"/>
          </a:p>
          <a:p>
            <a:pPr marL="0" indent="0" algn="just">
              <a:buFontTx/>
              <a:buNone/>
              <a:defRPr/>
            </a:pPr>
            <a:r>
              <a:rPr lang="cs-CZ" altLang="cs-CZ" sz="1600" dirty="0" smtClean="0">
                <a:solidFill>
                  <a:srgbClr val="000000"/>
                </a:solidFill>
              </a:rPr>
              <a:t>Minimální % spoluúčast žadatele na uznatelných nákladech projektu </a:t>
            </a:r>
            <a:r>
              <a:rPr lang="cs-CZ" altLang="cs-CZ" sz="1600" dirty="0" smtClean="0">
                <a:solidFill>
                  <a:srgbClr val="FF0000"/>
                </a:solidFill>
              </a:rPr>
              <a:t>je </a:t>
            </a:r>
            <a:r>
              <a:rPr lang="cs-CZ" altLang="cs-CZ" sz="1600" b="1" dirty="0" smtClean="0">
                <a:solidFill>
                  <a:srgbClr val="FF0000"/>
                </a:solidFill>
              </a:rPr>
              <a:t>10 %</a:t>
            </a:r>
            <a:r>
              <a:rPr lang="cs-CZ" altLang="cs-CZ" sz="1600" dirty="0" smtClean="0">
                <a:solidFill>
                  <a:srgbClr val="FF0000"/>
                </a:solidFill>
              </a:rPr>
              <a:t>.</a:t>
            </a:r>
          </a:p>
          <a:p>
            <a:pPr marL="0" indent="0" algn="just">
              <a:buFontTx/>
              <a:buNone/>
              <a:defRPr/>
            </a:pPr>
            <a:endParaRPr lang="cs-CZ" altLang="cs-CZ" sz="1600" dirty="0" smtClean="0"/>
          </a:p>
          <a:p>
            <a:pPr marL="0" indent="0" algn="just">
              <a:buFontTx/>
              <a:buNone/>
              <a:defRPr/>
            </a:pPr>
            <a:r>
              <a:rPr lang="cs-CZ" altLang="cs-CZ" sz="1600" dirty="0" smtClean="0"/>
              <a:t>Žadatel </a:t>
            </a:r>
            <a:r>
              <a:rPr lang="cs-CZ" altLang="cs-CZ" sz="1600" dirty="0"/>
              <a:t>o dotaci může podat pouze </a:t>
            </a:r>
            <a:r>
              <a:rPr lang="cs-CZ" altLang="cs-CZ" sz="1600" b="1" u="sng" cap="all" dirty="0"/>
              <a:t>jednu</a:t>
            </a:r>
            <a:r>
              <a:rPr lang="cs-CZ" altLang="cs-CZ" sz="1600" dirty="0"/>
              <a:t> žádost!</a:t>
            </a:r>
            <a:endParaRPr lang="cs-CZ" altLang="cs-CZ" sz="1600" dirty="0" smtClean="0"/>
          </a:p>
          <a:p>
            <a:pPr marL="0" indent="0" algn="just">
              <a:buFontTx/>
              <a:buNone/>
              <a:defRPr/>
            </a:pPr>
            <a:endParaRPr lang="cs-CZ" altLang="cs-CZ" sz="1400" dirty="0" smtClean="0"/>
          </a:p>
          <a:p>
            <a:pPr marL="0" indent="0" algn="just">
              <a:buFontTx/>
              <a:buNone/>
              <a:defRPr/>
            </a:pPr>
            <a:endParaRPr lang="cs-CZ" altLang="cs-CZ" sz="1400" dirty="0" smtClean="0"/>
          </a:p>
          <a:p>
            <a:pPr marL="0" indent="0" algn="just">
              <a:buFontTx/>
              <a:buNone/>
              <a:defRPr/>
            </a:pPr>
            <a:endParaRPr lang="cs-CZ" altLang="cs-CZ" sz="1400" dirty="0" smtClean="0"/>
          </a:p>
        </p:txBody>
      </p:sp>
    </p:spTree>
    <p:extLst>
      <p:ext uri="{BB962C8B-B14F-4D97-AF65-F5344CB8AC3E}">
        <p14:creationId xmlns:p14="http://schemas.microsoft.com/office/powerpoint/2010/main" val="3884506223"/>
      </p:ext>
    </p:extLst>
  </p:cSld>
  <p:clrMapOvr>
    <a:masterClrMapping/>
  </p:clrMapOvr>
  <p:transition advTm="6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3216A00-318E-4CD0-87E9-FB82FDD7C09B}" type="slidenum">
              <a:rPr lang="cs-CZ" altLang="cs-CZ" sz="1400" smtClean="0"/>
              <a:pPr eaLnBrk="1" hangingPunct="1">
                <a:spcBef>
                  <a:spcPct val="0"/>
                </a:spcBef>
                <a:buFontTx/>
                <a:buNone/>
              </a:pPr>
              <a:t>25</a:t>
            </a:fld>
            <a:endParaRPr lang="cs-CZ" altLang="cs-CZ" sz="1400" smtClean="0"/>
          </a:p>
        </p:txBody>
      </p:sp>
      <p:sp>
        <p:nvSpPr>
          <p:cNvPr id="6149" name="Text Box 3"/>
          <p:cNvSpPr txBox="1">
            <a:spLocks noChangeArrowheads="1"/>
          </p:cNvSpPr>
          <p:nvPr/>
        </p:nvSpPr>
        <p:spPr bwMode="auto">
          <a:xfrm>
            <a:off x="2755900" y="237330"/>
            <a:ext cx="6264275"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1800" b="1" dirty="0">
                <a:solidFill>
                  <a:srgbClr val="0070C0"/>
                </a:solidFill>
              </a:rPr>
              <a:t>PODPORA OPATŘENÍ VE PROSPĚCH PREVENCE </a:t>
            </a:r>
            <a:r>
              <a:rPr lang="cs-CZ" altLang="cs-CZ" sz="1800" b="1" dirty="0" smtClean="0">
                <a:solidFill>
                  <a:srgbClr val="0070C0"/>
                </a:solidFill>
              </a:rPr>
              <a:t>KRIMINALITY A DUŠEVNÍHO ZDRAVÍ </a:t>
            </a:r>
            <a:r>
              <a:rPr lang="cs-CZ" altLang="cs-CZ" sz="1800" b="1" dirty="0">
                <a:solidFill>
                  <a:srgbClr val="0070C0"/>
                </a:solidFill>
              </a:rPr>
              <a:t>– </a:t>
            </a:r>
            <a:r>
              <a:rPr lang="cs-CZ" altLang="cs-CZ" sz="1800" b="1" dirty="0" smtClean="0">
                <a:solidFill>
                  <a:srgbClr val="0070C0"/>
                </a:solidFill>
              </a:rPr>
              <a:t>PK3/23</a:t>
            </a:r>
            <a:endParaRPr lang="cs-CZ" altLang="cs-CZ" sz="1800" b="1" dirty="0">
              <a:solidFill>
                <a:srgbClr val="0070C0"/>
              </a:solidFill>
            </a:endParaRPr>
          </a:p>
        </p:txBody>
      </p:sp>
      <p:sp>
        <p:nvSpPr>
          <p:cNvPr id="7" name="Rectangle 11"/>
          <p:cNvSpPr>
            <a:spLocks noGrp="1" noChangeArrowheads="1"/>
          </p:cNvSpPr>
          <p:nvPr>
            <p:ph idx="1"/>
          </p:nvPr>
        </p:nvSpPr>
        <p:spPr>
          <a:xfrm>
            <a:off x="457200" y="1340768"/>
            <a:ext cx="8229600" cy="4525963"/>
          </a:xfrm>
        </p:spPr>
        <p:txBody>
          <a:bodyPr/>
          <a:lstStyle/>
          <a:p>
            <a:pPr marL="0" indent="0" algn="just">
              <a:buFontTx/>
              <a:buNone/>
            </a:pPr>
            <a:r>
              <a:rPr lang="cs-CZ" altLang="cs-CZ" sz="1600" b="1" u="sng" dirty="0" smtClean="0"/>
              <a:t>Cílem dotačního titulu PK3/23 </a:t>
            </a:r>
            <a:r>
              <a:rPr lang="cs-CZ" altLang="cs-CZ" sz="1600" dirty="0" smtClean="0"/>
              <a:t>je</a:t>
            </a:r>
            <a:r>
              <a:rPr lang="cs-CZ" altLang="cs-CZ" sz="1600" b="1" dirty="0" smtClean="0"/>
              <a:t> </a:t>
            </a:r>
            <a:r>
              <a:rPr lang="cs-CZ" altLang="cs-CZ" sz="1600" dirty="0" smtClean="0"/>
              <a:t>podpora praktických opatření zaměřených </a:t>
            </a:r>
            <a:br>
              <a:rPr lang="cs-CZ" altLang="cs-CZ" sz="1600" dirty="0" smtClean="0"/>
            </a:br>
            <a:r>
              <a:rPr lang="cs-CZ" altLang="cs-CZ" sz="1600" dirty="0" smtClean="0"/>
              <a:t>na informování a vzdělávání občanů prostřednictvím tištěných materiálů a informačních kampaní ve prospěch snižování kriminality nebo podpory duševního zdraví ve městě. </a:t>
            </a:r>
          </a:p>
          <a:p>
            <a:pPr marL="0" indent="0" algn="just">
              <a:buFontTx/>
              <a:buNone/>
            </a:pPr>
            <a:r>
              <a:rPr lang="cs-CZ" altLang="cs-CZ" sz="1600" u="sng" dirty="0" smtClean="0"/>
              <a:t>V </a:t>
            </a:r>
            <a:r>
              <a:rPr lang="cs-CZ" altLang="cs-CZ" sz="1600" u="sng" dirty="0"/>
              <a:t>oblasti prevence kriminality </a:t>
            </a:r>
            <a:r>
              <a:rPr lang="cs-CZ" altLang="cs-CZ" sz="1600" dirty="0"/>
              <a:t>se jedná o podporu projektů směřujících k informování veřejnosti </a:t>
            </a:r>
            <a:r>
              <a:rPr lang="cs-CZ" altLang="cs-CZ" sz="1600" dirty="0" smtClean="0"/>
              <a:t>o </a:t>
            </a:r>
            <a:r>
              <a:rPr lang="cs-CZ" altLang="cs-CZ" sz="1600" dirty="0"/>
              <a:t>nejčastějších typech a způsobech páchání trestné činnosti, zvyšování informovanosti občanů </a:t>
            </a:r>
            <a:r>
              <a:rPr lang="cs-CZ" altLang="cs-CZ" sz="1600" dirty="0" smtClean="0"/>
              <a:t>o </a:t>
            </a:r>
            <a:r>
              <a:rPr lang="cs-CZ" altLang="cs-CZ" sz="1600" dirty="0"/>
              <a:t>různých formách násilí, zvyšování právního vědomí dětí </a:t>
            </a:r>
            <a:r>
              <a:rPr lang="cs-CZ" altLang="cs-CZ" sz="1600" dirty="0" smtClean="0"/>
              <a:t/>
            </a:r>
            <a:br>
              <a:rPr lang="cs-CZ" altLang="cs-CZ" sz="1600" dirty="0" smtClean="0"/>
            </a:br>
            <a:r>
              <a:rPr lang="cs-CZ" altLang="cs-CZ" sz="1600" dirty="0" smtClean="0"/>
              <a:t>a </a:t>
            </a:r>
            <a:r>
              <a:rPr lang="cs-CZ" altLang="cs-CZ" sz="1600" dirty="0"/>
              <a:t>mládeže, rodičů a profesionálů pracujících </a:t>
            </a:r>
            <a:r>
              <a:rPr lang="cs-CZ" altLang="cs-CZ" sz="1600" dirty="0" smtClean="0"/>
              <a:t>s </a:t>
            </a:r>
            <a:r>
              <a:rPr lang="cs-CZ" altLang="cs-CZ" sz="1600" dirty="0"/>
              <a:t>mládeží, zprostředkování informací </a:t>
            </a:r>
            <a:r>
              <a:rPr lang="cs-CZ" altLang="cs-CZ" sz="1600" dirty="0" smtClean="0"/>
              <a:t/>
            </a:r>
            <a:br>
              <a:rPr lang="cs-CZ" altLang="cs-CZ" sz="1600" dirty="0" smtClean="0"/>
            </a:br>
            <a:r>
              <a:rPr lang="cs-CZ" altLang="cs-CZ" sz="1600" dirty="0" smtClean="0"/>
              <a:t>o </a:t>
            </a:r>
            <a:r>
              <a:rPr lang="cs-CZ" altLang="cs-CZ" sz="1600" dirty="0"/>
              <a:t>rizikovém chování a o prevenci násilí, prevence internetové kriminality, vzdělávací programy pro nejohroženější skupiny obyvatel (předškolní a školní mládež, senioři, osoby se zdravotním a tělesným postižením).</a:t>
            </a:r>
          </a:p>
          <a:p>
            <a:pPr marL="0" indent="0" algn="just">
              <a:buFontTx/>
              <a:buNone/>
            </a:pPr>
            <a:r>
              <a:rPr lang="cs-CZ" altLang="cs-CZ" sz="1600" u="sng" dirty="0">
                <a:solidFill>
                  <a:srgbClr val="000000"/>
                </a:solidFill>
              </a:rPr>
              <a:t>V oblasti duševního zdraví </a:t>
            </a:r>
            <a:r>
              <a:rPr lang="cs-CZ" altLang="cs-CZ" sz="1600" dirty="0">
                <a:solidFill>
                  <a:srgbClr val="000000"/>
                </a:solidFill>
              </a:rPr>
              <a:t>se jedná o vzdělávání dětí a dospívajících za účelem zvýšení jejich povědomí o duševním zdraví a předcházení duševním problémům, dále pak </a:t>
            </a:r>
            <a:r>
              <a:rPr lang="cs-CZ" altLang="cs-CZ" sz="1600" dirty="0" smtClean="0">
                <a:solidFill>
                  <a:srgbClr val="000000"/>
                </a:solidFill>
              </a:rPr>
              <a:t>informační </a:t>
            </a:r>
            <a:r>
              <a:rPr lang="cs-CZ" altLang="cs-CZ" sz="1600" dirty="0">
                <a:solidFill>
                  <a:srgbClr val="000000"/>
                </a:solidFill>
              </a:rPr>
              <a:t>a </a:t>
            </a:r>
            <a:r>
              <a:rPr lang="cs-CZ" altLang="cs-CZ" sz="1600" dirty="0" err="1">
                <a:solidFill>
                  <a:srgbClr val="000000"/>
                </a:solidFill>
              </a:rPr>
              <a:t>destigmatizační</a:t>
            </a:r>
            <a:r>
              <a:rPr lang="cs-CZ" altLang="cs-CZ" sz="1600" dirty="0">
                <a:solidFill>
                  <a:srgbClr val="000000"/>
                </a:solidFill>
              </a:rPr>
              <a:t> aktivity zvyšující povědomí laické veřejnosti o duševním zdraví a problematice duševních poruch u dětí </a:t>
            </a:r>
            <a:r>
              <a:rPr lang="cs-CZ" altLang="cs-CZ" sz="1600" dirty="0" smtClean="0">
                <a:solidFill>
                  <a:srgbClr val="000000"/>
                </a:solidFill>
              </a:rPr>
              <a:t>a </a:t>
            </a:r>
            <a:r>
              <a:rPr lang="cs-CZ" altLang="cs-CZ" sz="1600" dirty="0">
                <a:solidFill>
                  <a:srgbClr val="000000"/>
                </a:solidFill>
              </a:rPr>
              <a:t>dospívajících.</a:t>
            </a:r>
          </a:p>
          <a:p>
            <a:pPr marL="0" indent="0" algn="just">
              <a:buFontTx/>
              <a:buNone/>
            </a:pPr>
            <a:endParaRPr lang="cs-CZ" altLang="cs-CZ" sz="1600" b="1" dirty="0" smtClean="0"/>
          </a:p>
          <a:p>
            <a:pPr marL="0" indent="0" algn="just">
              <a:buFontTx/>
              <a:buNone/>
            </a:pPr>
            <a:r>
              <a:rPr lang="cs-CZ" altLang="cs-CZ" sz="1600" dirty="0" smtClean="0"/>
              <a:t>Minimální výše poskytnuté dotace:	  5.000,00 Kč</a:t>
            </a:r>
          </a:p>
          <a:p>
            <a:pPr marL="0" indent="0" algn="just">
              <a:buFontTx/>
              <a:buNone/>
            </a:pPr>
            <a:r>
              <a:rPr lang="cs-CZ" altLang="cs-CZ" sz="1600" dirty="0" smtClean="0"/>
              <a:t>Maximální výše poskytnuté dotace:	</a:t>
            </a:r>
            <a:r>
              <a:rPr lang="cs-CZ" altLang="cs-CZ" sz="1600" b="1" dirty="0" smtClean="0">
                <a:solidFill>
                  <a:srgbClr val="FF0000"/>
                </a:solidFill>
              </a:rPr>
              <a:t>40.000,00 Kč</a:t>
            </a:r>
          </a:p>
          <a:p>
            <a:pPr marL="0" indent="0" algn="just">
              <a:buFontTx/>
              <a:buNone/>
            </a:pPr>
            <a:endParaRPr lang="cs-CZ" altLang="cs-CZ" sz="1600" dirty="0" smtClean="0"/>
          </a:p>
          <a:p>
            <a:pPr marL="0" indent="0" algn="just">
              <a:buFontTx/>
              <a:buNone/>
            </a:pPr>
            <a:r>
              <a:rPr lang="cs-CZ" altLang="cs-CZ" sz="1600" dirty="0" smtClean="0"/>
              <a:t>Minimální % spoluúčast žadatele na uznatelných nákladech projektu: </a:t>
            </a:r>
            <a:r>
              <a:rPr lang="cs-CZ" altLang="cs-CZ" sz="1600" b="1" dirty="0" smtClean="0"/>
              <a:t>10 %.</a:t>
            </a:r>
          </a:p>
          <a:p>
            <a:pPr marL="0" indent="0" algn="just">
              <a:buFontTx/>
              <a:buNone/>
            </a:pPr>
            <a:endParaRPr lang="cs-CZ" altLang="cs-CZ" sz="1600" dirty="0" smtClean="0">
              <a:hlinkClick r:id="rId3" action="ppaction://hlinkfile"/>
            </a:endParaRPr>
          </a:p>
        </p:txBody>
      </p:sp>
    </p:spTree>
    <p:extLst>
      <p:ext uri="{BB962C8B-B14F-4D97-AF65-F5344CB8AC3E}">
        <p14:creationId xmlns:p14="http://schemas.microsoft.com/office/powerpoint/2010/main" val="1119238193"/>
      </p:ext>
    </p:extLst>
  </p:cSld>
  <p:clrMapOvr>
    <a:masterClrMapping/>
  </p:clrMapOvr>
  <p:transition advTm="6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26</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a:solidFill>
                  <a:srgbClr val="0070C0"/>
                </a:solidFill>
              </a:rPr>
              <a:t>OPRÁVNĚNÝ ŽADATEL</a:t>
            </a:r>
          </a:p>
        </p:txBody>
      </p:sp>
      <p:sp>
        <p:nvSpPr>
          <p:cNvPr id="6" name="TextovéPole 3"/>
          <p:cNvSpPr txBox="1">
            <a:spLocks noChangeArrowheads="1"/>
          </p:cNvSpPr>
          <p:nvPr/>
        </p:nvSpPr>
        <p:spPr bwMode="auto">
          <a:xfrm>
            <a:off x="395288" y="1268760"/>
            <a:ext cx="8425184"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cs-CZ" sz="1600" b="1" u="sng" dirty="0" smtClean="0"/>
              <a:t>Oprávněný žadatel</a:t>
            </a:r>
          </a:p>
          <a:p>
            <a:pPr marL="285750" indent="-285750"/>
            <a:r>
              <a:rPr lang="cs-CZ" sz="1600" dirty="0" smtClean="0"/>
              <a:t>neziskové </a:t>
            </a:r>
            <a:r>
              <a:rPr lang="cs-CZ" sz="1600" dirty="0"/>
              <a:t>organizace, školy a školská zařízení působící na území města, u kterých není zřizovatelem statutární město </a:t>
            </a:r>
            <a:r>
              <a:rPr lang="cs-CZ" sz="1600" dirty="0" smtClean="0"/>
              <a:t>Opava,</a:t>
            </a:r>
            <a:endParaRPr lang="cs-CZ" sz="1600" dirty="0"/>
          </a:p>
          <a:p>
            <a:pPr marL="285750" indent="-285750"/>
            <a:r>
              <a:rPr lang="cs-CZ" sz="1600" dirty="0" smtClean="0"/>
              <a:t>právnické </a:t>
            </a:r>
            <a:r>
              <a:rPr lang="cs-CZ" sz="1600" dirty="0"/>
              <a:t>i fyzické osoby se sídlem (trvalým pobytem) nebo působností na území statutárního města </a:t>
            </a:r>
            <a:r>
              <a:rPr lang="cs-CZ" sz="1600" dirty="0" smtClean="0"/>
              <a:t>Opavy.</a:t>
            </a:r>
            <a:endParaRPr lang="cs-CZ" sz="1600" dirty="0"/>
          </a:p>
          <a:p>
            <a:pPr marL="285750" indent="-285750" algn="just" eaLnBrk="1" hangingPunct="1">
              <a:spcBef>
                <a:spcPct val="0"/>
              </a:spcBef>
              <a:defRPr/>
            </a:pPr>
            <a:endParaRPr lang="cs-CZ" altLang="cs-CZ" sz="1600" dirty="0" smtClean="0"/>
          </a:p>
          <a:p>
            <a:pPr algn="just">
              <a:buNone/>
            </a:pPr>
            <a:r>
              <a:rPr lang="cs-CZ" sz="1600" b="1" dirty="0">
                <a:solidFill>
                  <a:srgbClr val="FF0000"/>
                </a:solidFill>
              </a:rPr>
              <a:t>U dotačního titulu PK </a:t>
            </a:r>
            <a:r>
              <a:rPr lang="cs-CZ" sz="1600" b="1" dirty="0" smtClean="0">
                <a:solidFill>
                  <a:srgbClr val="FF0000"/>
                </a:solidFill>
              </a:rPr>
              <a:t>2/23 </a:t>
            </a:r>
            <a:r>
              <a:rPr lang="cs-CZ" sz="1600" b="1" dirty="0">
                <a:solidFill>
                  <a:srgbClr val="FF0000"/>
                </a:solidFill>
              </a:rPr>
              <a:t>musí být hlavní činnost žadatele zaměřena na sdružování osob za účelem prosazování společných zájmů, na podporu rekreační a zájmové </a:t>
            </a:r>
            <a:r>
              <a:rPr lang="cs-CZ" sz="1600" b="1" dirty="0" smtClean="0">
                <a:solidFill>
                  <a:srgbClr val="FF0000"/>
                </a:solidFill>
              </a:rPr>
              <a:t>činnosti, případně </a:t>
            </a:r>
            <a:r>
              <a:rPr lang="cs-CZ" sz="1600" b="1" dirty="0">
                <a:solidFill>
                  <a:srgbClr val="FF0000"/>
                </a:solidFill>
              </a:rPr>
              <a:t>se jedná o činnosti organizací dětí a mládeže.  </a:t>
            </a:r>
            <a:endParaRPr lang="cs-CZ" sz="1600" b="1" dirty="0" smtClean="0">
              <a:solidFill>
                <a:srgbClr val="FF0000"/>
              </a:solidFill>
            </a:endParaRPr>
          </a:p>
          <a:p>
            <a:pPr algn="just">
              <a:buNone/>
            </a:pPr>
            <a:endParaRPr lang="cs-CZ" sz="1600" b="1" dirty="0">
              <a:solidFill>
                <a:srgbClr val="FF0000"/>
              </a:solidFill>
            </a:endParaRPr>
          </a:p>
          <a:p>
            <a:pPr algn="just">
              <a:buNone/>
            </a:pPr>
            <a:r>
              <a:rPr lang="cs-CZ" sz="1600" b="1" dirty="0">
                <a:solidFill>
                  <a:srgbClr val="FF0000"/>
                </a:solidFill>
              </a:rPr>
              <a:t>U dotačního titulu PK </a:t>
            </a:r>
            <a:r>
              <a:rPr lang="cs-CZ" sz="1600" b="1" dirty="0" smtClean="0">
                <a:solidFill>
                  <a:srgbClr val="FF0000"/>
                </a:solidFill>
              </a:rPr>
              <a:t>3/23 </a:t>
            </a:r>
            <a:r>
              <a:rPr lang="cs-CZ" sz="1600" b="1" dirty="0">
                <a:solidFill>
                  <a:srgbClr val="FF0000"/>
                </a:solidFill>
              </a:rPr>
              <a:t>musí žadatel působit v oblasti duševního zdraví nebo prevence kriminality </a:t>
            </a:r>
            <a:r>
              <a:rPr lang="cs-CZ" sz="1600" b="1" dirty="0" smtClean="0">
                <a:solidFill>
                  <a:srgbClr val="FF0000"/>
                </a:solidFill>
              </a:rPr>
              <a:t>po </a:t>
            </a:r>
            <a:r>
              <a:rPr lang="cs-CZ" sz="1600" b="1" dirty="0">
                <a:solidFill>
                  <a:srgbClr val="FF0000"/>
                </a:solidFill>
              </a:rPr>
              <a:t>dobu min. 1 roku k datu podání žádosti o dotaci. </a:t>
            </a:r>
          </a:p>
          <a:p>
            <a:pPr algn="just" eaLnBrk="1" hangingPunct="1">
              <a:spcBef>
                <a:spcPct val="0"/>
              </a:spcBef>
              <a:buFontTx/>
              <a:buNone/>
              <a:defRPr/>
            </a:pPr>
            <a:endParaRPr lang="cs-CZ" altLang="cs-CZ" sz="1600" dirty="0" smtClean="0"/>
          </a:p>
          <a:p>
            <a:pPr algn="just" eaLnBrk="1" hangingPunct="1">
              <a:spcBef>
                <a:spcPct val="0"/>
              </a:spcBef>
              <a:buNone/>
              <a:defRPr/>
            </a:pPr>
            <a:r>
              <a:rPr lang="cs-CZ" altLang="cs-CZ" sz="1600" dirty="0" smtClean="0"/>
              <a:t>Pokud je projekt </a:t>
            </a:r>
            <a:r>
              <a:rPr lang="cs-CZ" altLang="cs-CZ" sz="1600" b="1" dirty="0" smtClean="0">
                <a:solidFill>
                  <a:srgbClr val="FF0000"/>
                </a:solidFill>
              </a:rPr>
              <a:t>určen pro občany města a současně je realizován </a:t>
            </a:r>
            <a:r>
              <a:rPr lang="cs-CZ" altLang="cs-CZ" sz="1600" dirty="0" smtClean="0"/>
              <a:t>na území města Opavy, </a:t>
            </a:r>
            <a:r>
              <a:rPr lang="cs-CZ" altLang="cs-CZ" sz="1600" b="1" dirty="0" smtClean="0"/>
              <a:t>není</a:t>
            </a:r>
            <a:r>
              <a:rPr lang="cs-CZ" altLang="cs-CZ" sz="1600" b="1" dirty="0"/>
              <a:t> </a:t>
            </a:r>
            <a:r>
              <a:rPr lang="cs-CZ" altLang="cs-CZ" sz="1600" b="1" dirty="0" smtClean="0"/>
              <a:t>žadatel povinen </a:t>
            </a:r>
            <a:r>
              <a:rPr lang="cs-CZ" altLang="cs-CZ" sz="1600" dirty="0" smtClean="0"/>
              <a:t>mít trvalé bydliště resp. sídlo organizace či firmy na území statutárního města Opavy. </a:t>
            </a:r>
          </a:p>
          <a:p>
            <a:pPr algn="just" eaLnBrk="1" hangingPunct="1">
              <a:spcBef>
                <a:spcPct val="0"/>
              </a:spcBef>
              <a:buNone/>
              <a:defRPr/>
            </a:pPr>
            <a:endParaRPr lang="cs-CZ" altLang="cs-CZ" sz="1600" dirty="0"/>
          </a:p>
          <a:p>
            <a:pPr algn="just" eaLnBrk="1" hangingPunct="1">
              <a:spcBef>
                <a:spcPct val="0"/>
              </a:spcBef>
              <a:buNone/>
              <a:defRPr/>
            </a:pPr>
            <a:r>
              <a:rPr lang="cs-CZ" altLang="cs-CZ" sz="1600" dirty="0" smtClean="0"/>
              <a:t>Pokud je projekt realizován mimo území města Opavy, musí být určený pro občany města Opavy a žadatel </a:t>
            </a:r>
            <a:r>
              <a:rPr lang="cs-CZ" altLang="cs-CZ" sz="1600" b="1" dirty="0" smtClean="0"/>
              <a:t>musí</a:t>
            </a:r>
            <a:r>
              <a:rPr lang="cs-CZ" altLang="cs-CZ" sz="1600" dirty="0" smtClean="0"/>
              <a:t> mít trvalé bydliště resp. sídlo organizace či firmy </a:t>
            </a:r>
            <a:br>
              <a:rPr lang="cs-CZ" altLang="cs-CZ" sz="1600" dirty="0" smtClean="0"/>
            </a:br>
            <a:r>
              <a:rPr lang="cs-CZ" altLang="cs-CZ" sz="1600" dirty="0" smtClean="0"/>
              <a:t>na území statutárního města Opavy.</a:t>
            </a:r>
          </a:p>
          <a:p>
            <a:pPr algn="just" eaLnBrk="1" hangingPunct="1">
              <a:spcBef>
                <a:spcPct val="0"/>
              </a:spcBef>
              <a:buFontTx/>
              <a:buNone/>
              <a:defRPr/>
            </a:pPr>
            <a:endParaRPr lang="cs-CZ" altLang="cs-CZ" sz="1600" dirty="0" smtClean="0"/>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466326444"/>
      </p:ext>
    </p:extLst>
  </p:cSld>
  <p:clrMapOvr>
    <a:masterClrMapping/>
  </p:clrMapOvr>
  <p:transition advTm="6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27</a:t>
            </a:fld>
            <a:endParaRPr lang="cs-CZ" altLang="cs-CZ" sz="1400" smtClean="0"/>
          </a:p>
        </p:txBody>
      </p:sp>
      <p:sp>
        <p:nvSpPr>
          <p:cNvPr id="7172" name="Text Box 3"/>
          <p:cNvSpPr txBox="1">
            <a:spLocks noChangeArrowheads="1"/>
          </p:cNvSpPr>
          <p:nvPr/>
        </p:nvSpPr>
        <p:spPr bwMode="auto">
          <a:xfrm>
            <a:off x="2771775" y="333375"/>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70C0"/>
                </a:solidFill>
              </a:rPr>
              <a:t>NEOPRÁVNĚNÝ </a:t>
            </a:r>
            <a:r>
              <a:rPr lang="cs-CZ" altLang="cs-CZ" sz="2200" b="1" dirty="0">
                <a:solidFill>
                  <a:srgbClr val="0070C0"/>
                </a:solidFill>
              </a:rPr>
              <a:t>ŽADATEL</a:t>
            </a:r>
          </a:p>
        </p:txBody>
      </p:sp>
      <p:sp>
        <p:nvSpPr>
          <p:cNvPr id="6" name="TextovéPole 3"/>
          <p:cNvSpPr txBox="1">
            <a:spLocks noChangeArrowheads="1"/>
          </p:cNvSpPr>
          <p:nvPr/>
        </p:nvSpPr>
        <p:spPr bwMode="auto">
          <a:xfrm>
            <a:off x="395288" y="1268760"/>
            <a:ext cx="842518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600" dirty="0" smtClean="0"/>
          </a:p>
          <a:p>
            <a:pPr algn="just" eaLnBrk="1" hangingPunct="1">
              <a:spcBef>
                <a:spcPct val="0"/>
              </a:spcBef>
              <a:buNone/>
              <a:defRPr/>
            </a:pPr>
            <a:r>
              <a:rPr lang="cs-CZ" sz="1600" b="1" u="sng" dirty="0" smtClean="0"/>
              <a:t>Neoprávněný </a:t>
            </a:r>
            <a:r>
              <a:rPr lang="cs-CZ" sz="1600" b="1" u="sng" dirty="0"/>
              <a:t>žadatel</a:t>
            </a:r>
          </a:p>
          <a:p>
            <a:pPr marL="285750" indent="-285750" algn="just" eaLnBrk="1" hangingPunct="1">
              <a:spcBef>
                <a:spcPct val="0"/>
              </a:spcBef>
              <a:defRPr/>
            </a:pPr>
            <a:r>
              <a:rPr lang="cs-CZ" altLang="cs-CZ" sz="1600" dirty="0" smtClean="0"/>
              <a:t>městská část, popř. úřad městské části statutárního města Opavy</a:t>
            </a:r>
          </a:p>
          <a:p>
            <a:pPr marL="285750" indent="-285750" algn="just" eaLnBrk="1" hangingPunct="1">
              <a:spcBef>
                <a:spcPct val="0"/>
              </a:spcBef>
              <a:defRPr/>
            </a:pPr>
            <a:r>
              <a:rPr lang="cs-CZ" altLang="cs-CZ" sz="1600" dirty="0" smtClean="0"/>
              <a:t>příspěvková organizace podle zákona č. 250/2000 Sb., o rozpočtových pravidlech územních rozpočtů, ve znění pozdějších předpisů, jejímž zřizovatelem je statutární město Opava.</a:t>
            </a:r>
          </a:p>
          <a:p>
            <a:pPr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668675961"/>
      </p:ext>
    </p:extLst>
  </p:cSld>
  <p:clrMapOvr>
    <a:masterClrMapping/>
  </p:clrMapOvr>
  <p:transition advTm="6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402F576-3590-45B9-BC97-118536C538C3}" type="slidenum">
              <a:rPr lang="cs-CZ" altLang="cs-CZ" sz="1400" smtClean="0"/>
              <a:pPr eaLnBrk="1" hangingPunct="1">
                <a:spcBef>
                  <a:spcPct val="0"/>
                </a:spcBef>
                <a:buFontTx/>
                <a:buNone/>
              </a:pPr>
              <a:t>28</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PK1/23</a:t>
            </a:r>
            <a:endParaRPr lang="cs-CZ" altLang="cs-CZ" sz="2200" b="1" dirty="0">
              <a:solidFill>
                <a:srgbClr val="0070C0"/>
              </a:solidFill>
            </a:endParaRPr>
          </a:p>
        </p:txBody>
      </p:sp>
      <p:sp>
        <p:nvSpPr>
          <p:cNvPr id="7" name="Rectangle 11"/>
          <p:cNvSpPr>
            <a:spLocks noGrp="1" noChangeArrowheads="1"/>
          </p:cNvSpPr>
          <p:nvPr>
            <p:ph idx="1"/>
          </p:nvPr>
        </p:nvSpPr>
        <p:spPr>
          <a:xfrm>
            <a:off x="305526" y="1268760"/>
            <a:ext cx="8586954" cy="5472608"/>
          </a:xfrm>
        </p:spPr>
        <p:txBody>
          <a:bodyPr/>
          <a:lstStyle/>
          <a:p>
            <a:pPr algn="just" eaLnBrk="1" hangingPunct="1">
              <a:spcBef>
                <a:spcPct val="0"/>
              </a:spcBef>
              <a:buFontTx/>
              <a:buNone/>
            </a:pPr>
            <a:r>
              <a:rPr lang="cs-CZ" altLang="cs-CZ" sz="1600" b="1" u="sng" dirty="0" smtClean="0"/>
              <a:t>PK1/23 Podpora projektů orientovaných na aktivní využití volného času veřejnosti, především dětí a mládeže do 26 let:</a:t>
            </a:r>
          </a:p>
          <a:p>
            <a:pPr marL="0" indent="0">
              <a:buNone/>
            </a:pPr>
            <a:endParaRPr lang="cs-CZ" sz="1600" b="1" dirty="0" smtClean="0"/>
          </a:p>
          <a:p>
            <a:pPr marL="0" indent="0">
              <a:buNone/>
            </a:pPr>
            <a:r>
              <a:rPr lang="cs-CZ" sz="1600" b="1" dirty="0" smtClean="0"/>
              <a:t>Spotřeba </a:t>
            </a:r>
            <a:r>
              <a:rPr lang="cs-CZ" sz="1600" b="1" dirty="0"/>
              <a:t>materiálu:</a:t>
            </a:r>
          </a:p>
          <a:p>
            <a:pPr lvl="0" algn="just"/>
            <a:r>
              <a:rPr lang="cs-CZ" sz="1600" dirty="0"/>
              <a:t>DDHM (drobný dlouhodobý hmotný majetek) – za podmínky, že tento pořízený majetek je v </a:t>
            </a:r>
            <a:r>
              <a:rPr lang="cs-CZ" sz="1600" dirty="0" smtClean="0"/>
              <a:t>období realizace </a:t>
            </a:r>
            <a:r>
              <a:rPr lang="cs-CZ" sz="1600" dirty="0"/>
              <a:t>projektu prokazatelně uveden do užívání (doba použitelnosti je </a:t>
            </a:r>
            <a:r>
              <a:rPr lang="cs-CZ" sz="1600" dirty="0" smtClean="0"/>
              <a:t>delší než </a:t>
            </a:r>
            <a:r>
              <a:rPr lang="cs-CZ" sz="1600" dirty="0"/>
              <a:t>jeden rok a </a:t>
            </a:r>
            <a:r>
              <a:rPr lang="cs-CZ" sz="1600" dirty="0" smtClean="0"/>
              <a:t>ocenění je </a:t>
            </a:r>
            <a:r>
              <a:rPr lang="cs-CZ" sz="1600" dirty="0"/>
              <a:t>v souladu s právními předpisy a vnitřními předpisy </a:t>
            </a:r>
            <a:r>
              <a:rPr lang="cs-CZ" sz="1600" dirty="0" smtClean="0"/>
              <a:t>příjemce upravujícími </a:t>
            </a:r>
            <a:r>
              <a:rPr lang="cs-CZ" sz="1600" dirty="0"/>
              <a:t>účetnictví, max. však </a:t>
            </a:r>
            <a:r>
              <a:rPr lang="cs-CZ" sz="1600" dirty="0" smtClean="0"/>
              <a:t>do 80.000,00 </a:t>
            </a:r>
            <a:r>
              <a:rPr lang="cs-CZ" sz="1600" dirty="0"/>
              <a:t>Kč včetně). Pro náklady na drobný dlouhodobý hmotný majetek platí, že </a:t>
            </a:r>
            <a:r>
              <a:rPr lang="cs-CZ" sz="1600" dirty="0" smtClean="0"/>
              <a:t>hranice pro </a:t>
            </a:r>
            <a:r>
              <a:rPr lang="cs-CZ" sz="1600" dirty="0"/>
              <a:t>ocenění majetku, která je upravena </a:t>
            </a:r>
            <a:r>
              <a:rPr lang="cs-CZ" sz="1600" dirty="0" smtClean="0"/>
              <a:t/>
            </a:r>
            <a:br>
              <a:rPr lang="cs-CZ" sz="1600" dirty="0" smtClean="0"/>
            </a:br>
            <a:r>
              <a:rPr lang="cs-CZ" sz="1600" dirty="0" smtClean="0"/>
              <a:t>ve </a:t>
            </a:r>
            <a:r>
              <a:rPr lang="cs-CZ" sz="1600" dirty="0"/>
              <a:t>vnitřním účetním předpisu žadatele, je součástí </a:t>
            </a:r>
            <a:r>
              <a:rPr lang="cs-CZ" sz="1600" dirty="0" smtClean="0"/>
              <a:t>žádosti o </a:t>
            </a:r>
            <a:r>
              <a:rPr lang="cs-CZ" sz="1600" dirty="0"/>
              <a:t>poskytnutí dotace a na její změny od doby podání žádosti do ukončení realizace projektu </a:t>
            </a:r>
            <a:r>
              <a:rPr lang="cs-CZ" sz="1600" dirty="0" smtClean="0"/>
              <a:t>nebude brán </a:t>
            </a:r>
            <a:r>
              <a:rPr lang="cs-CZ" sz="1600" dirty="0"/>
              <a:t>zřetel),</a:t>
            </a:r>
          </a:p>
          <a:p>
            <a:pPr lvl="0"/>
            <a:r>
              <a:rPr lang="cs-CZ" sz="1600" dirty="0"/>
              <a:t>kancelářské potřeby,</a:t>
            </a:r>
          </a:p>
          <a:p>
            <a:pPr lvl="0"/>
            <a:r>
              <a:rPr lang="cs-CZ" sz="1600" dirty="0"/>
              <a:t>PHM – služební automobil,</a:t>
            </a:r>
          </a:p>
          <a:p>
            <a:pPr lvl="0"/>
            <a:r>
              <a:rPr lang="cs-CZ" sz="1600" b="1" dirty="0">
                <a:solidFill>
                  <a:srgbClr val="FF0000"/>
                </a:solidFill>
              </a:rPr>
              <a:t>drobné občerstvení pro organizátory a účastníky akcí (bagety, pitíčka, oplatky aj.),</a:t>
            </a:r>
          </a:p>
          <a:p>
            <a:pPr lvl="0"/>
            <a:r>
              <a:rPr lang="cs-CZ" sz="1600" dirty="0"/>
              <a:t>ostatní materiál (drobné nefinanční odměny, tiskopisy, čisticí prostředky, časopisy, knihy, ochranné pomůcky, pracovní oděvy aj</a:t>
            </a:r>
            <a:r>
              <a:rPr lang="cs-CZ" sz="1600" dirty="0" smtClean="0"/>
              <a:t>.).</a:t>
            </a:r>
            <a:endParaRPr lang="cs-CZ" sz="1600" dirty="0"/>
          </a:p>
        </p:txBody>
      </p:sp>
    </p:spTree>
    <p:extLst>
      <p:ext uri="{BB962C8B-B14F-4D97-AF65-F5344CB8AC3E}">
        <p14:creationId xmlns:p14="http://schemas.microsoft.com/office/powerpoint/2010/main" val="4284967367"/>
      </p:ext>
    </p:extLst>
  </p:cSld>
  <p:clrMapOvr>
    <a:masterClrMapping/>
  </p:clrMapOvr>
  <p:transition advTm="6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402F576-3590-45B9-BC97-118536C538C3}" type="slidenum">
              <a:rPr lang="cs-CZ" altLang="cs-CZ" sz="1400" smtClean="0"/>
              <a:pPr eaLnBrk="1" hangingPunct="1">
                <a:spcBef>
                  <a:spcPct val="0"/>
                </a:spcBef>
                <a:buFontTx/>
                <a:buNone/>
              </a:pPr>
              <a:t>29</a:t>
            </a:fld>
            <a:endParaRPr lang="cs-CZ" altLang="cs-CZ" sz="1400" smtClean="0"/>
          </a:p>
        </p:txBody>
      </p:sp>
      <p:sp>
        <p:nvSpPr>
          <p:cNvPr id="819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a:t>
            </a:r>
            <a:r>
              <a:rPr lang="cs-CZ" altLang="cs-CZ" sz="2200" b="1" dirty="0"/>
              <a:t> </a:t>
            </a:r>
            <a:r>
              <a:rPr lang="cs-CZ" altLang="cs-CZ" sz="2200" b="1" dirty="0">
                <a:solidFill>
                  <a:srgbClr val="0070C0"/>
                </a:solidFill>
              </a:rPr>
              <a:t>NÁKLADY – </a:t>
            </a:r>
            <a:r>
              <a:rPr lang="cs-CZ" altLang="cs-CZ" sz="2200" b="1" dirty="0" smtClean="0">
                <a:solidFill>
                  <a:srgbClr val="0070C0"/>
                </a:solidFill>
              </a:rPr>
              <a:t>PK1/23</a:t>
            </a:r>
            <a:endParaRPr lang="cs-CZ" altLang="cs-CZ" sz="2200" b="1" dirty="0">
              <a:solidFill>
                <a:srgbClr val="0070C0"/>
              </a:solidFill>
            </a:endParaRPr>
          </a:p>
        </p:txBody>
      </p:sp>
      <p:sp>
        <p:nvSpPr>
          <p:cNvPr id="7" name="Rectangle 11"/>
          <p:cNvSpPr>
            <a:spLocks noGrp="1" noChangeArrowheads="1"/>
          </p:cNvSpPr>
          <p:nvPr>
            <p:ph idx="1"/>
          </p:nvPr>
        </p:nvSpPr>
        <p:spPr>
          <a:xfrm>
            <a:off x="305526" y="1340768"/>
            <a:ext cx="8514946" cy="5256584"/>
          </a:xfrm>
        </p:spPr>
        <p:txBody>
          <a:bodyPr/>
          <a:lstStyle/>
          <a:p>
            <a:pPr algn="just" eaLnBrk="1" hangingPunct="1">
              <a:spcBef>
                <a:spcPct val="0"/>
              </a:spcBef>
              <a:buFontTx/>
              <a:buNone/>
            </a:pPr>
            <a:r>
              <a:rPr lang="cs-CZ" altLang="cs-CZ" sz="1600" b="1" u="sng" dirty="0" smtClean="0"/>
              <a:t>PK1/23 Podpora projektů orientovaných na aktivní využití volného času veřejnosti, především dětí a mládeže do 26 let:</a:t>
            </a:r>
          </a:p>
          <a:p>
            <a:pPr marL="0" indent="0">
              <a:buNone/>
            </a:pPr>
            <a:endParaRPr lang="cs-CZ" sz="1600" b="1" dirty="0" smtClean="0"/>
          </a:p>
          <a:p>
            <a:pPr marL="0" indent="0">
              <a:buNone/>
            </a:pPr>
            <a:r>
              <a:rPr lang="cs-CZ" sz="1600" b="1" dirty="0" smtClean="0"/>
              <a:t>Služby</a:t>
            </a:r>
            <a:r>
              <a:rPr lang="cs-CZ" sz="1600" b="1" dirty="0"/>
              <a:t>:</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a:t>
            </a:r>
            <a:r>
              <a:rPr lang="cs-CZ" sz="1600" dirty="0" smtClean="0"/>
              <a:t>užívání (doba </a:t>
            </a:r>
            <a:r>
              <a:rPr lang="cs-CZ" sz="1600" dirty="0"/>
              <a:t>použitelnosti delší než jeden rok a </a:t>
            </a:r>
            <a:r>
              <a:rPr lang="cs-CZ" sz="1600" dirty="0" smtClean="0"/>
              <a:t>ocenění je </a:t>
            </a:r>
            <a:r>
              <a:rPr lang="cs-CZ" sz="1600" dirty="0"/>
              <a:t>v částce </a:t>
            </a:r>
            <a:r>
              <a:rPr lang="cs-CZ" sz="1600" dirty="0" smtClean="0"/>
              <a:t>od </a:t>
            </a:r>
            <a:r>
              <a:rPr lang="cs-CZ" sz="1600" dirty="0"/>
              <a:t>7.000,00 Kč včetně do Kč 60.000,00 Kč včetně - např. software), </a:t>
            </a:r>
          </a:p>
          <a:p>
            <a:pPr lvl="0" algn="just"/>
            <a:r>
              <a:rPr lang="cs-CZ" sz="1600" b="1" dirty="0">
                <a:solidFill>
                  <a:srgbClr val="FF0000"/>
                </a:solidFill>
              </a:rPr>
              <a:t>krátkodobé pronájmy nebytových prostor pro zabezpečení vzdělávací činnosti, </a:t>
            </a:r>
          </a:p>
          <a:p>
            <a:pPr lvl="0" algn="just"/>
            <a:r>
              <a:rPr lang="cs-CZ" sz="1600" dirty="0"/>
              <a:t>náklady na společné stravování poskytované účinkujícím na akcích, účastníkům soustředění </a:t>
            </a:r>
            <a:r>
              <a:rPr lang="cs-CZ" sz="1600" dirty="0" smtClean="0"/>
              <a:t>a </a:t>
            </a:r>
            <a:r>
              <a:rPr lang="cs-CZ" sz="1600" dirty="0"/>
              <a:t>výcvikových táborů (ne náklady na reprezentaci a </a:t>
            </a:r>
            <a:r>
              <a:rPr lang="cs-CZ" sz="1600" dirty="0" smtClean="0"/>
              <a:t>pohoštění),</a:t>
            </a:r>
            <a:endParaRPr lang="cs-CZ" sz="1600" dirty="0"/>
          </a:p>
          <a:p>
            <a:pPr lvl="0" algn="just"/>
            <a:r>
              <a:rPr lang="cs-CZ" sz="1600" dirty="0"/>
              <a:t>inzerce, propagace, </a:t>
            </a:r>
            <a:r>
              <a:rPr lang="cs-CZ" sz="1600" dirty="0" smtClean="0"/>
              <a:t>vzdělávání, úklidové </a:t>
            </a:r>
            <a:r>
              <a:rPr lang="cs-CZ" sz="1600" dirty="0"/>
              <a:t>služby, praní </a:t>
            </a:r>
            <a:r>
              <a:rPr lang="cs-CZ" sz="1600" dirty="0" smtClean="0"/>
              <a:t>a </a:t>
            </a:r>
            <a:r>
              <a:rPr lang="cs-CZ" sz="1600" dirty="0"/>
              <a:t>čištění prádla, apod</a:t>
            </a:r>
            <a:r>
              <a:rPr lang="cs-CZ" sz="1600" dirty="0" smtClean="0"/>
              <a:t>.</a:t>
            </a:r>
          </a:p>
          <a:p>
            <a:pPr marL="0" lvl="0" indent="0">
              <a:buNone/>
            </a:pPr>
            <a:endParaRPr lang="cs-CZ" sz="1600" dirty="0"/>
          </a:p>
          <a:p>
            <a:pPr marL="0" indent="0">
              <a:buNone/>
            </a:pPr>
            <a:r>
              <a:rPr lang="cs-CZ" sz="1600" b="1" dirty="0"/>
              <a:t>Osobní náklady:</a:t>
            </a:r>
          </a:p>
          <a:p>
            <a:r>
              <a:rPr lang="cs-CZ" sz="1600" dirty="0"/>
              <a:t>ve formě dohod o provedení práce.</a:t>
            </a:r>
            <a:endParaRPr lang="cs-CZ" altLang="cs-CZ" sz="1600" dirty="0"/>
          </a:p>
          <a:p>
            <a:pPr marL="0" indent="0">
              <a:buNone/>
            </a:pPr>
            <a:endParaRPr lang="cs-CZ" altLang="cs-CZ" sz="1600" dirty="0" smtClean="0"/>
          </a:p>
        </p:txBody>
      </p:sp>
    </p:spTree>
    <p:extLst>
      <p:ext uri="{BB962C8B-B14F-4D97-AF65-F5344CB8AC3E}">
        <p14:creationId xmlns:p14="http://schemas.microsoft.com/office/powerpoint/2010/main" val="1594376628"/>
      </p:ext>
    </p:extLst>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454150"/>
            <a:ext cx="7859216" cy="4951911"/>
          </a:xfrm>
        </p:spPr>
        <p:txBody>
          <a:bodyPr/>
          <a:lstStyle/>
          <a:p>
            <a:pPr marL="0" indent="0" algn="just">
              <a:buNone/>
            </a:pPr>
            <a:r>
              <a:rPr lang="cs-CZ" sz="1600" b="1" dirty="0" smtClean="0">
                <a:solidFill>
                  <a:srgbClr val="000000"/>
                </a:solidFill>
              </a:rPr>
              <a:t>Povinné přílohy:</a:t>
            </a:r>
          </a:p>
          <a:p>
            <a:pPr algn="just"/>
            <a:r>
              <a:rPr lang="cs-CZ" sz="1600" dirty="0">
                <a:solidFill>
                  <a:srgbClr val="00B0F0"/>
                </a:solidFill>
              </a:rPr>
              <a:t>personální zajištění projektu </a:t>
            </a:r>
            <a:r>
              <a:rPr lang="cs-CZ" sz="1600" b="1" u="sng" dirty="0">
                <a:solidFill>
                  <a:srgbClr val="00B0F0"/>
                </a:solidFill>
              </a:rPr>
              <a:t>(pouze v případě, že dotace bude aspoň částečně použita na úhradu osobních nákladů</a:t>
            </a:r>
            <a:r>
              <a:rPr lang="cs-CZ" sz="1600" b="1" dirty="0">
                <a:solidFill>
                  <a:srgbClr val="00B0F0"/>
                </a:solidFill>
              </a:rPr>
              <a:t>),</a:t>
            </a:r>
          </a:p>
          <a:p>
            <a:pPr algn="just"/>
            <a:r>
              <a:rPr lang="cs-CZ" sz="1600" dirty="0" smtClean="0"/>
              <a:t>prosté </a:t>
            </a:r>
            <a:r>
              <a:rPr lang="cs-CZ" sz="1600" dirty="0"/>
              <a:t>kopie aktuálních dokladů o právní subjektivitě a dokladů o oprávnění </a:t>
            </a:r>
            <a:br>
              <a:rPr lang="cs-CZ" sz="1600" dirty="0"/>
            </a:br>
            <a:r>
              <a:rPr lang="cs-CZ" sz="1600" dirty="0"/>
              <a:t>k vykonávané </a:t>
            </a:r>
            <a:r>
              <a:rPr lang="cs-CZ" sz="1600" dirty="0" smtClean="0"/>
              <a:t>činnosti (pokud </a:t>
            </a:r>
            <a:r>
              <a:rPr lang="cs-CZ" sz="1600" dirty="0"/>
              <a:t>tyto údaje nevyplývají z veřejných </a:t>
            </a:r>
            <a:r>
              <a:rPr lang="cs-CZ" sz="1600" dirty="0" smtClean="0"/>
              <a:t>rejstříků)</a:t>
            </a:r>
            <a:endParaRPr lang="cs-CZ" sz="1600" dirty="0"/>
          </a:p>
          <a:p>
            <a:pPr algn="just"/>
            <a:r>
              <a:rPr lang="cs-CZ" sz="1600" dirty="0"/>
              <a:t>prosté kopie dokladů o volbě nebo jmenování člena statutárního orgánu a o tom, zda je oprávněn zastupovat žadatele samostatně, nebo společně s jiným členem statutárního orgánu (pokud tyto údaje nevyplývají z veřejných rejstříků</a:t>
            </a:r>
            <a:r>
              <a:rPr lang="cs-CZ" sz="1600" dirty="0" smtClean="0"/>
              <a:t>)</a:t>
            </a:r>
          </a:p>
          <a:p>
            <a:pPr algn="just"/>
            <a:r>
              <a:rPr lang="cs-CZ" sz="1600" dirty="0"/>
              <a:t>originál nebo ověřená kopie pověření nebo plné moci v případě, že žádost je podepsaná osobou pověřenou statutárním orgánem </a:t>
            </a:r>
            <a:r>
              <a:rPr lang="cs-CZ" sz="1600" dirty="0" smtClean="0"/>
              <a:t>žadatele</a:t>
            </a:r>
          </a:p>
          <a:p>
            <a:pPr algn="just"/>
            <a:r>
              <a:rPr lang="cs-CZ" sz="1600" dirty="0">
                <a:solidFill>
                  <a:srgbClr val="00B0F0"/>
                </a:solidFill>
              </a:rPr>
              <a:t>prostou kopii smlouvy o zřízení bankovního účtu u peněžního ústavu nebo písemné potvrzení peněžního ústavu o vedení bankovního účtu žadatele, </a:t>
            </a:r>
          </a:p>
          <a:p>
            <a:pPr algn="just"/>
            <a:r>
              <a:rPr lang="cs-CZ" sz="1600" dirty="0">
                <a:solidFill>
                  <a:srgbClr val="00B0F0"/>
                </a:solidFill>
              </a:rPr>
              <a:t>prostou kopii vnitřního účetního předpisu (např. směrnice, pokyn nebo rozhodnutí statutárního orgánu apod.) upravující výši ocenění majetku, </a:t>
            </a:r>
            <a:r>
              <a:rPr lang="cs-CZ" sz="1600" b="1" dirty="0">
                <a:solidFill>
                  <a:srgbClr val="00B0F0"/>
                </a:solidFill>
              </a:rPr>
              <a:t>pokud rozpočet projektu obsahuje drobný dlouhodobý hmotný nebo nehmotný majetek</a:t>
            </a:r>
            <a:r>
              <a:rPr lang="cs-CZ" sz="1600" dirty="0">
                <a:solidFill>
                  <a:srgbClr val="00B0F0"/>
                </a:solidFill>
              </a:rPr>
              <a:t>,</a:t>
            </a:r>
          </a:p>
          <a:p>
            <a:pPr algn="just"/>
            <a:r>
              <a:rPr lang="cs-CZ" sz="1600" dirty="0">
                <a:solidFill>
                  <a:srgbClr val="00B0F0"/>
                </a:solidFill>
              </a:rPr>
              <a:t>úplný výpis z evidence skutečných majitelů dle zákona č. 37/2021 Sb., o evidenci skutečných majitelů, který není starší než 6 měsíců od data podání žádosti o dotaci. </a:t>
            </a:r>
            <a:endParaRPr lang="cs-CZ" sz="1600" b="1" u="sng" dirty="0">
              <a:solidFill>
                <a:srgbClr val="00B0F0"/>
              </a:solidFill>
            </a:endParaRPr>
          </a:p>
        </p:txBody>
      </p:sp>
    </p:spTree>
    <p:extLst>
      <p:ext uri="{BB962C8B-B14F-4D97-AF65-F5344CB8AC3E}">
        <p14:creationId xmlns:p14="http://schemas.microsoft.com/office/powerpoint/2010/main" val="2640126705"/>
      </p:ext>
    </p:extLst>
  </p:cSld>
  <p:clrMapOvr>
    <a:masterClrMapping/>
  </p:clrMapOvr>
  <p:transition advTm="6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30</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PK2/23</a:t>
            </a:r>
            <a:endParaRPr lang="cs-CZ" altLang="cs-CZ" sz="2200" b="1" dirty="0">
              <a:solidFill>
                <a:srgbClr val="0070C0"/>
              </a:solidFill>
            </a:endParaRPr>
          </a:p>
        </p:txBody>
      </p:sp>
      <p:sp>
        <p:nvSpPr>
          <p:cNvPr id="7" name="Rectangle 11"/>
          <p:cNvSpPr>
            <a:spLocks noGrp="1" noChangeArrowheads="1"/>
          </p:cNvSpPr>
          <p:nvPr>
            <p:ph idx="1"/>
          </p:nvPr>
        </p:nvSpPr>
        <p:spPr>
          <a:xfrm>
            <a:off x="179512" y="1196752"/>
            <a:ext cx="8856538" cy="5544616"/>
          </a:xfrm>
        </p:spPr>
        <p:txBody>
          <a:bodyPr/>
          <a:lstStyle/>
          <a:p>
            <a:pPr marL="0" indent="0" algn="just" eaLnBrk="1" hangingPunct="1">
              <a:spcBef>
                <a:spcPct val="0"/>
              </a:spcBef>
              <a:buFontTx/>
              <a:buNone/>
              <a:defRPr/>
            </a:pPr>
            <a:r>
              <a:rPr lang="cs-CZ" altLang="cs-CZ" sz="1600" b="1" dirty="0" smtClean="0"/>
              <a:t>PK2/23 Podpora soustavné celoroční činnosti členů volnočasových dětských a mládežnických organizací a spolků a zájmových subjektů sdružujících příslušníky všech věkových kategorií:</a:t>
            </a:r>
          </a:p>
          <a:p>
            <a:pPr marL="0" indent="0">
              <a:buNone/>
            </a:pPr>
            <a:endParaRPr lang="cs-CZ" sz="1600" dirty="0" smtClean="0"/>
          </a:p>
          <a:p>
            <a:pPr marL="0" indent="0">
              <a:buNone/>
            </a:pPr>
            <a:r>
              <a:rPr lang="cs-CZ" sz="1600" b="1" dirty="0" smtClean="0"/>
              <a:t>Spotřeba </a:t>
            </a:r>
            <a:r>
              <a:rPr lang="cs-CZ" sz="1600" b="1" dirty="0"/>
              <a:t>materiálu:</a:t>
            </a:r>
          </a:p>
          <a:p>
            <a:pPr algn="just"/>
            <a:r>
              <a:rPr lang="cs-CZ" sz="1600" dirty="0"/>
              <a:t>DDHM (drobný dlouhodobý hmotný majetek) – za podmínky, že tento pořízený majetek je </a:t>
            </a:r>
            <a:r>
              <a:rPr lang="cs-CZ" sz="1600" dirty="0" smtClean="0"/>
              <a:t/>
            </a:r>
            <a:br>
              <a:rPr lang="cs-CZ" sz="1600" dirty="0" smtClean="0"/>
            </a:br>
            <a:r>
              <a:rPr lang="cs-CZ" sz="1600" dirty="0" smtClean="0"/>
              <a:t>v </a:t>
            </a:r>
            <a:r>
              <a:rPr lang="cs-CZ" sz="1600" dirty="0"/>
              <a:t>období realizace projektu prokazatelně uveden do užívání (doba použitelnosti je delší než jeden rok a ocenění je v souladu s právními předpisy a vnitřními předpisy příjemce upravujícími účetnictví, max. však do 80.000,00 Kč včetně). Pro náklady na drobný dlouhodobý hmotný majetek platí, že hranice pro ocenění majetku, která je upravena </a:t>
            </a:r>
            <a:br>
              <a:rPr lang="cs-CZ" sz="1600" dirty="0"/>
            </a:br>
            <a:r>
              <a:rPr lang="cs-CZ" sz="1600" dirty="0"/>
              <a:t>ve vnitřním účetním předpisu žadatele, je součástí žádosti o poskytnutí dotace a na její změny od doby podání žádosti do ukončení realizace projektu nebude brán zřetel</a:t>
            </a:r>
            <a:r>
              <a:rPr lang="cs-CZ" sz="1600" dirty="0" smtClean="0"/>
              <a:t>),</a:t>
            </a:r>
            <a:endParaRPr lang="cs-CZ" sz="1600" dirty="0"/>
          </a:p>
          <a:p>
            <a:pPr lvl="0" algn="just"/>
            <a:r>
              <a:rPr lang="cs-CZ" sz="1600" dirty="0"/>
              <a:t>kancelářské potřeby,</a:t>
            </a:r>
          </a:p>
          <a:p>
            <a:pPr lvl="0" algn="just"/>
            <a:r>
              <a:rPr lang="cs-CZ" sz="1600" dirty="0"/>
              <a:t>PHM – služební automobil,</a:t>
            </a:r>
          </a:p>
          <a:p>
            <a:pPr lvl="0" algn="just"/>
            <a:r>
              <a:rPr lang="cs-CZ" sz="1600" b="1" dirty="0">
                <a:solidFill>
                  <a:srgbClr val="FF0000"/>
                </a:solidFill>
              </a:rPr>
              <a:t>drobné občerstvení pro organizátory a účastníky akcí (bagety, pitíčka, oplatky aj.),</a:t>
            </a:r>
          </a:p>
          <a:p>
            <a:pPr lvl="0" algn="just"/>
            <a:r>
              <a:rPr lang="cs-CZ" sz="1600" dirty="0"/>
              <a:t>ostatní materiál (drobné nefinanční odměny, tiskopisy, čisticí prostředky, časopisy, knihy, ochranné pomůcky, pracovní oděvy aj</a:t>
            </a:r>
            <a:r>
              <a:rPr lang="cs-CZ" sz="1600" dirty="0" smtClean="0"/>
              <a:t>.).</a:t>
            </a:r>
          </a:p>
          <a:p>
            <a:pPr lvl="0" algn="just"/>
            <a:endParaRPr lang="cs-CZ" sz="1600" dirty="0"/>
          </a:p>
          <a:p>
            <a:pPr marL="0" indent="0" algn="just">
              <a:buNone/>
            </a:pPr>
            <a:r>
              <a:rPr lang="cs-CZ" sz="1600" b="1" dirty="0" smtClean="0"/>
              <a:t>Spotřeba </a:t>
            </a:r>
            <a:r>
              <a:rPr lang="cs-CZ" sz="1600" b="1" dirty="0"/>
              <a:t>energie:</a:t>
            </a:r>
          </a:p>
          <a:p>
            <a:pPr lvl="0"/>
            <a:r>
              <a:rPr lang="cs-CZ" sz="1600" dirty="0"/>
              <a:t>spotřeba elektrické energie, plynu, vody.</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3270057617"/>
      </p:ext>
    </p:extLst>
  </p:cSld>
  <p:clrMapOvr>
    <a:masterClrMapping/>
  </p:clrMapOvr>
  <p:transition advTm="6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030E0-3C93-480C-B78D-8F021D478885}" type="slidenum">
              <a:rPr lang="cs-CZ" altLang="cs-CZ" sz="1400" smtClean="0"/>
              <a:pPr eaLnBrk="1" hangingPunct="1">
                <a:spcBef>
                  <a:spcPct val="0"/>
                </a:spcBef>
                <a:buFontTx/>
                <a:buNone/>
              </a:pPr>
              <a:t>31</a:t>
            </a:fld>
            <a:endParaRPr lang="cs-CZ" altLang="cs-CZ" sz="1400" smtClean="0"/>
          </a:p>
        </p:txBody>
      </p:sp>
      <p:sp>
        <p:nvSpPr>
          <p:cNvPr id="922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UZNATELNÉ NÁKLADY </a:t>
            </a:r>
            <a:r>
              <a:rPr lang="cs-CZ" altLang="cs-CZ" sz="2200" b="1" dirty="0" smtClean="0">
                <a:solidFill>
                  <a:srgbClr val="0070C0"/>
                </a:solidFill>
              </a:rPr>
              <a:t>PK2/23</a:t>
            </a:r>
            <a:endParaRPr lang="cs-CZ" altLang="cs-CZ" sz="2200" b="1" dirty="0">
              <a:solidFill>
                <a:srgbClr val="0070C0"/>
              </a:solidFill>
            </a:endParaRPr>
          </a:p>
        </p:txBody>
      </p:sp>
      <p:sp>
        <p:nvSpPr>
          <p:cNvPr id="7" name="Rectangle 11"/>
          <p:cNvSpPr>
            <a:spLocks noGrp="1" noChangeArrowheads="1"/>
          </p:cNvSpPr>
          <p:nvPr>
            <p:ph idx="1"/>
          </p:nvPr>
        </p:nvSpPr>
        <p:spPr>
          <a:xfrm>
            <a:off x="179512" y="1268760"/>
            <a:ext cx="8856538" cy="5472608"/>
          </a:xfrm>
        </p:spPr>
        <p:txBody>
          <a:bodyPr/>
          <a:lstStyle/>
          <a:p>
            <a:pPr marL="0" indent="0" algn="just" eaLnBrk="1" hangingPunct="1">
              <a:spcBef>
                <a:spcPct val="0"/>
              </a:spcBef>
              <a:buFontTx/>
              <a:buNone/>
              <a:defRPr/>
            </a:pPr>
            <a:r>
              <a:rPr lang="cs-CZ" altLang="cs-CZ" sz="1600" b="1" dirty="0" smtClean="0"/>
              <a:t>PK2/23 Podpora soustavné celoroční činnosti členů volnočasových dětských a mládežnických organizací a spolků a zájmových subjektů sdružujících příslušníky všech věkových kategorií:</a:t>
            </a:r>
          </a:p>
          <a:p>
            <a:pPr marL="0" indent="0">
              <a:buNone/>
            </a:pPr>
            <a:r>
              <a:rPr lang="cs-CZ" sz="1600" b="1" dirty="0" smtClean="0"/>
              <a:t>Služby</a:t>
            </a:r>
            <a:r>
              <a:rPr lang="cs-CZ" sz="1600" b="1" dirty="0"/>
              <a:t>:</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a:t>
            </a:r>
            <a:r>
              <a:rPr lang="cs-CZ" sz="1600" dirty="0" smtClean="0"/>
              <a:t>užívání (doba </a:t>
            </a:r>
            <a:r>
              <a:rPr lang="cs-CZ" sz="1600" dirty="0"/>
              <a:t>použitelnosti delší než jeden rok a ocenění je v částce </a:t>
            </a:r>
            <a:r>
              <a:rPr lang="cs-CZ" sz="1600" dirty="0" smtClean="0"/>
              <a:t>od </a:t>
            </a:r>
            <a:r>
              <a:rPr lang="cs-CZ" sz="1600" dirty="0"/>
              <a:t>7.000,00 Kč včetně do Kč 60.000,00 Kč včetně - např. software), </a:t>
            </a:r>
          </a:p>
          <a:p>
            <a:pPr lvl="0" algn="just"/>
            <a:r>
              <a:rPr lang="cs-CZ" sz="1600" dirty="0"/>
              <a:t>nájemné nebytových prostor pro zabezpečení vzdělávací činnosti (dlouhodobé i krátkodobé pronájmy),</a:t>
            </a:r>
          </a:p>
          <a:p>
            <a:pPr lvl="0" algn="just"/>
            <a:r>
              <a:rPr lang="cs-CZ" sz="1600" dirty="0"/>
              <a:t>náklady na společné stravování poskytované účinkujícím na akcích, účastníkům </a:t>
            </a:r>
            <a:r>
              <a:rPr lang="cs-CZ" sz="1600" dirty="0" smtClean="0"/>
              <a:t>soustředění </a:t>
            </a:r>
            <a:br>
              <a:rPr lang="cs-CZ" sz="1600" dirty="0" smtClean="0"/>
            </a:br>
            <a:r>
              <a:rPr lang="cs-CZ" sz="1600" dirty="0" smtClean="0"/>
              <a:t>a výcvikových táborů (ne náklady na reprezentaci a pohoštění),</a:t>
            </a:r>
            <a:endParaRPr lang="cs-CZ" sz="1600" dirty="0"/>
          </a:p>
          <a:p>
            <a:pPr lvl="0" algn="just"/>
            <a:r>
              <a:rPr lang="cs-CZ" sz="1600" dirty="0"/>
              <a:t>inzerce, propagace, vzdělávání</a:t>
            </a:r>
            <a:r>
              <a:rPr lang="cs-CZ" sz="1600" dirty="0" smtClean="0"/>
              <a:t>, </a:t>
            </a:r>
            <a:r>
              <a:rPr lang="cs-CZ" sz="1600" dirty="0"/>
              <a:t>úklidové služby, praní a čištění prádla, apod</a:t>
            </a:r>
            <a:r>
              <a:rPr lang="cs-CZ" sz="1600" dirty="0" smtClean="0"/>
              <a:t>.</a:t>
            </a:r>
          </a:p>
          <a:p>
            <a:pPr marL="0" lvl="0" indent="0" algn="just">
              <a:buNone/>
            </a:pPr>
            <a:endParaRPr lang="cs-CZ" sz="1600" dirty="0"/>
          </a:p>
          <a:p>
            <a:pPr marL="0" indent="0">
              <a:buNone/>
            </a:pPr>
            <a:r>
              <a:rPr lang="cs-CZ" sz="1600" b="1" dirty="0" smtClean="0"/>
              <a:t>Osobní </a:t>
            </a:r>
            <a:r>
              <a:rPr lang="cs-CZ" sz="1600" b="1" dirty="0"/>
              <a:t>náklady:</a:t>
            </a:r>
          </a:p>
          <a:p>
            <a:pPr lvl="0"/>
            <a:r>
              <a:rPr lang="cs-CZ" sz="1600" dirty="0"/>
              <a:t>ve formě dohod o provedení práce/dohod o pracovní činnosti.</a:t>
            </a:r>
          </a:p>
          <a:p>
            <a:pPr algn="just" eaLnBrk="1" hangingPunct="1">
              <a:spcBef>
                <a:spcPct val="0"/>
              </a:spcBef>
              <a:defRPr/>
            </a:pPr>
            <a:endParaRPr lang="cs-CZ" altLang="cs-CZ" sz="1600" dirty="0" smtClean="0"/>
          </a:p>
          <a:p>
            <a:pPr marL="0" indent="0"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2895439972"/>
      </p:ext>
    </p:extLst>
  </p:cSld>
  <p:clrMapOvr>
    <a:masterClrMapping/>
  </p:clrMapOvr>
  <p:transition advTm="6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6082AE1-E5C7-4201-918F-BF86F52AD678}" type="slidenum">
              <a:rPr lang="cs-CZ" altLang="cs-CZ" sz="1400" smtClean="0"/>
              <a:pPr eaLnBrk="1" hangingPunct="1">
                <a:spcBef>
                  <a:spcPct val="0"/>
                </a:spcBef>
                <a:buFontTx/>
                <a:buNone/>
              </a:pPr>
              <a:t>32</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PK3/23</a:t>
            </a:r>
            <a:endParaRPr lang="cs-CZ" altLang="cs-CZ" sz="2200" b="1" dirty="0">
              <a:solidFill>
                <a:srgbClr val="0070C0"/>
              </a:solidFill>
            </a:endParaRPr>
          </a:p>
        </p:txBody>
      </p:sp>
      <p:sp>
        <p:nvSpPr>
          <p:cNvPr id="7" name="Rectangle 11"/>
          <p:cNvSpPr>
            <a:spLocks noGrp="1" noChangeArrowheads="1"/>
          </p:cNvSpPr>
          <p:nvPr>
            <p:ph idx="1"/>
          </p:nvPr>
        </p:nvSpPr>
        <p:spPr>
          <a:xfrm>
            <a:off x="323528" y="1268760"/>
            <a:ext cx="8640960" cy="5400600"/>
          </a:xfrm>
        </p:spPr>
        <p:txBody>
          <a:bodyPr/>
          <a:lstStyle/>
          <a:p>
            <a:pPr algn="just" eaLnBrk="1" hangingPunct="1">
              <a:spcBef>
                <a:spcPct val="0"/>
              </a:spcBef>
              <a:buFontTx/>
              <a:buNone/>
            </a:pPr>
            <a:r>
              <a:rPr lang="cs-CZ" altLang="cs-CZ" sz="1600" b="1" dirty="0" smtClean="0"/>
              <a:t>PK3/23 Podpora opatření ve prospěch prevence kriminality a duševního zdraví:</a:t>
            </a:r>
          </a:p>
          <a:p>
            <a:pPr marL="0" indent="0" eaLnBrk="1" hangingPunct="1">
              <a:spcBef>
                <a:spcPct val="0"/>
              </a:spcBef>
              <a:buNone/>
            </a:pPr>
            <a:endParaRPr lang="cs-CZ" altLang="cs-CZ" sz="1600" dirty="0" smtClean="0"/>
          </a:p>
          <a:p>
            <a:pPr marL="0" indent="0">
              <a:buNone/>
            </a:pPr>
            <a:r>
              <a:rPr lang="cs-CZ" sz="1600" b="1" dirty="0"/>
              <a:t>Spotřeba materiálu:</a:t>
            </a:r>
          </a:p>
          <a:p>
            <a:pPr algn="just"/>
            <a:r>
              <a:rPr lang="cs-CZ" sz="1600" dirty="0"/>
              <a:t>DDHM (drobný dlouhodobý hmotný majetek) – za podmínky, že tento pořízený majetek je v období realizace projektu prokazatelně uveden do užívání (doba použitelnosti je delší než jeden rok a ocenění je v souladu s právními předpisy a vnitřními předpisy příjemce upravujícími účetnictví, max. však do 80.000,00 Kč včetně). Pro náklady na drobný dlouhodobý hmotný majetek platí, že hranice pro ocenění majetku, která je upravena </a:t>
            </a:r>
            <a:br>
              <a:rPr lang="cs-CZ" sz="1600" dirty="0"/>
            </a:br>
            <a:r>
              <a:rPr lang="cs-CZ" sz="1600" dirty="0"/>
              <a:t>ve vnitřním účetním předpisu žadatele, je součástí žádosti o poskytnutí dotace a na její změny od doby podání žádosti do ukončení realizace projektu nebude brán zřetel</a:t>
            </a:r>
            <a:r>
              <a:rPr lang="cs-CZ" sz="1600" dirty="0" smtClean="0"/>
              <a:t>),</a:t>
            </a:r>
            <a:endParaRPr lang="cs-CZ" sz="1600" dirty="0"/>
          </a:p>
          <a:p>
            <a:pPr lvl="0"/>
            <a:r>
              <a:rPr lang="cs-CZ" sz="1600" dirty="0"/>
              <a:t>kancelářské potřeby,</a:t>
            </a:r>
          </a:p>
          <a:p>
            <a:pPr lvl="0"/>
            <a:r>
              <a:rPr lang="cs-CZ" sz="1600" dirty="0"/>
              <a:t>PHM – služební automobil,</a:t>
            </a:r>
          </a:p>
          <a:p>
            <a:pPr lvl="0"/>
            <a:r>
              <a:rPr lang="cs-CZ" sz="1600" b="1" dirty="0">
                <a:solidFill>
                  <a:srgbClr val="FF0000"/>
                </a:solidFill>
              </a:rPr>
              <a:t>drobné občerstvení pro organizátory a účastníky akcí (bagety, pitíčka, oplatky aj.),</a:t>
            </a:r>
          </a:p>
          <a:p>
            <a:pPr lvl="0"/>
            <a:r>
              <a:rPr lang="cs-CZ" sz="1600" dirty="0"/>
              <a:t>ostatní materiál (drobné nefinanční odměny, tiskopisy, čisticí prostředky, časopisy, knihy, ochranné pomůcky, pracovní oděvy aj.).</a:t>
            </a:r>
          </a:p>
          <a:p>
            <a:pPr eaLnBrk="1" hangingPunct="1">
              <a:spcBef>
                <a:spcPct val="0"/>
              </a:spcBef>
            </a:pPr>
            <a:endParaRPr lang="cs-CZ" altLang="cs-CZ" sz="1600" dirty="0" smtClean="0"/>
          </a:p>
          <a:p>
            <a:pPr eaLnBrk="1" hangingPunct="1">
              <a:spcBef>
                <a:spcPct val="0"/>
              </a:spcBef>
            </a:pPr>
            <a:endParaRPr lang="cs-CZ" altLang="cs-CZ" sz="1600" dirty="0" smtClean="0"/>
          </a:p>
        </p:txBody>
      </p:sp>
    </p:spTree>
    <p:extLst>
      <p:ext uri="{BB962C8B-B14F-4D97-AF65-F5344CB8AC3E}">
        <p14:creationId xmlns:p14="http://schemas.microsoft.com/office/powerpoint/2010/main" val="3567573042"/>
      </p:ext>
    </p:extLst>
  </p:cSld>
  <p:clrMapOvr>
    <a:masterClrMapping/>
  </p:clrMapOvr>
  <p:transition advTm="60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6082AE1-E5C7-4201-918F-BF86F52AD678}" type="slidenum">
              <a:rPr lang="cs-CZ" altLang="cs-CZ" sz="1400" smtClean="0"/>
              <a:pPr eaLnBrk="1" hangingPunct="1">
                <a:spcBef>
                  <a:spcPct val="0"/>
                </a:spcBef>
                <a:buFontTx/>
                <a:buNone/>
              </a:pPr>
              <a:t>33</a:t>
            </a:fld>
            <a:endParaRPr lang="cs-CZ" altLang="cs-CZ" sz="1400" smtClean="0"/>
          </a:p>
        </p:txBody>
      </p:sp>
      <p:sp>
        <p:nvSpPr>
          <p:cNvPr id="1024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solidFill>
                  <a:srgbClr val="0070C0"/>
                </a:solidFill>
              </a:rPr>
              <a:t>UZNATELNÉ NÁKLADY </a:t>
            </a:r>
            <a:r>
              <a:rPr lang="cs-CZ" altLang="cs-CZ" sz="2200" b="1" dirty="0" smtClean="0">
                <a:solidFill>
                  <a:srgbClr val="0070C0"/>
                </a:solidFill>
              </a:rPr>
              <a:t>PK3/23</a:t>
            </a:r>
            <a:endParaRPr lang="cs-CZ" altLang="cs-CZ" sz="2200" b="1" dirty="0">
              <a:solidFill>
                <a:srgbClr val="0070C0"/>
              </a:solidFill>
            </a:endParaRPr>
          </a:p>
        </p:txBody>
      </p:sp>
      <p:sp>
        <p:nvSpPr>
          <p:cNvPr id="7" name="Rectangle 11"/>
          <p:cNvSpPr>
            <a:spLocks noGrp="1" noChangeArrowheads="1"/>
          </p:cNvSpPr>
          <p:nvPr>
            <p:ph idx="1"/>
          </p:nvPr>
        </p:nvSpPr>
        <p:spPr>
          <a:xfrm>
            <a:off x="323528" y="1268760"/>
            <a:ext cx="8640960" cy="5400600"/>
          </a:xfrm>
        </p:spPr>
        <p:txBody>
          <a:bodyPr/>
          <a:lstStyle/>
          <a:p>
            <a:pPr algn="just" eaLnBrk="1" hangingPunct="1">
              <a:spcBef>
                <a:spcPct val="0"/>
              </a:spcBef>
              <a:buFontTx/>
              <a:buNone/>
            </a:pPr>
            <a:r>
              <a:rPr lang="cs-CZ" altLang="cs-CZ" sz="1600" b="1" dirty="0" smtClean="0"/>
              <a:t>PK3/23 Podpora opatření ve prospěch prevence kriminality a duševního zdraví:</a:t>
            </a:r>
            <a:endParaRPr lang="cs-CZ" altLang="cs-CZ" sz="1600" dirty="0" smtClean="0"/>
          </a:p>
          <a:p>
            <a:pPr marL="0" indent="0">
              <a:buNone/>
            </a:pPr>
            <a:r>
              <a:rPr lang="cs-CZ" sz="1600" b="1" dirty="0"/>
              <a:t>Služby:</a:t>
            </a: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a:t>DDNM (drobný dlouhodobý nehmotný majetek) – pouze, je-li tento pořízený majetek </a:t>
            </a:r>
            <a:br>
              <a:rPr lang="cs-CZ" sz="1600" dirty="0"/>
            </a:br>
            <a:r>
              <a:rPr lang="cs-CZ" sz="1600" dirty="0"/>
              <a:t>v období realizace projektu prokazatelně uveden do </a:t>
            </a:r>
            <a:r>
              <a:rPr lang="cs-CZ" sz="1600" dirty="0" smtClean="0"/>
              <a:t>užívání (doba </a:t>
            </a:r>
            <a:r>
              <a:rPr lang="cs-CZ" sz="1600" dirty="0"/>
              <a:t>použitelnosti delší než jeden rok a ocenění je v částce </a:t>
            </a:r>
            <a:r>
              <a:rPr lang="cs-CZ" sz="1600" dirty="0" smtClean="0"/>
              <a:t>od </a:t>
            </a:r>
            <a:r>
              <a:rPr lang="cs-CZ" sz="1600" dirty="0"/>
              <a:t>7.000,00 Kč včetně do 60.000,00 Kč včetně - např. software), </a:t>
            </a:r>
          </a:p>
          <a:p>
            <a:pPr lvl="0" algn="just"/>
            <a:r>
              <a:rPr lang="cs-CZ" sz="1600" b="1" dirty="0">
                <a:solidFill>
                  <a:srgbClr val="FF0000"/>
                </a:solidFill>
              </a:rPr>
              <a:t>nájemné nebytových prostor pro zabezpečení vzdělávací činnosti (včetně krátkodobých pronájmů),</a:t>
            </a:r>
          </a:p>
          <a:p>
            <a:pPr lvl="0" algn="just"/>
            <a:r>
              <a:rPr lang="cs-CZ" sz="1600" b="1" dirty="0">
                <a:solidFill>
                  <a:srgbClr val="FF0000"/>
                </a:solidFill>
              </a:rPr>
              <a:t>náklady na společné stravování poskytované účinkujícím na akcích, účastníkům soustředění </a:t>
            </a:r>
            <a:r>
              <a:rPr lang="cs-CZ" sz="1600" b="1" dirty="0" smtClean="0">
                <a:solidFill>
                  <a:srgbClr val="FF0000"/>
                </a:solidFill>
              </a:rPr>
              <a:t>a </a:t>
            </a:r>
            <a:r>
              <a:rPr lang="cs-CZ" sz="1600" b="1" dirty="0">
                <a:solidFill>
                  <a:srgbClr val="FF0000"/>
                </a:solidFill>
              </a:rPr>
              <a:t>výcvikových táborů (ne náklady na reprezentaci a </a:t>
            </a:r>
            <a:r>
              <a:rPr lang="cs-CZ" sz="1600" b="1" dirty="0" smtClean="0">
                <a:solidFill>
                  <a:srgbClr val="FF0000"/>
                </a:solidFill>
              </a:rPr>
              <a:t>pohoštění),</a:t>
            </a:r>
            <a:endParaRPr lang="cs-CZ" sz="1600" b="1" dirty="0">
              <a:solidFill>
                <a:srgbClr val="FF0000"/>
              </a:solidFill>
            </a:endParaRPr>
          </a:p>
          <a:p>
            <a:pPr lvl="0"/>
            <a:r>
              <a:rPr lang="cs-CZ" sz="1600" dirty="0"/>
              <a:t>inzerce, propagace, vzdělávání</a:t>
            </a:r>
            <a:r>
              <a:rPr lang="cs-CZ" sz="1600" dirty="0" smtClean="0"/>
              <a:t>, </a:t>
            </a:r>
            <a:r>
              <a:rPr lang="cs-CZ" sz="1600" dirty="0"/>
              <a:t>úklidové služby, praní </a:t>
            </a:r>
            <a:r>
              <a:rPr lang="cs-CZ" sz="1600" dirty="0" smtClean="0"/>
              <a:t>a </a:t>
            </a:r>
            <a:r>
              <a:rPr lang="cs-CZ" sz="1600" dirty="0"/>
              <a:t>čištění prádla, apod.</a:t>
            </a:r>
          </a:p>
          <a:p>
            <a:pPr marL="0" indent="0">
              <a:buNone/>
            </a:pPr>
            <a:endParaRPr lang="cs-CZ" sz="1600" dirty="0" smtClean="0"/>
          </a:p>
          <a:p>
            <a:pPr marL="0" indent="0">
              <a:buNone/>
            </a:pPr>
            <a:r>
              <a:rPr lang="cs-CZ" sz="1600" b="1" dirty="0" smtClean="0"/>
              <a:t>Osobní </a:t>
            </a:r>
            <a:r>
              <a:rPr lang="cs-CZ" sz="1600" b="1" dirty="0"/>
              <a:t>náklady:</a:t>
            </a:r>
          </a:p>
          <a:p>
            <a:pPr lvl="0"/>
            <a:r>
              <a:rPr lang="cs-CZ" sz="1600" dirty="0"/>
              <a:t>ve formě dohod o provedení práce. </a:t>
            </a:r>
          </a:p>
          <a:p>
            <a:pPr eaLnBrk="1" hangingPunct="1">
              <a:spcBef>
                <a:spcPct val="0"/>
              </a:spcBef>
            </a:pPr>
            <a:endParaRPr lang="cs-CZ" altLang="cs-CZ" sz="1600" dirty="0" smtClean="0"/>
          </a:p>
          <a:p>
            <a:pPr eaLnBrk="1" hangingPunct="1">
              <a:spcBef>
                <a:spcPct val="0"/>
              </a:spcBef>
            </a:pPr>
            <a:endParaRPr lang="cs-CZ" altLang="cs-CZ" sz="1600" dirty="0" smtClean="0"/>
          </a:p>
        </p:txBody>
      </p:sp>
    </p:spTree>
    <p:extLst>
      <p:ext uri="{BB962C8B-B14F-4D97-AF65-F5344CB8AC3E}">
        <p14:creationId xmlns:p14="http://schemas.microsoft.com/office/powerpoint/2010/main" val="1522085013"/>
      </p:ext>
    </p:extLst>
  </p:cSld>
  <p:clrMapOvr>
    <a:masterClrMapping/>
  </p:clrMapOvr>
  <p:transition advTm="60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051995-B7FA-4EB5-8CF7-D3B7BD320583}" type="slidenum">
              <a:rPr lang="cs-CZ" altLang="cs-CZ" sz="1400" smtClean="0"/>
              <a:pPr eaLnBrk="1" hangingPunct="1">
                <a:spcBef>
                  <a:spcPct val="0"/>
                </a:spcBef>
                <a:buFontTx/>
                <a:buNone/>
              </a:pPr>
              <a:t>34</a:t>
            </a:fld>
            <a:endParaRPr lang="cs-CZ" altLang="cs-CZ" sz="1400" smtClean="0"/>
          </a:p>
        </p:txBody>
      </p:sp>
      <p:sp>
        <p:nvSpPr>
          <p:cNvPr id="11269" name="Text Box 3"/>
          <p:cNvSpPr txBox="1">
            <a:spLocks noChangeArrowheads="1"/>
          </p:cNvSpPr>
          <p:nvPr/>
        </p:nvSpPr>
        <p:spPr bwMode="auto">
          <a:xfrm>
            <a:off x="2766785"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solidFill>
                  <a:srgbClr val="0070C0"/>
                </a:solidFill>
              </a:rPr>
              <a:t> </a:t>
            </a:r>
            <a:r>
              <a:rPr lang="cs-CZ" altLang="cs-CZ" sz="2200" b="1" dirty="0">
                <a:solidFill>
                  <a:srgbClr val="0070C0"/>
                </a:solidFill>
              </a:rPr>
              <a:t>NEUZNATELNÉ NÁKLADY</a:t>
            </a:r>
          </a:p>
        </p:txBody>
      </p:sp>
      <p:sp>
        <p:nvSpPr>
          <p:cNvPr id="7" name="Rectangle 11"/>
          <p:cNvSpPr>
            <a:spLocks noGrp="1" noChangeArrowheads="1"/>
          </p:cNvSpPr>
          <p:nvPr>
            <p:ph idx="1"/>
          </p:nvPr>
        </p:nvSpPr>
        <p:spPr>
          <a:xfrm>
            <a:off x="390364" y="1196752"/>
            <a:ext cx="8502116" cy="5472608"/>
          </a:xfrm>
        </p:spPr>
        <p:txBody>
          <a:bodyPr/>
          <a:lstStyle/>
          <a:p>
            <a:pPr marL="0" algn="just" eaLnBrk="1" hangingPunct="1">
              <a:spcBef>
                <a:spcPct val="0"/>
              </a:spcBef>
              <a:buFontTx/>
              <a:buNone/>
              <a:defRPr/>
            </a:pPr>
            <a:r>
              <a:rPr lang="cs-CZ" altLang="cs-CZ" sz="1500" dirty="0" smtClean="0"/>
              <a:t>Dotace </a:t>
            </a:r>
            <a:r>
              <a:rPr lang="cs-CZ" altLang="cs-CZ" sz="1500" b="1" u="sng" dirty="0" smtClean="0"/>
              <a:t>nebude</a:t>
            </a:r>
            <a:r>
              <a:rPr lang="cs-CZ" altLang="cs-CZ" sz="1500" dirty="0" smtClean="0"/>
              <a:t> poskytována na běžnou výuku ve školách, běžnou zájmovou činnost </a:t>
            </a:r>
            <a:br>
              <a:rPr lang="cs-CZ" altLang="cs-CZ" sz="1500" dirty="0" smtClean="0"/>
            </a:br>
            <a:r>
              <a:rPr lang="cs-CZ" altLang="cs-CZ" sz="1500" dirty="0" smtClean="0"/>
              <a:t>ve školských zařízeních, soukromé aktivity bez obecné prospěšnosti, čistě investiční projekty a občerstvení.</a:t>
            </a:r>
          </a:p>
          <a:p>
            <a:pPr marL="0" algn="just" eaLnBrk="1" hangingPunct="1">
              <a:spcBef>
                <a:spcPct val="0"/>
              </a:spcBef>
              <a:buFontTx/>
              <a:buNone/>
              <a:defRPr/>
            </a:pPr>
            <a:endParaRPr lang="cs-CZ" altLang="cs-CZ" sz="1500" dirty="0" smtClean="0"/>
          </a:p>
          <a:p>
            <a:pPr marL="0" algn="just" eaLnBrk="1" hangingPunct="1">
              <a:spcBef>
                <a:spcPct val="0"/>
              </a:spcBef>
              <a:buFontTx/>
              <a:buNone/>
              <a:defRPr/>
            </a:pPr>
            <a:r>
              <a:rPr lang="cs-CZ" altLang="cs-CZ" sz="1500" dirty="0" smtClean="0"/>
              <a:t>Všechny ostatní náklady vynaložené příjemcem jsou považovány za </a:t>
            </a:r>
            <a:r>
              <a:rPr lang="cs-CZ" altLang="cs-CZ" sz="1500" b="1" u="sng" dirty="0" smtClean="0"/>
              <a:t>náklady neuznatelné, např.:</a:t>
            </a:r>
            <a:r>
              <a:rPr lang="cs-CZ" altLang="cs-CZ" sz="1500" b="1" dirty="0" smtClean="0"/>
              <a:t> </a:t>
            </a:r>
          </a:p>
          <a:p>
            <a:pPr algn="just"/>
            <a:r>
              <a:rPr lang="cs-CZ" sz="1500" dirty="0"/>
              <a:t>splátky úvěrů vč. úroků; leasingu vč. </a:t>
            </a:r>
            <a:r>
              <a:rPr lang="cs-CZ" sz="1500" dirty="0" smtClean="0"/>
              <a:t>akontace,</a:t>
            </a:r>
          </a:p>
          <a:p>
            <a:pPr algn="just"/>
            <a:r>
              <a:rPr lang="cs-CZ" sz="1500" dirty="0" smtClean="0"/>
              <a:t>celní</a:t>
            </a:r>
            <a:r>
              <a:rPr lang="cs-CZ" sz="1500" dirty="0"/>
              <a:t>, správní, soudní a bankovní </a:t>
            </a:r>
            <a:r>
              <a:rPr lang="cs-CZ" sz="1500" dirty="0" smtClean="0"/>
              <a:t>poplatky,</a:t>
            </a:r>
          </a:p>
          <a:p>
            <a:pPr algn="just"/>
            <a:r>
              <a:rPr lang="cs-CZ" sz="1500" dirty="0">
                <a:solidFill>
                  <a:srgbClr val="00B0F0"/>
                </a:solidFill>
              </a:rPr>
              <a:t>poštovní služby,</a:t>
            </a:r>
          </a:p>
          <a:p>
            <a:pPr algn="just"/>
            <a:r>
              <a:rPr lang="cs-CZ" sz="1500" dirty="0" smtClean="0"/>
              <a:t>poplatky za </a:t>
            </a:r>
            <a:r>
              <a:rPr lang="cs-CZ" sz="1500" dirty="0"/>
              <a:t>telefonní hovory a paušální poplatky za internet vč. zavedení </a:t>
            </a:r>
            <a:r>
              <a:rPr lang="cs-CZ" sz="1500" dirty="0" smtClean="0"/>
              <a:t>přípojky, </a:t>
            </a:r>
          </a:p>
          <a:p>
            <a:pPr algn="just"/>
            <a:r>
              <a:rPr lang="cs-CZ" sz="1500" dirty="0" smtClean="0"/>
              <a:t>provize</a:t>
            </a:r>
            <a:r>
              <a:rPr lang="cs-CZ" sz="1500" dirty="0"/>
              <a:t>; daně a dotace (výjimkou je srážková daň a daň z přidané hodnoty v případě, že příjemce dotace je neplátce této daně nebo mu nevzniká nárok na odpočet této </a:t>
            </a:r>
            <a:r>
              <a:rPr lang="cs-CZ" sz="1500" dirty="0" smtClean="0"/>
              <a:t>daně),</a:t>
            </a:r>
          </a:p>
          <a:p>
            <a:pPr algn="just"/>
            <a:r>
              <a:rPr lang="cs-CZ" sz="1500" dirty="0" smtClean="0"/>
              <a:t>náklady </a:t>
            </a:r>
            <a:r>
              <a:rPr lang="cs-CZ" sz="1500" dirty="0"/>
              <a:t>na reprezentaci a pohoštění (pohoštěním není společné stravování </a:t>
            </a:r>
            <a:r>
              <a:rPr lang="cs-CZ" sz="1500" dirty="0" smtClean="0"/>
              <a:t>poskytované </a:t>
            </a:r>
            <a:r>
              <a:rPr lang="cs-CZ" sz="1500" dirty="0"/>
              <a:t>účastníkům akcí, soustředění a výcvikových táborů</a:t>
            </a:r>
            <a:r>
              <a:rPr lang="cs-CZ" sz="1500" dirty="0" smtClean="0"/>
              <a:t>),</a:t>
            </a:r>
          </a:p>
          <a:p>
            <a:pPr algn="just"/>
            <a:r>
              <a:rPr lang="cs-CZ" sz="1500" dirty="0">
                <a:solidFill>
                  <a:srgbClr val="FF0000"/>
                </a:solidFill>
              </a:rPr>
              <a:t>a</a:t>
            </a:r>
            <a:r>
              <a:rPr lang="cs-CZ" sz="1500" dirty="0" smtClean="0">
                <a:solidFill>
                  <a:srgbClr val="FF0000"/>
                </a:solidFill>
              </a:rPr>
              <a:t>lkoholické nápoje a tabákové výrobky,</a:t>
            </a:r>
          </a:p>
          <a:p>
            <a:pPr algn="just"/>
            <a:r>
              <a:rPr lang="cs-CZ" sz="1500" dirty="0" smtClean="0"/>
              <a:t>pojištění </a:t>
            </a:r>
            <a:r>
              <a:rPr lang="cs-CZ" sz="1500" dirty="0"/>
              <a:t>majetku apod.</a:t>
            </a:r>
          </a:p>
          <a:p>
            <a:pPr marL="0" algn="just" eaLnBrk="1" hangingPunct="1">
              <a:spcBef>
                <a:spcPct val="0"/>
              </a:spcBef>
              <a:buNone/>
              <a:defRPr/>
            </a:pPr>
            <a:endParaRPr lang="cs-CZ" sz="1500" dirty="0" smtClean="0">
              <a:solidFill>
                <a:srgbClr val="FF0000"/>
              </a:solidFill>
            </a:endParaRPr>
          </a:p>
          <a:p>
            <a:pPr marL="0" algn="just" eaLnBrk="1" hangingPunct="1">
              <a:spcBef>
                <a:spcPct val="0"/>
              </a:spcBef>
              <a:buNone/>
              <a:defRPr/>
            </a:pPr>
            <a:r>
              <a:rPr lang="cs-CZ" sz="1500" dirty="0" smtClean="0">
                <a:solidFill>
                  <a:srgbClr val="00B0F0"/>
                </a:solidFill>
              </a:rPr>
              <a:t>Žadatelem </a:t>
            </a:r>
            <a:r>
              <a:rPr lang="cs-CZ" sz="1500" dirty="0">
                <a:solidFill>
                  <a:srgbClr val="00B0F0"/>
                </a:solidFill>
              </a:rPr>
              <a:t>požadovaná výše dotace musí být </a:t>
            </a:r>
            <a:r>
              <a:rPr lang="cs-CZ" sz="1500" b="1" dirty="0">
                <a:solidFill>
                  <a:srgbClr val="00B0F0"/>
                </a:solidFill>
              </a:rPr>
              <a:t>v každé nákladové položce zaokrouhlena na celé stokoruny.</a:t>
            </a:r>
            <a:r>
              <a:rPr lang="cs-CZ" sz="1500" dirty="0">
                <a:solidFill>
                  <a:srgbClr val="00B0F0"/>
                </a:solidFill>
              </a:rPr>
              <a:t> </a:t>
            </a:r>
          </a:p>
          <a:p>
            <a:pPr marL="0" algn="just" eaLnBrk="1" hangingPunct="1">
              <a:spcBef>
                <a:spcPct val="0"/>
              </a:spcBef>
              <a:buFontTx/>
              <a:buNone/>
              <a:defRPr/>
            </a:pPr>
            <a:endParaRPr lang="cs-CZ" altLang="cs-CZ" sz="1500" dirty="0" smtClean="0"/>
          </a:p>
          <a:p>
            <a:pPr marL="0" algn="just" eaLnBrk="1" hangingPunct="1">
              <a:spcBef>
                <a:spcPct val="0"/>
              </a:spcBef>
              <a:buFontTx/>
              <a:buNone/>
              <a:defRPr/>
            </a:pPr>
            <a:r>
              <a:rPr lang="cs-CZ" altLang="cs-CZ" sz="1500" dirty="0" smtClean="0"/>
              <a:t>Nákladový rozpočet </a:t>
            </a:r>
            <a:r>
              <a:rPr lang="cs-CZ" altLang="cs-CZ" sz="1500" b="1" u="sng" dirty="0" smtClean="0"/>
              <a:t>nesmí</a:t>
            </a:r>
            <a:r>
              <a:rPr lang="cs-CZ" altLang="cs-CZ" sz="1500" dirty="0" smtClean="0"/>
              <a:t> obsahovat neuznatelné náklady, i kdyby měly být hrazeny </a:t>
            </a:r>
            <a:br>
              <a:rPr lang="cs-CZ" altLang="cs-CZ" sz="1500" dirty="0" smtClean="0"/>
            </a:br>
            <a:r>
              <a:rPr lang="cs-CZ" altLang="cs-CZ" sz="1500" dirty="0" smtClean="0"/>
              <a:t>z prostředků příjemce dotace.</a:t>
            </a:r>
          </a:p>
        </p:txBody>
      </p:sp>
    </p:spTree>
    <p:extLst>
      <p:ext uri="{BB962C8B-B14F-4D97-AF65-F5344CB8AC3E}">
        <p14:creationId xmlns:p14="http://schemas.microsoft.com/office/powerpoint/2010/main" val="845454378"/>
      </p:ext>
    </p:extLst>
  </p:cSld>
  <p:clrMapOvr>
    <a:masterClrMapping/>
  </p:clrMapOvr>
  <p:transition advTm="60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pPr>
              <a:defRPr/>
            </a:pPr>
            <a:fld id="{0DC07150-7A4F-4793-AE8E-E503D80DE90C}" type="slidenum">
              <a:rPr lang="cs-CZ" smtClean="0"/>
              <a:pPr>
                <a:defRPr/>
              </a:pPr>
              <a:t>35</a:t>
            </a:fld>
            <a:endParaRPr lang="cs-CZ"/>
          </a:p>
        </p:txBody>
      </p:sp>
      <p:pic>
        <p:nvPicPr>
          <p:cNvPr id="5"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5" y="158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Nadpis 1"/>
          <p:cNvSpPr>
            <a:spLocks noGrp="1"/>
          </p:cNvSpPr>
          <p:nvPr>
            <p:ph type="title"/>
          </p:nvPr>
        </p:nvSpPr>
        <p:spPr>
          <a:xfrm>
            <a:off x="3059832" y="345943"/>
            <a:ext cx="5626968" cy="432048"/>
          </a:xfrm>
        </p:spPr>
        <p:txBody>
          <a:bodyPr/>
          <a:lstStyle/>
          <a:p>
            <a:r>
              <a:rPr lang="cs-CZ" sz="2200" b="1" dirty="0" smtClean="0"/>
              <a:t>ZÁVĚREČNÉ SHRNUTÍ</a:t>
            </a:r>
            <a:endParaRPr lang="cs-CZ" sz="2200" b="1" dirty="0"/>
          </a:p>
        </p:txBody>
      </p:sp>
      <p:sp>
        <p:nvSpPr>
          <p:cNvPr id="7" name="Zástupný symbol pro obsah 6"/>
          <p:cNvSpPr>
            <a:spLocks noGrp="1"/>
          </p:cNvSpPr>
          <p:nvPr>
            <p:ph idx="1"/>
          </p:nvPr>
        </p:nvSpPr>
        <p:spPr/>
        <p:txBody>
          <a:bodyPr/>
          <a:lstStyle/>
          <a:p>
            <a:pPr marL="0" indent="0">
              <a:buNone/>
            </a:pPr>
            <a:endParaRPr lang="cs-CZ" altLang="cs-CZ" sz="1600" b="1" dirty="0" smtClean="0"/>
          </a:p>
          <a:p>
            <a:pPr marL="0" indent="0">
              <a:buNone/>
            </a:pPr>
            <a:endParaRPr lang="cs-CZ" altLang="cs-CZ" sz="1600" b="1" dirty="0"/>
          </a:p>
          <a:p>
            <a:pPr marL="0" indent="0">
              <a:buNone/>
            </a:pPr>
            <a:endParaRPr lang="cs-CZ" altLang="cs-CZ" sz="1600" b="1" dirty="0" smtClean="0"/>
          </a:p>
          <a:p>
            <a:pPr marL="0" indent="0">
              <a:buNone/>
            </a:pPr>
            <a:r>
              <a:rPr lang="cs-CZ" altLang="cs-CZ" sz="1600" b="1" dirty="0" smtClean="0"/>
              <a:t>Termín </a:t>
            </a:r>
            <a:r>
              <a:rPr lang="cs-CZ" altLang="cs-CZ" sz="1600" b="1" dirty="0"/>
              <a:t>pro předložení žádosti o dotaci:	</a:t>
            </a:r>
            <a:r>
              <a:rPr lang="cs-CZ" altLang="cs-CZ" sz="1600" b="1" dirty="0" smtClean="0"/>
              <a:t>1. </a:t>
            </a:r>
            <a:r>
              <a:rPr lang="cs-CZ" altLang="cs-CZ" sz="1600" b="1" dirty="0"/>
              <a:t>9. </a:t>
            </a:r>
            <a:r>
              <a:rPr lang="cs-CZ" altLang="cs-CZ" sz="1600" b="1" dirty="0" smtClean="0"/>
              <a:t>2022 </a:t>
            </a:r>
            <a:r>
              <a:rPr lang="cs-CZ" altLang="cs-CZ" sz="1600" b="1" dirty="0"/>
              <a:t>– </a:t>
            </a:r>
            <a:r>
              <a:rPr lang="cs-CZ" altLang="cs-CZ" sz="1600" b="1" dirty="0" smtClean="0"/>
              <a:t>30. 9. 2022</a:t>
            </a:r>
          </a:p>
          <a:p>
            <a:pPr marL="0" indent="0">
              <a:buNone/>
            </a:pPr>
            <a:endParaRPr lang="cs-CZ" altLang="cs-CZ" sz="1600" b="1" dirty="0" smtClean="0"/>
          </a:p>
          <a:p>
            <a:pPr algn="just" eaLnBrk="1" hangingPunct="1">
              <a:spcBef>
                <a:spcPct val="0"/>
              </a:spcBef>
              <a:buFontTx/>
              <a:buNone/>
              <a:defRPr/>
            </a:pPr>
            <a:r>
              <a:rPr lang="cs-CZ" altLang="cs-CZ" sz="1600" b="1" dirty="0"/>
              <a:t>Termín realizace </a:t>
            </a:r>
            <a:r>
              <a:rPr lang="cs-CZ" altLang="cs-CZ" sz="1600" b="1" dirty="0" smtClean="0"/>
              <a:t>projektu:                                      1</a:t>
            </a:r>
            <a:r>
              <a:rPr lang="cs-CZ" altLang="cs-CZ" sz="1600" b="1" dirty="0"/>
              <a:t>. 1. </a:t>
            </a:r>
            <a:r>
              <a:rPr lang="cs-CZ" altLang="cs-CZ" sz="1600" b="1" dirty="0" smtClean="0"/>
              <a:t>2023 </a:t>
            </a:r>
            <a:r>
              <a:rPr lang="cs-CZ" altLang="cs-CZ" sz="1600" b="1" dirty="0"/>
              <a:t>– 31. 12. </a:t>
            </a:r>
            <a:r>
              <a:rPr lang="cs-CZ" altLang="cs-CZ" sz="1600" b="1" dirty="0" smtClean="0"/>
              <a:t>2023</a:t>
            </a:r>
            <a:endParaRPr lang="cs-CZ" altLang="cs-CZ" sz="1600" b="1" dirty="0"/>
          </a:p>
          <a:p>
            <a:pPr marL="0" indent="0">
              <a:buNone/>
            </a:pPr>
            <a:endParaRPr lang="cs-CZ" altLang="cs-CZ" sz="1600" b="1" dirty="0" smtClean="0"/>
          </a:p>
          <a:p>
            <a:pPr marL="0" indent="0">
              <a:buNone/>
            </a:pPr>
            <a:r>
              <a:rPr lang="cs-CZ" altLang="cs-CZ" sz="1600" b="1" dirty="0"/>
              <a:t>Termín pro předložení závěrečného </a:t>
            </a:r>
            <a:r>
              <a:rPr lang="cs-CZ" altLang="cs-CZ" sz="1600" b="1" dirty="0" smtClean="0"/>
              <a:t>vyúčtování: </a:t>
            </a:r>
            <a:r>
              <a:rPr lang="cs-CZ" altLang="cs-CZ" sz="1600" dirty="0"/>
              <a:t>nejpozději do 31. 1. </a:t>
            </a:r>
            <a:r>
              <a:rPr lang="cs-CZ" altLang="cs-CZ" sz="1600" dirty="0" smtClean="0"/>
              <a:t>2024</a:t>
            </a:r>
            <a:endParaRPr lang="cs-CZ" altLang="cs-CZ" sz="1600" b="1" dirty="0"/>
          </a:p>
          <a:p>
            <a:pPr marL="0" indent="0">
              <a:buNone/>
            </a:pPr>
            <a:endParaRPr lang="cs-CZ" altLang="cs-CZ" sz="1600" b="1" dirty="0" smtClean="0"/>
          </a:p>
          <a:p>
            <a:pPr marL="0" indent="0">
              <a:buNone/>
            </a:pPr>
            <a:endParaRPr lang="cs-CZ" altLang="cs-CZ" sz="1600" b="1" dirty="0"/>
          </a:p>
          <a:p>
            <a:pPr marL="0" indent="0">
              <a:buNone/>
            </a:pPr>
            <a:endParaRPr lang="cs-CZ" altLang="cs-CZ" sz="1600" b="1" dirty="0" smtClean="0"/>
          </a:p>
          <a:p>
            <a:pPr marL="0" indent="0">
              <a:buNone/>
            </a:pPr>
            <a:endParaRPr lang="cs-CZ" altLang="cs-CZ" sz="1600" b="1" dirty="0" smtClean="0"/>
          </a:p>
        </p:txBody>
      </p:sp>
    </p:spTree>
    <p:extLst>
      <p:ext uri="{BB962C8B-B14F-4D97-AF65-F5344CB8AC3E}">
        <p14:creationId xmlns:p14="http://schemas.microsoft.com/office/powerpoint/2010/main" val="1665763336"/>
      </p:ext>
    </p:extLst>
  </p:cSld>
  <p:clrMapOvr>
    <a:masterClrMapping/>
  </p:clrMapOvr>
  <p:transition advTm="60000"/>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17410" name="Picture 6" descr="Opa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238" y="260350"/>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319088" y="3213100"/>
            <a:ext cx="8424862"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1741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F2300986-D398-4C19-BA6E-4CF4A52CE08D}" type="slidenum">
              <a:rPr lang="cs-CZ" altLang="cs-CZ" sz="1400" smtClean="0"/>
              <a:pPr eaLnBrk="1" hangingPunct="1">
                <a:spcBef>
                  <a:spcPct val="0"/>
                </a:spcBef>
                <a:buFontTx/>
                <a:buNone/>
              </a:pPr>
              <a:t>36</a:t>
            </a:fld>
            <a:endParaRPr lang="cs-CZ" altLang="cs-CZ" sz="1400" smtClean="0"/>
          </a:p>
        </p:txBody>
      </p:sp>
      <p:sp>
        <p:nvSpPr>
          <p:cNvPr id="174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67544" y="1340768"/>
            <a:ext cx="8363272" cy="4785396"/>
          </a:xfrm>
        </p:spPr>
        <p:txBody>
          <a:bodyPr/>
          <a:lstStyle/>
          <a:p>
            <a:pPr marL="0" indent="0" algn="just">
              <a:buNone/>
            </a:pPr>
            <a:r>
              <a:rPr lang="cs-CZ" sz="1600" dirty="0" smtClean="0">
                <a:solidFill>
                  <a:srgbClr val="00B0F0"/>
                </a:solidFill>
              </a:rPr>
              <a:t>Úplný </a:t>
            </a:r>
            <a:r>
              <a:rPr lang="cs-CZ" sz="1600" dirty="0">
                <a:solidFill>
                  <a:srgbClr val="00B0F0"/>
                </a:solidFill>
              </a:rPr>
              <a:t>výpis může získat pouze evidující osoba nebo osoba skutečného majitele. Evidující osoba může výpis získat přímo z webové stránky evidence, a to po její autentizaci a autorizaci prostřednictvím informačního systému datových schránek (právnická osoba musí mít zřízenu datovou schránku). Osoba skutečného majitele může výpis, který se jí týká, získat přímo z webové stránky evidence s využitím prostředků elektronické identifikace. Obecně pak výpisy evidující osobě nebo skutečnému majiteli umožní získat také příslušný soud (po ověření totožnosti žadatele). </a:t>
            </a:r>
          </a:p>
          <a:p>
            <a:pPr marL="0" indent="0" algn="just">
              <a:buNone/>
            </a:pPr>
            <a:endParaRPr lang="cs-CZ" sz="1600" dirty="0">
              <a:solidFill>
                <a:srgbClr val="00B0F0"/>
              </a:solidFill>
            </a:endParaRPr>
          </a:p>
          <a:p>
            <a:pPr marL="0" indent="0" algn="just">
              <a:buNone/>
            </a:pPr>
            <a:r>
              <a:rPr lang="cs-CZ" sz="1600" dirty="0">
                <a:solidFill>
                  <a:srgbClr val="00B0F0"/>
                </a:solidFill>
              </a:rPr>
              <a:t>Úplný výpis </a:t>
            </a:r>
            <a:r>
              <a:rPr lang="cs-CZ" sz="1600" b="1" dirty="0">
                <a:solidFill>
                  <a:srgbClr val="00B0F0"/>
                </a:solidFill>
              </a:rPr>
              <a:t>nevkládají</a:t>
            </a:r>
            <a:r>
              <a:rPr lang="cs-CZ" sz="1600" dirty="0">
                <a:solidFill>
                  <a:srgbClr val="00B0F0"/>
                </a:solidFill>
              </a:rPr>
              <a:t> právnické osoby uvedené </a:t>
            </a:r>
            <a:r>
              <a:rPr lang="cs-CZ" sz="1600" b="1" dirty="0">
                <a:solidFill>
                  <a:srgbClr val="00B0F0"/>
                </a:solidFill>
              </a:rPr>
              <a:t>v § 7 zákona</a:t>
            </a:r>
            <a:r>
              <a:rPr lang="cs-CZ" sz="1600" dirty="0">
                <a:solidFill>
                  <a:srgbClr val="00B0F0"/>
                </a:solidFill>
              </a:rPr>
              <a:t> č. 37/2021 Sb. </a:t>
            </a:r>
            <a:r>
              <a:rPr lang="cs-CZ" sz="1600" b="1" dirty="0">
                <a:solidFill>
                  <a:srgbClr val="00B0F0"/>
                </a:solidFill>
              </a:rPr>
              <a:t>      </a:t>
            </a:r>
          </a:p>
          <a:p>
            <a:pPr marL="0" indent="0" algn="just">
              <a:buNone/>
            </a:pPr>
            <a:endParaRPr lang="cs-CZ" sz="1600" b="1" dirty="0">
              <a:solidFill>
                <a:srgbClr val="00B0F0"/>
              </a:solidFill>
            </a:endParaRPr>
          </a:p>
          <a:p>
            <a:pPr marL="0" indent="0" algn="just">
              <a:buNone/>
            </a:pPr>
            <a:r>
              <a:rPr lang="cs-CZ" sz="1600" b="1" dirty="0">
                <a:solidFill>
                  <a:srgbClr val="00B0F0"/>
                </a:solidFill>
              </a:rPr>
              <a:t>Právnické osoby</a:t>
            </a:r>
            <a:r>
              <a:rPr lang="cs-CZ" sz="1600" dirty="0">
                <a:solidFill>
                  <a:srgbClr val="00B0F0"/>
                </a:solidFill>
              </a:rPr>
              <a:t> v právní formě </a:t>
            </a:r>
            <a:r>
              <a:rPr lang="cs-CZ" sz="1600" b="1" dirty="0">
                <a:solidFill>
                  <a:srgbClr val="00B0F0"/>
                </a:solidFill>
              </a:rPr>
              <a:t>spolku, pobočného spolku, ústavu, obecně prospěšné společnosti, zájmového sdružení právnických osob, nadace, nadačního fondu, mezinárodní nevládní organizace a školské právnické osoby</a:t>
            </a:r>
            <a:r>
              <a:rPr lang="cs-CZ" sz="1600" dirty="0">
                <a:solidFill>
                  <a:srgbClr val="00B0F0"/>
                </a:solidFill>
              </a:rPr>
              <a:t> neuvedené v § 7 zákona č. 37/2021 Sb</a:t>
            </a:r>
            <a:r>
              <a:rPr lang="cs-CZ" sz="1600" b="1" dirty="0">
                <a:solidFill>
                  <a:srgbClr val="00B0F0"/>
                </a:solidFill>
              </a:rPr>
              <a:t>. mohou nahradit</a:t>
            </a:r>
            <a:r>
              <a:rPr lang="cs-CZ" sz="1600" dirty="0">
                <a:solidFill>
                  <a:srgbClr val="00B0F0"/>
                </a:solidFill>
              </a:rPr>
              <a:t> úplný výpis </a:t>
            </a:r>
            <a:r>
              <a:rPr lang="cs-CZ" sz="1600" b="1" dirty="0">
                <a:solidFill>
                  <a:srgbClr val="00B0F0"/>
                </a:solidFill>
              </a:rPr>
              <a:t>částečným výpisem</a:t>
            </a:r>
            <a:r>
              <a:rPr lang="cs-CZ" sz="1600" dirty="0">
                <a:solidFill>
                  <a:srgbClr val="00B0F0"/>
                </a:solidFill>
              </a:rPr>
              <a:t> dle § 14 zákona č. 37/2021 Sb</a:t>
            </a:r>
            <a:r>
              <a:rPr lang="cs-CZ" sz="1600" dirty="0" smtClean="0">
                <a:solidFill>
                  <a:srgbClr val="00B0F0"/>
                </a:solidFill>
              </a:rPr>
              <a:t>.</a:t>
            </a:r>
            <a:endParaRPr lang="cs-CZ" sz="1600" b="1" dirty="0">
              <a:solidFill>
                <a:srgbClr val="00B0F0"/>
              </a:solidFill>
            </a:endParaRPr>
          </a:p>
        </p:txBody>
      </p:sp>
    </p:spTree>
    <p:extLst>
      <p:ext uri="{BB962C8B-B14F-4D97-AF65-F5344CB8AC3E}">
        <p14:creationId xmlns:p14="http://schemas.microsoft.com/office/powerpoint/2010/main" val="732756826"/>
      </p:ext>
    </p:extLst>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363272" cy="4785396"/>
          </a:xfrm>
        </p:spPr>
        <p:txBody>
          <a:bodyPr/>
          <a:lstStyle/>
          <a:p>
            <a:pPr marL="0" indent="0" algn="just">
              <a:buNone/>
            </a:pPr>
            <a:r>
              <a:rPr lang="cs-CZ" sz="1600" b="1" dirty="0" smtClean="0">
                <a:solidFill>
                  <a:srgbClr val="FF0000"/>
                </a:solidFill>
              </a:rPr>
              <a:t>U </a:t>
            </a:r>
            <a:r>
              <a:rPr lang="cs-CZ" sz="1600" b="1" dirty="0">
                <a:solidFill>
                  <a:srgbClr val="FF0000"/>
                </a:solidFill>
              </a:rPr>
              <a:t>dotačního titulu ZP </a:t>
            </a:r>
            <a:r>
              <a:rPr lang="cs-CZ" sz="1600" b="1" dirty="0" smtClean="0">
                <a:solidFill>
                  <a:srgbClr val="FF0000"/>
                </a:solidFill>
              </a:rPr>
              <a:t>3/23 </a:t>
            </a:r>
            <a:r>
              <a:rPr lang="cs-CZ" sz="1600" b="1" dirty="0">
                <a:solidFill>
                  <a:srgbClr val="FF0000"/>
                </a:solidFill>
              </a:rPr>
              <a:t>(program ŽP a EVVO) </a:t>
            </a:r>
            <a:r>
              <a:rPr lang="cs-CZ" sz="1600" b="1" dirty="0" smtClean="0">
                <a:solidFill>
                  <a:srgbClr val="FF0000"/>
                </a:solidFill>
              </a:rPr>
              <a:t>a u všech žádostí, kde je součástí praktické opatření ve prospěch ŽP </a:t>
            </a:r>
            <a:r>
              <a:rPr lang="cs-CZ" sz="1600" dirty="0" smtClean="0"/>
              <a:t>je </a:t>
            </a:r>
            <a:r>
              <a:rPr lang="cs-CZ" sz="1600" dirty="0"/>
              <a:t>nutné dále doložit:</a:t>
            </a:r>
          </a:p>
          <a:p>
            <a:pPr lvl="0" algn="just">
              <a:buFont typeface="Arial" panose="020B0604020202020204" pitchFamily="34" charset="0"/>
              <a:buChar char="•"/>
            </a:pPr>
            <a:r>
              <a:rPr lang="cs-CZ" sz="1600" dirty="0" smtClean="0"/>
              <a:t>souhlas </a:t>
            </a:r>
            <a:r>
              <a:rPr lang="cs-CZ" sz="1600" dirty="0"/>
              <a:t>majitele pozemku/objektu s realizací </a:t>
            </a:r>
            <a:r>
              <a:rPr lang="cs-CZ" sz="1600" dirty="0" smtClean="0"/>
              <a:t>projektu</a:t>
            </a:r>
            <a:endParaRPr lang="cs-CZ" sz="1600" dirty="0"/>
          </a:p>
          <a:p>
            <a:pPr lvl="0" algn="just">
              <a:buFont typeface="Arial" panose="020B0604020202020204" pitchFamily="34" charset="0"/>
              <a:buChar char="•"/>
            </a:pPr>
            <a:r>
              <a:rPr lang="cs-CZ" sz="1600" dirty="0" smtClean="0"/>
              <a:t>doložení </a:t>
            </a:r>
            <a:r>
              <a:rPr lang="cs-CZ" sz="1600" dirty="0"/>
              <a:t>vlastnictví pozemku/objektu </a:t>
            </a:r>
            <a:r>
              <a:rPr lang="cs-CZ" sz="1600" dirty="0" smtClean="0"/>
              <a:t>(výpis </a:t>
            </a:r>
            <a:r>
              <a:rPr lang="cs-CZ" sz="1600" dirty="0"/>
              <a:t>z katastru nemovitostí, vlastnický </a:t>
            </a:r>
            <a:r>
              <a:rPr lang="cs-CZ" sz="1600" dirty="0" smtClean="0"/>
              <a:t>list…)</a:t>
            </a:r>
            <a:endParaRPr lang="cs-CZ" sz="1600" dirty="0"/>
          </a:p>
          <a:p>
            <a:pPr lvl="0" algn="just">
              <a:buFont typeface="Arial" panose="020B0604020202020204" pitchFamily="34" charset="0"/>
              <a:buChar char="•"/>
            </a:pPr>
            <a:r>
              <a:rPr lang="cs-CZ" sz="1600" dirty="0"/>
              <a:t>z</a:t>
            </a:r>
            <a:r>
              <a:rPr lang="cs-CZ" sz="1600" dirty="0" smtClean="0"/>
              <a:t>ávazek </a:t>
            </a:r>
            <a:r>
              <a:rPr lang="cs-CZ" sz="1600" dirty="0"/>
              <a:t>následné </a:t>
            </a:r>
            <a:r>
              <a:rPr lang="cs-CZ" sz="1600" dirty="0" smtClean="0"/>
              <a:t>péče</a:t>
            </a:r>
            <a:endParaRPr lang="cs-CZ" sz="1600" dirty="0"/>
          </a:p>
          <a:p>
            <a:pPr lvl="0" algn="just">
              <a:buFont typeface="Arial" panose="020B0604020202020204" pitchFamily="34" charset="0"/>
              <a:buChar char="•"/>
            </a:pPr>
            <a:r>
              <a:rPr lang="cs-CZ" sz="1600" dirty="0" smtClean="0"/>
              <a:t>předjednání </a:t>
            </a:r>
            <a:r>
              <a:rPr lang="cs-CZ" sz="1600" dirty="0"/>
              <a:t>záměru/odborný </a:t>
            </a:r>
            <a:r>
              <a:rPr lang="cs-CZ" sz="1600" dirty="0" smtClean="0"/>
              <a:t>posudek/doporučení – </a:t>
            </a:r>
            <a:r>
              <a:rPr lang="cs-CZ" sz="1600" dirty="0" smtClean="0">
                <a:solidFill>
                  <a:srgbClr val="FF0000"/>
                </a:solidFill>
              </a:rPr>
              <a:t>nenechávejte na poslední týden!</a:t>
            </a:r>
          </a:p>
          <a:p>
            <a:pPr lvl="0" algn="just">
              <a:buFont typeface="Arial" panose="020B0604020202020204" pitchFamily="34" charset="0"/>
              <a:buChar char="•"/>
            </a:pPr>
            <a:r>
              <a:rPr lang="cs-CZ" sz="1600" dirty="0"/>
              <a:t>j</a:t>
            </a:r>
            <a:r>
              <a:rPr lang="cs-CZ" sz="1600" dirty="0" smtClean="0"/>
              <a:t>iné </a:t>
            </a:r>
            <a:r>
              <a:rPr lang="cs-CZ" sz="1600" dirty="0"/>
              <a:t>potřebné specifické dokumenty dle doporučení odboru životního prostředí</a:t>
            </a:r>
          </a:p>
        </p:txBody>
      </p:sp>
    </p:spTree>
    <p:extLst>
      <p:ext uri="{BB962C8B-B14F-4D97-AF65-F5344CB8AC3E}">
        <p14:creationId xmlns:p14="http://schemas.microsoft.com/office/powerpoint/2010/main" val="2961921714"/>
      </p:ext>
    </p:extLst>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endParaRPr lang="cs-CZ" sz="1600" b="1" dirty="0">
              <a:solidFill>
                <a:srgbClr val="FF0000"/>
              </a:solidFill>
            </a:endParaRPr>
          </a:p>
          <a:p>
            <a:pPr marL="0" lvl="0" indent="0" algn="just">
              <a:buNone/>
            </a:pPr>
            <a:r>
              <a:rPr lang="cs-CZ" sz="1600" b="1" dirty="0" smtClean="0">
                <a:solidFill>
                  <a:srgbClr val="FF0000"/>
                </a:solidFill>
              </a:rPr>
              <a:t>U </a:t>
            </a:r>
            <a:r>
              <a:rPr lang="cs-CZ" sz="1600" b="1" dirty="0">
                <a:solidFill>
                  <a:srgbClr val="FF0000"/>
                </a:solidFill>
              </a:rPr>
              <a:t>dotačního titulu PK </a:t>
            </a:r>
            <a:r>
              <a:rPr lang="cs-CZ" sz="1600" b="1" dirty="0" smtClean="0">
                <a:solidFill>
                  <a:srgbClr val="FF0000"/>
                </a:solidFill>
              </a:rPr>
              <a:t>3/23 (program Prevence kriminality) </a:t>
            </a:r>
            <a:r>
              <a:rPr lang="cs-CZ" sz="1600" dirty="0" smtClean="0">
                <a:solidFill>
                  <a:srgbClr val="000000"/>
                </a:solidFill>
              </a:rPr>
              <a:t>je nutné dále doložit:</a:t>
            </a:r>
          </a:p>
          <a:p>
            <a:pPr algn="just"/>
            <a:r>
              <a:rPr lang="cs-CZ" sz="1600" dirty="0" smtClean="0"/>
              <a:t>doklad </a:t>
            </a:r>
            <a:r>
              <a:rPr lang="cs-CZ" sz="1600" dirty="0"/>
              <a:t>o vykonávání činnosti v oblasti duševního zdraví nebo prevence kriminality </a:t>
            </a:r>
            <a:r>
              <a:rPr lang="cs-CZ" sz="1600" dirty="0" smtClean="0"/>
              <a:t/>
            </a:r>
            <a:br>
              <a:rPr lang="cs-CZ" sz="1600" dirty="0" smtClean="0"/>
            </a:br>
            <a:r>
              <a:rPr lang="cs-CZ" sz="1600" dirty="0" smtClean="0"/>
              <a:t>po </a:t>
            </a:r>
            <a:r>
              <a:rPr lang="cs-CZ" sz="1600" dirty="0"/>
              <a:t>dobu min. 1 roku k datu podání žádosti o dotaci (činnost lze doložit např. výroční zprávou, referencemi odborníků, vyjádřením představitele státní správy či samosprávy</a:t>
            </a:r>
            <a:r>
              <a:rPr lang="cs-CZ" sz="1600" dirty="0" smtClean="0"/>
              <a:t>).</a:t>
            </a:r>
            <a:endParaRPr lang="cs-CZ" sz="1600" dirty="0"/>
          </a:p>
          <a:p>
            <a:pPr marL="0" lvl="0" indent="0" algn="just">
              <a:buNone/>
            </a:pPr>
            <a:endParaRPr lang="cs-CZ" sz="1600" dirty="0"/>
          </a:p>
        </p:txBody>
      </p:sp>
    </p:spTree>
    <p:extLst>
      <p:ext uri="{BB962C8B-B14F-4D97-AF65-F5344CB8AC3E}">
        <p14:creationId xmlns:p14="http://schemas.microsoft.com/office/powerpoint/2010/main" val="2827288129"/>
      </p:ext>
    </p:extLst>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7</a:t>
            </a:fld>
            <a:endParaRPr lang="cs-CZ" altLang="cs-CZ" sz="1400" smtClean="0"/>
          </a:p>
        </p:txBody>
      </p:sp>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dirty="0" smtClean="0"/>
              <a:t>1. 1. 2023 – 31. 12. 2023</a:t>
            </a:r>
          </a:p>
          <a:p>
            <a:pPr algn="just" eaLnBrk="1" hangingPunct="1">
              <a:spcBef>
                <a:spcPct val="0"/>
              </a:spcBef>
              <a:buFontTx/>
              <a:buNone/>
              <a:defRPr/>
            </a:pPr>
            <a:endParaRPr lang="cs-CZ" altLang="cs-CZ" sz="1600" b="1" dirty="0" smtClean="0"/>
          </a:p>
          <a:p>
            <a:pPr marL="0" indent="0" algn="just" eaLnBrk="1" hangingPunct="1">
              <a:spcBef>
                <a:spcPct val="0"/>
              </a:spcBef>
              <a:buFontTx/>
              <a:buNone/>
              <a:defRPr/>
            </a:pPr>
            <a:r>
              <a:rPr lang="cs-CZ" altLang="cs-CZ" sz="1600" b="1" dirty="0" smtClean="0"/>
              <a:t>Zveřejnění informace o termínu konání akce</a:t>
            </a:r>
          </a:p>
          <a:p>
            <a:pPr algn="just" eaLnBrk="1" hangingPunct="1">
              <a:spcBef>
                <a:spcPct val="0"/>
              </a:spcBef>
              <a:defRPr/>
            </a:pPr>
            <a:r>
              <a:rPr lang="cs-CZ" altLang="cs-CZ" sz="1600" dirty="0"/>
              <a:t>m</a:t>
            </a:r>
            <a:r>
              <a:rPr lang="cs-CZ" altLang="cs-CZ" sz="1600" dirty="0" smtClean="0"/>
              <a:t>in. 14 dní před akcí</a:t>
            </a:r>
          </a:p>
          <a:p>
            <a:pPr algn="just" eaLnBrk="1" hangingPunct="1">
              <a:spcBef>
                <a:spcPct val="0"/>
              </a:spcBef>
              <a:defRPr/>
            </a:pPr>
            <a:r>
              <a:rPr lang="cs-CZ" altLang="cs-CZ" sz="1600" dirty="0" smtClean="0"/>
              <a:t>prostřednictvím e-mailu: </a:t>
            </a:r>
            <a:r>
              <a:rPr lang="cs-CZ" altLang="cs-CZ" sz="1600" dirty="0" smtClean="0">
                <a:hlinkClick r:id="rId4"/>
              </a:rPr>
              <a:t>granty-evvo@opava-city.cz</a:t>
            </a:r>
            <a:r>
              <a:rPr lang="cs-CZ" altLang="cs-CZ" sz="1600" dirty="0" smtClean="0"/>
              <a:t>, </a:t>
            </a:r>
            <a:r>
              <a:rPr lang="cs-CZ" altLang="cs-CZ" sz="1600" dirty="0" smtClean="0">
                <a:hlinkClick r:id="rId5"/>
              </a:rPr>
              <a:t>granty-prevence@opava-city.cz</a:t>
            </a:r>
            <a:endParaRPr lang="cs-CZ" altLang="cs-CZ" sz="1600" dirty="0" smtClean="0"/>
          </a:p>
          <a:p>
            <a:pPr marL="0" indent="0" algn="just" eaLnBrk="1" hangingPunct="1">
              <a:spcBef>
                <a:spcPct val="0"/>
              </a:spcBef>
              <a:buFontTx/>
              <a:buNone/>
              <a:defRPr/>
            </a:pPr>
            <a:endParaRPr lang="cs-CZ" altLang="cs-CZ" sz="1600" b="1" dirty="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altLang="cs-CZ" sz="1600" dirty="0" smtClean="0"/>
              <a:t>Žadatel o dotaci vede účetnictví ve smyslu zákona č. 563/1991 Sb., o účetnictví </a:t>
            </a:r>
            <a:br>
              <a:rPr lang="cs-CZ" altLang="cs-CZ" sz="1600" dirty="0" smtClean="0"/>
            </a:br>
            <a:r>
              <a:rPr lang="cs-CZ" altLang="cs-CZ" sz="1600" dirty="0" smtClean="0"/>
              <a:t>v platném znění a v případě poskytnutí dotace povede v tomto účetnictví odděleně</a:t>
            </a:r>
            <a:r>
              <a:rPr lang="cs-CZ" altLang="cs-CZ" sz="1600" b="1" dirty="0" smtClean="0"/>
              <a:t> </a:t>
            </a:r>
            <a:r>
              <a:rPr lang="cs-CZ" altLang="cs-CZ" sz="1600" dirty="0" smtClean="0"/>
              <a:t>veškeré doklady související s poskytnutím, čerpáním a vyúčtováním dotace.</a:t>
            </a:r>
            <a:r>
              <a:rPr lang="cs-CZ" altLang="cs-CZ" sz="1600" dirty="0"/>
              <a:t>	</a:t>
            </a:r>
            <a:r>
              <a:rPr lang="cs-CZ" altLang="cs-CZ" sz="1600" b="1" dirty="0">
                <a:solidFill>
                  <a:srgbClr val="00B0F0"/>
                </a:solidFill>
              </a:rPr>
              <a:t>Tato povinnost </a:t>
            </a:r>
            <a:r>
              <a:rPr lang="cs-CZ" sz="1600" b="1" dirty="0">
                <a:solidFill>
                  <a:srgbClr val="00B0F0"/>
                </a:solidFill>
              </a:rPr>
              <a:t>se nevztahuje na příjemce, kteří nemají povinnost vést účetnictví dle zákona o účetnictví</a:t>
            </a:r>
            <a:r>
              <a:rPr lang="cs-CZ" sz="1600" dirty="0">
                <a:solidFill>
                  <a:srgbClr val="00B0F0"/>
                </a:solidFill>
              </a:rPr>
              <a:t>. </a:t>
            </a:r>
            <a:r>
              <a:rPr lang="cs-CZ" sz="1600" b="1" dirty="0">
                <a:solidFill>
                  <a:srgbClr val="00B0F0"/>
                </a:solidFill>
              </a:rPr>
              <a:t>Tito příjemci však mají povinnost zajistit oddělené vedení a zúčtování nákladů a výnosů souvisejících s projektem</a:t>
            </a:r>
            <a:r>
              <a:rPr lang="cs-CZ" sz="1600" b="1" dirty="0" smtClean="0">
                <a:solidFill>
                  <a:srgbClr val="00B0F0"/>
                </a:solidFill>
              </a:rPr>
              <a:t>.</a:t>
            </a:r>
            <a:endParaRPr lang="cs-CZ" sz="1600" b="1" dirty="0">
              <a:solidFill>
                <a:srgbClr val="00B0F0"/>
              </a:solidFill>
            </a:endParaRPr>
          </a:p>
        </p:txBody>
      </p:sp>
    </p:spTree>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8</a:t>
            </a:fld>
            <a:endParaRPr lang="cs-CZ" altLang="cs-CZ" sz="1400" smtClean="0"/>
          </a:p>
        </p:txBody>
      </p:sp>
      <p:sp>
        <p:nvSpPr>
          <p:cNvPr id="12293" name="Text Box 3"/>
          <p:cNvSpPr txBox="1">
            <a:spLocks noChangeArrowheads="1"/>
          </p:cNvSpPr>
          <p:nvPr/>
        </p:nvSpPr>
        <p:spPr bwMode="auto">
          <a:xfrm>
            <a:off x="2555776" y="32940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solidFill>
                  <a:srgbClr val="00B0F0"/>
                </a:solidFill>
              </a:rPr>
              <a:t>ZMĚNY PROJEKTU</a:t>
            </a:r>
            <a:endParaRPr lang="cs-CZ" altLang="cs-CZ" sz="2200" b="1" dirty="0">
              <a:solidFill>
                <a:srgbClr val="00B0F0"/>
              </a:solidFill>
            </a:endParaRPr>
          </a:p>
        </p:txBody>
      </p:sp>
      <p:sp>
        <p:nvSpPr>
          <p:cNvPr id="7" name="Rectangle 11"/>
          <p:cNvSpPr>
            <a:spLocks noGrp="1" noChangeArrowheads="1"/>
          </p:cNvSpPr>
          <p:nvPr>
            <p:ph idx="1"/>
          </p:nvPr>
        </p:nvSpPr>
        <p:spPr>
          <a:xfrm>
            <a:off x="457200" y="1600200"/>
            <a:ext cx="8291264" cy="4925144"/>
          </a:xfrm>
        </p:spPr>
        <p:txBody>
          <a:bodyPr/>
          <a:lstStyle/>
          <a:p>
            <a:pPr marL="0" indent="0" algn="just" eaLnBrk="1" hangingPunct="1">
              <a:spcBef>
                <a:spcPct val="0"/>
              </a:spcBef>
              <a:buFontTx/>
              <a:buNone/>
              <a:defRPr/>
            </a:pPr>
            <a:r>
              <a:rPr lang="cs-CZ" altLang="cs-CZ" sz="1600" b="1" dirty="0">
                <a:solidFill>
                  <a:srgbClr val="00B0F0"/>
                </a:solidFill>
              </a:rPr>
              <a:t>Změny v projektu</a:t>
            </a:r>
          </a:p>
          <a:p>
            <a:pPr algn="just" eaLnBrk="1" hangingPunct="1">
              <a:spcBef>
                <a:spcPct val="0"/>
              </a:spcBef>
              <a:defRPr/>
            </a:pPr>
            <a:r>
              <a:rPr lang="cs-CZ" sz="1600" b="1" dirty="0">
                <a:solidFill>
                  <a:srgbClr val="00B0F0"/>
                </a:solidFill>
              </a:rPr>
              <a:t>v případě jakékoliv změny související s čerpáním poskytnuté dotace, realizací projektu či identifikačními údaji příjemce </a:t>
            </a:r>
            <a:r>
              <a:rPr lang="cs-CZ" sz="1600" dirty="0">
                <a:solidFill>
                  <a:srgbClr val="00B0F0"/>
                </a:solidFill>
              </a:rPr>
              <a:t>je nezbytné neprodleně, nejpozději do 7 kalendářních dní, zaslat poskytovateli dotace prostřednictvím </a:t>
            </a:r>
            <a:r>
              <a:rPr lang="cs-CZ" sz="1600" b="1" dirty="0">
                <a:solidFill>
                  <a:srgbClr val="00B0F0"/>
                </a:solidFill>
              </a:rPr>
              <a:t>elektronického systému GRANTYS</a:t>
            </a:r>
            <a:r>
              <a:rPr lang="cs-CZ" sz="1600" dirty="0">
                <a:solidFill>
                  <a:srgbClr val="00B0F0"/>
                </a:solidFill>
              </a:rPr>
              <a:t> </a:t>
            </a:r>
            <a:r>
              <a:rPr lang="cs-CZ" sz="1600" b="1" dirty="0">
                <a:solidFill>
                  <a:srgbClr val="00B0F0"/>
                </a:solidFill>
              </a:rPr>
              <a:t>Žádost o změnu projektu</a:t>
            </a:r>
            <a:r>
              <a:rPr lang="cs-CZ" sz="1600" dirty="0">
                <a:solidFill>
                  <a:srgbClr val="00B0F0"/>
                </a:solidFill>
              </a:rPr>
              <a:t>,</a:t>
            </a:r>
          </a:p>
          <a:p>
            <a:pPr algn="just" eaLnBrk="1" hangingPunct="1">
              <a:spcBef>
                <a:spcPct val="0"/>
              </a:spcBef>
              <a:defRPr/>
            </a:pPr>
            <a:endParaRPr lang="cs-CZ" altLang="cs-CZ" sz="1600" dirty="0">
              <a:solidFill>
                <a:srgbClr val="00B0F0"/>
              </a:solidFill>
            </a:endParaRPr>
          </a:p>
          <a:p>
            <a:pPr algn="just" eaLnBrk="1" hangingPunct="1">
              <a:spcBef>
                <a:spcPct val="0"/>
              </a:spcBef>
              <a:defRPr/>
            </a:pPr>
            <a:r>
              <a:rPr lang="cs-CZ" sz="1600" dirty="0">
                <a:solidFill>
                  <a:srgbClr val="00B0F0"/>
                </a:solidFill>
              </a:rPr>
              <a:t>V případě, že dojde ke změně projektu (názvu projektu, obsahové náplně projektu) oproti údajům uvedeným v žádosti včetně jejich příloh, je příjemce dotace povinen </a:t>
            </a:r>
            <a:r>
              <a:rPr lang="cs-CZ" sz="1600" b="1" dirty="0">
                <a:solidFill>
                  <a:srgbClr val="00B0F0"/>
                </a:solidFill>
              </a:rPr>
              <a:t>písemně požádat</a:t>
            </a:r>
            <a:r>
              <a:rPr lang="cs-CZ" sz="1600" dirty="0">
                <a:solidFill>
                  <a:srgbClr val="00B0F0"/>
                </a:solidFill>
              </a:rPr>
              <a:t> poskytovatele dotace o písemný souhlas s takovou změnou. </a:t>
            </a:r>
            <a:r>
              <a:rPr lang="cs-CZ" sz="1600" b="1" dirty="0">
                <a:solidFill>
                  <a:srgbClr val="00B0F0"/>
                </a:solidFill>
              </a:rPr>
              <a:t>Žádost o změnu projektu je příjemce dotace povinen předložit prostřednictvím elektronického systému GRANTYS</a:t>
            </a:r>
            <a:r>
              <a:rPr lang="cs-CZ" sz="1600" dirty="0">
                <a:solidFill>
                  <a:srgbClr val="00B0F0"/>
                </a:solidFill>
              </a:rPr>
              <a:t>, a to nejpozději </a:t>
            </a:r>
            <a:r>
              <a:rPr lang="cs-CZ" sz="1600" b="1" dirty="0">
                <a:solidFill>
                  <a:srgbClr val="00B0F0"/>
                </a:solidFill>
              </a:rPr>
              <a:t>do 30. 09. 2023.</a:t>
            </a:r>
            <a:endParaRPr lang="cs-CZ" sz="1600" dirty="0">
              <a:solidFill>
                <a:srgbClr val="00B0F0"/>
              </a:solidFill>
            </a:endParaRPr>
          </a:p>
          <a:p>
            <a:pPr marL="0" indent="0" algn="just" eaLnBrk="1" hangingPunct="1">
              <a:spcBef>
                <a:spcPct val="0"/>
              </a:spcBef>
              <a:buFontTx/>
              <a:buNone/>
              <a:defRPr/>
            </a:pPr>
            <a:endParaRPr lang="cs-CZ" altLang="cs-CZ" sz="1600" dirty="0"/>
          </a:p>
          <a:p>
            <a:pPr marL="0" indent="0" algn="just" eaLnBrk="1" hangingPunct="1">
              <a:spcBef>
                <a:spcPct val="0"/>
              </a:spcBef>
              <a:buFontTx/>
              <a:buNone/>
              <a:defRPr/>
            </a:pPr>
            <a:r>
              <a:rPr lang="cs-CZ" altLang="cs-CZ" sz="1600" dirty="0" smtClean="0"/>
              <a:t>Všechny podmínky použití dotace jsou podrobně uvedeny v článku 7 Programu.</a:t>
            </a:r>
          </a:p>
        </p:txBody>
      </p:sp>
    </p:spTree>
    <p:extLst>
      <p:ext uri="{BB962C8B-B14F-4D97-AF65-F5344CB8AC3E}">
        <p14:creationId xmlns:p14="http://schemas.microsoft.com/office/powerpoint/2010/main" val="1646780596"/>
      </p:ext>
    </p:extLst>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E5A9A017-44E2-45B8-BA00-B2E35A1FE0A5}" type="slidenum">
              <a:rPr lang="cs-CZ" altLang="cs-CZ" sz="1400" smtClean="0"/>
              <a:pPr eaLnBrk="1" hangingPunct="1">
                <a:spcBef>
                  <a:spcPct val="0"/>
                </a:spcBef>
                <a:buFontTx/>
                <a:buNone/>
              </a:pPr>
              <a:t>9</a:t>
            </a:fld>
            <a:endParaRPr lang="cs-CZ" altLang="cs-CZ" sz="1400" smtClean="0"/>
          </a:p>
        </p:txBody>
      </p:sp>
      <p:sp>
        <p:nvSpPr>
          <p:cNvPr id="1638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ZÁVĚREČNÉ VYÚČTOVÁNÍ</a:t>
            </a:r>
            <a:endParaRPr lang="cs-CZ" altLang="cs-CZ" sz="2200" b="1">
              <a:solidFill>
                <a:srgbClr val="E12D28"/>
              </a:solidFill>
            </a:endParaRPr>
          </a:p>
        </p:txBody>
      </p:sp>
      <p:sp>
        <p:nvSpPr>
          <p:cNvPr id="7" name="Rectangle 11"/>
          <p:cNvSpPr>
            <a:spLocks noGrp="1" noChangeArrowheads="1"/>
          </p:cNvSpPr>
          <p:nvPr>
            <p:ph idx="1"/>
          </p:nvPr>
        </p:nvSpPr>
        <p:spPr>
          <a:xfrm>
            <a:off x="457200" y="1556792"/>
            <a:ext cx="8075240" cy="4824536"/>
          </a:xfrm>
        </p:spPr>
        <p:txBody>
          <a:bodyPr/>
          <a:lstStyle/>
          <a:p>
            <a:pPr marL="0" indent="0" algn="just" eaLnBrk="1" hangingPunct="1">
              <a:spcBef>
                <a:spcPct val="0"/>
              </a:spcBef>
              <a:buNone/>
              <a:defRPr/>
            </a:pPr>
            <a:r>
              <a:rPr lang="cs-CZ" altLang="cs-CZ" sz="1600" b="1" dirty="0" smtClean="0">
                <a:solidFill>
                  <a:srgbClr val="00B0F0"/>
                </a:solidFill>
              </a:rPr>
              <a:t>Čestné </a:t>
            </a:r>
            <a:r>
              <a:rPr lang="cs-CZ" altLang="cs-CZ" sz="1600" b="1" dirty="0">
                <a:solidFill>
                  <a:srgbClr val="00B0F0"/>
                </a:solidFill>
              </a:rPr>
              <a:t>prohlášení o čerpání dotace:</a:t>
            </a:r>
          </a:p>
          <a:p>
            <a:pPr lvl="0" algn="just"/>
            <a:r>
              <a:rPr lang="cs-CZ" sz="1600" dirty="0">
                <a:solidFill>
                  <a:srgbClr val="00B0F0"/>
                </a:solidFill>
              </a:rPr>
              <a:t>příjemce dotace je povinen v termínu oznámit poskytovateli formou čestného prohlášení, zda dotaci vyčerpá v plné výši a v souladu s jejím účelovým určením, nebo zda je v tomto ohledu skutečnost jiná, a případně jaká. Čestné prohlášení o čerpání dotace je příjemce dotace povinen předložit poskytovateli </a:t>
            </a:r>
            <a:r>
              <a:rPr lang="cs-CZ" sz="1600" b="1" dirty="0">
                <a:solidFill>
                  <a:srgbClr val="00B0F0"/>
                </a:solidFill>
              </a:rPr>
              <a:t>prostřednictvím elektronického systému GRANTYS </a:t>
            </a:r>
            <a:r>
              <a:rPr lang="cs-CZ" sz="1600" b="1" dirty="0" smtClean="0">
                <a:solidFill>
                  <a:srgbClr val="00B0F0"/>
                </a:solidFill>
              </a:rPr>
              <a:t>nejpozději do 31</a:t>
            </a:r>
            <a:r>
              <a:rPr lang="cs-CZ" sz="1600" b="1" dirty="0">
                <a:solidFill>
                  <a:srgbClr val="00B0F0"/>
                </a:solidFill>
              </a:rPr>
              <a:t>. 12. 2023</a:t>
            </a:r>
            <a:r>
              <a:rPr lang="cs-CZ" sz="1600" dirty="0">
                <a:solidFill>
                  <a:srgbClr val="00B0F0"/>
                </a:solidFill>
              </a:rPr>
              <a:t>.</a:t>
            </a:r>
          </a:p>
          <a:p>
            <a:pPr marL="0" lvl="0" indent="0" algn="just">
              <a:buNone/>
            </a:pPr>
            <a:endParaRPr lang="cs-CZ" altLang="cs-CZ" sz="1600" b="1" dirty="0">
              <a:solidFill>
                <a:srgbClr val="00B0F0"/>
              </a:solidFill>
            </a:endParaRPr>
          </a:p>
          <a:p>
            <a:pPr marL="0" lvl="0" indent="0" algn="just">
              <a:buNone/>
            </a:pPr>
            <a:r>
              <a:rPr lang="cs-CZ" altLang="cs-CZ" sz="1600" b="1" dirty="0">
                <a:solidFill>
                  <a:srgbClr val="00B0F0"/>
                </a:solidFill>
              </a:rPr>
              <a:t>Závěrečné vyúčtování dotace:</a:t>
            </a:r>
          </a:p>
          <a:p>
            <a:pPr algn="just" eaLnBrk="1" hangingPunct="1">
              <a:spcBef>
                <a:spcPct val="0"/>
              </a:spcBef>
              <a:defRPr/>
            </a:pPr>
            <a:r>
              <a:rPr lang="cs-CZ" sz="1600" dirty="0">
                <a:solidFill>
                  <a:srgbClr val="00B0F0"/>
                </a:solidFill>
              </a:rPr>
              <a:t>vyúčtování dotace je příjemce povinen vyhotovit a podat</a:t>
            </a:r>
            <a:r>
              <a:rPr lang="cs-CZ" sz="1600" b="1" dirty="0">
                <a:solidFill>
                  <a:srgbClr val="00B0F0"/>
                </a:solidFill>
              </a:rPr>
              <a:t> nejpozději do 31. 01. 2024</a:t>
            </a:r>
            <a:endParaRPr lang="cs-CZ" altLang="cs-CZ" sz="1600" b="1" dirty="0">
              <a:solidFill>
                <a:srgbClr val="00B0F0"/>
              </a:solidFill>
            </a:endParaRPr>
          </a:p>
          <a:p>
            <a:pPr algn="just" eaLnBrk="1" hangingPunct="1">
              <a:spcBef>
                <a:spcPct val="0"/>
              </a:spcBef>
              <a:defRPr/>
            </a:pPr>
            <a:r>
              <a:rPr lang="cs-CZ" altLang="cs-CZ" sz="1600" dirty="0">
                <a:solidFill>
                  <a:srgbClr val="00B0F0"/>
                </a:solidFill>
              </a:rPr>
              <a:t>v rámci závěrečného vyúčtování je příjemce dotace povinen </a:t>
            </a:r>
            <a:r>
              <a:rPr lang="cs-CZ" sz="1600" b="1" dirty="0">
                <a:solidFill>
                  <a:srgbClr val="00B0F0"/>
                </a:solidFill>
              </a:rPr>
              <a:t>doložit způsob prezentace statutárního města Opavy.</a:t>
            </a:r>
          </a:p>
          <a:p>
            <a:pPr marL="0" indent="0" algn="just" eaLnBrk="1" hangingPunct="1">
              <a:spcBef>
                <a:spcPct val="0"/>
              </a:spcBef>
              <a:buNone/>
              <a:defRPr/>
            </a:pPr>
            <a:endParaRPr lang="cs-CZ" sz="1600" b="1" dirty="0">
              <a:solidFill>
                <a:srgbClr val="00B0F0"/>
              </a:solidFill>
            </a:endParaRPr>
          </a:p>
          <a:p>
            <a:pPr marL="0" indent="0" algn="just" eaLnBrk="1" hangingPunct="1">
              <a:spcBef>
                <a:spcPct val="0"/>
              </a:spcBef>
              <a:buNone/>
              <a:defRPr/>
            </a:pPr>
            <a:r>
              <a:rPr lang="cs-CZ" sz="1600" b="1" dirty="0">
                <a:solidFill>
                  <a:srgbClr val="00B0F0"/>
                </a:solidFill>
              </a:rPr>
              <a:t>UPOZORNĚNÍ: </a:t>
            </a:r>
            <a:r>
              <a:rPr lang="cs-CZ" sz="1600" dirty="0">
                <a:solidFill>
                  <a:srgbClr val="00B0F0"/>
                </a:solidFill>
              </a:rPr>
              <a:t>příjemce dotace je povinen označit originály všech účetních dokladů o uznatelných nákladech projektu </a:t>
            </a:r>
            <a:r>
              <a:rPr lang="cs-CZ" sz="1600" b="1" dirty="0">
                <a:solidFill>
                  <a:srgbClr val="00B0F0"/>
                </a:solidFill>
              </a:rPr>
              <a:t>číslem projektu</a:t>
            </a:r>
            <a:r>
              <a:rPr lang="cs-CZ" sz="1600" dirty="0">
                <a:solidFill>
                  <a:srgbClr val="00B0F0"/>
                </a:solidFill>
              </a:rPr>
              <a:t>, pod kterým je poskytovatelem v Programu evidován. V rámci závěrečného vyúčtování dotace jsou předkládány kopie těchto dokladů.</a:t>
            </a:r>
            <a:endParaRPr lang="cs-CZ" altLang="cs-CZ" sz="1600" dirty="0">
              <a:solidFill>
                <a:srgbClr val="00B0F0"/>
              </a:solidFill>
            </a:endParaRPr>
          </a:p>
          <a:p>
            <a:endParaRPr lang="cs-CZ" sz="1600" dirty="0">
              <a:solidFill>
                <a:srgbClr val="FF0000"/>
              </a:solidFill>
            </a:endParaRPr>
          </a:p>
          <a:p>
            <a:pPr marL="0" algn="just" eaLnBrk="1" hangingPunct="1">
              <a:spcBef>
                <a:spcPct val="0"/>
              </a:spcBef>
              <a:buFontTx/>
              <a:buNone/>
              <a:defRPr/>
            </a:pPr>
            <a:endParaRPr lang="cs-CZ" altLang="cs-CZ" sz="1600" dirty="0" smtClean="0"/>
          </a:p>
        </p:txBody>
      </p:sp>
    </p:spTree>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10773</TotalTime>
  <Words>2071</Words>
  <Application>Microsoft Office PowerPoint</Application>
  <PresentationFormat>Předvádění na obrazovce (4:3)</PresentationFormat>
  <Paragraphs>399</Paragraphs>
  <Slides>36</Slides>
  <Notes>22</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36</vt:i4>
      </vt:variant>
    </vt:vector>
  </HeadingPairs>
  <TitlesOfParts>
    <vt:vector size="39" baseType="lpstr">
      <vt:lpstr>Arial</vt:lpstr>
      <vt:lpstr>Calibri</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ZÁVĚREČNÉ SHRNUTÍ</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Jiskrová Lenka</cp:lastModifiedBy>
  <cp:revision>642</cp:revision>
  <cp:lastPrinted>2019-09-12T10:07:37Z</cp:lastPrinted>
  <dcterms:created xsi:type="dcterms:W3CDTF">2007-01-16T13:45:29Z</dcterms:created>
  <dcterms:modified xsi:type="dcterms:W3CDTF">2022-08-23T05:48:38Z</dcterms:modified>
</cp:coreProperties>
</file>