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13" r:id="rId3"/>
    <p:sldId id="266" r:id="rId4"/>
    <p:sldId id="326" r:id="rId5"/>
    <p:sldId id="309" r:id="rId6"/>
    <p:sldId id="341" r:id="rId7"/>
    <p:sldId id="327" r:id="rId8"/>
    <p:sldId id="345" r:id="rId9"/>
    <p:sldId id="314" r:id="rId10"/>
    <p:sldId id="334" r:id="rId11"/>
    <p:sldId id="335" r:id="rId12"/>
    <p:sldId id="348" r:id="rId13"/>
    <p:sldId id="343" r:id="rId14"/>
    <p:sldId id="308" r:id="rId15"/>
    <p:sldId id="318" r:id="rId16"/>
    <p:sldId id="319" r:id="rId17"/>
    <p:sldId id="320" r:id="rId18"/>
    <p:sldId id="346" r:id="rId19"/>
    <p:sldId id="329" r:id="rId20"/>
    <p:sldId id="338" r:id="rId21"/>
    <p:sldId id="344" r:id="rId22"/>
    <p:sldId id="347" r:id="rId23"/>
    <p:sldId id="330" r:id="rId24"/>
    <p:sldId id="340" r:id="rId25"/>
    <p:sldId id="303" r:id="rId26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6600"/>
    <a:srgbClr val="CC9900"/>
    <a:srgbClr val="FF0000"/>
    <a:srgbClr val="00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1099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1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3BA7CA9-E82F-4999-8204-AC2366434F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109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3792E2F-FDE7-4B5B-ACA0-46EDD43DEDE9}" type="datetimeFigureOut">
              <a:rPr lang="cs-CZ"/>
              <a:pPr>
                <a:defRPr/>
              </a:pPr>
              <a:t>07.09.2023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E6C4C35-52F8-4371-9BC0-8426E382FAB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8242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24E4F36-2891-4FB1-8C14-606259B90AA5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705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E7FBAEA-C4D1-47D7-8D71-53689BB8E9D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1955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E7FBAEA-C4D1-47D7-8D71-53689BB8E9D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660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2D69E86-53B2-4182-ABF5-2DFFB48C9433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61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7EBC746-549B-4C15-91A1-29487B8DD4D0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087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D3361E7-894E-42ED-AE70-76E9DB6DDDF7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935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9197334-BD5C-4918-A3D8-422F12E396E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5378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867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ADE5AD-BC1E-46C6-A3BB-3739D13322F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2698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30975BF-060D-4789-BB1F-ADDEA948A74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285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30975BF-060D-4789-BB1F-ADDEA948A74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9141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6C4C35-52F8-4371-9BC0-8426E382FAB8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126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6C4C35-52F8-4371-9BC0-8426E382FAB8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35393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277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65D9747-AA3B-4C1F-A25D-F6AE886086F5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24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740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6C4C35-52F8-4371-9BC0-8426E382FAB8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4427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6C4C35-52F8-4371-9BC0-8426E382FAB8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0493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6C4C35-52F8-4371-9BC0-8426E382FAB8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1236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6C4C35-52F8-4371-9BC0-8426E382FAB8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5968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6C4C35-52F8-4371-9BC0-8426E382FAB8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5575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6C4C35-52F8-4371-9BC0-8426E382FAB8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3318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6C4C35-52F8-4371-9BC0-8426E382FAB8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73605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E7FBAEA-C4D1-47D7-8D71-53689BB8E9D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85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D1E0F-9E4B-4ED9-8DD2-426002EC837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6612772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F664A-3F14-4421-AD54-1F01EF66C0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4920035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799D6-BD7C-493B-B84E-DDD8005363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5587948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DFA37-F71A-4A53-8A2F-7F5F512A09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0980628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1E312-849D-4EC6-87EC-EDCF53D56AE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9007351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D9994-703D-4913-9B21-091EDC0F3D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2973944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2A5EC-C3B8-4C03-88F2-F010323463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424172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458DE-694A-4AB0-BCFD-23FCFE960E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5030934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2B50F-0E9A-42A6-87F4-081C055489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5095741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248FA-FC04-4DD2-B551-EB3F0F7CDAD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181558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45675-49D5-4F96-B0D3-25538B5187F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7993298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3DDCB48B-EAD6-42B6-93C0-905D95E11F8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tace.opava-city.cz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P&#345;&#237;loha%201_Usnesen&#237;_Komise_29_08_2018.doc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kalendar@opava-city.cz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www.opava-city.cz/cz/nabidka-temat/dotace/dotacni-programy-2024/kultura-2024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petr.rotrekl@opava-city.cz" TargetMode="External"/><Relationship Id="rId5" Type="http://schemas.openxmlformats.org/officeDocument/2006/relationships/hyperlink" Target="mailto:barbora.raidova@opava-city.cz" TargetMode="External"/><Relationship Id="rId4" Type="http://schemas.openxmlformats.org/officeDocument/2006/relationships/hyperlink" Target="mailto:lenka.jiskrova@opava-city.cz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P&#345;&#237;loha%201_Usnesen&#237;_Komise_29_08_2018.do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P&#345;&#237;loha%201_Usnesen&#237;_Komise_29_08_2018.doc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P&#345;&#237;loha%201_Usnesen&#237;_Komise_29_08_2018.do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43815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71600" y="3683903"/>
            <a:ext cx="7566025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000" b="1" dirty="0" smtClean="0"/>
              <a:t>Dotační program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000" b="1" dirty="0" smtClean="0">
                <a:solidFill>
                  <a:srgbClr val="00B050"/>
                </a:solidFill>
              </a:rPr>
              <a:t>KULTURA 2024</a:t>
            </a:r>
            <a:endParaRPr lang="cs-CZ" altLang="cs-CZ" sz="4000" b="1" dirty="0">
              <a:solidFill>
                <a:srgbClr val="00B05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846491" y="6366543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7B04374-33DD-4DFC-BB7E-844C1F9D25D4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dirty="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553200" y="6406061"/>
            <a:ext cx="2482850" cy="484163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 smtClean="0"/>
              <a:t>10</a:t>
            </a: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ŽÁDOST O DOTACI A JEJÍ PŘEDLOŽENÍ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395536" y="1483801"/>
            <a:ext cx="8435280" cy="4525963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800" b="1" dirty="0" smtClean="0"/>
              <a:t>Termín pro předložení žádosti o </a:t>
            </a:r>
            <a:r>
              <a:rPr lang="cs-CZ" altLang="cs-CZ" sz="1800" b="1" dirty="0" smtClean="0">
                <a:solidFill>
                  <a:srgbClr val="000000"/>
                </a:solidFill>
              </a:rPr>
              <a:t>dotaci:  </a:t>
            </a:r>
            <a:r>
              <a:rPr lang="cs-CZ" altLang="cs-CZ" sz="1800" b="1" dirty="0" smtClean="0">
                <a:solidFill>
                  <a:srgbClr val="FF0000"/>
                </a:solidFill>
              </a:rPr>
              <a:t>1. 9. – 30. 9. 2023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800" b="1" dirty="0" smtClean="0"/>
          </a:p>
          <a:p>
            <a:pPr marL="0" indent="0" algn="just">
              <a:buNone/>
            </a:pPr>
            <a:r>
              <a:rPr lang="cs-CZ" sz="1600" dirty="0"/>
              <a:t>Žadatel je povinen předložit vyplněnou </a:t>
            </a:r>
            <a:r>
              <a:rPr lang="cs-CZ" sz="1600" b="1" dirty="0"/>
              <a:t>Žádost o dotaci včetně všech povinných příloh</a:t>
            </a:r>
            <a:r>
              <a:rPr lang="cs-CZ" sz="1600" dirty="0"/>
              <a:t> </a:t>
            </a:r>
            <a:r>
              <a:rPr lang="cs-CZ" sz="1600" b="1" dirty="0">
                <a:solidFill>
                  <a:srgbClr val="FF0000"/>
                </a:solidFill>
              </a:rPr>
              <a:t>prostřednictvím elektronické aplikace GRANTYS</a:t>
            </a:r>
            <a:r>
              <a:rPr lang="cs-CZ" sz="1600" dirty="0"/>
              <a:t> (</a:t>
            </a:r>
            <a:r>
              <a:rPr lang="cs-CZ" sz="1600" u="sng" dirty="0">
                <a:hlinkClick r:id="rId4"/>
              </a:rPr>
              <a:t>https://dotace.opava-city.cz/</a:t>
            </a:r>
            <a:r>
              <a:rPr lang="cs-CZ" sz="1600" dirty="0"/>
              <a:t>).</a:t>
            </a:r>
          </a:p>
          <a:p>
            <a:pPr marL="0" indent="0" algn="just">
              <a:buNone/>
            </a:pPr>
            <a:endParaRPr lang="cs-CZ" altLang="cs-CZ" sz="800" dirty="0"/>
          </a:p>
          <a:p>
            <a:pPr marL="0" indent="0" algn="just"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Po odeslání Žádosti prostřednictvím elektronického systému GRANTYS žadatel vygeneruje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 odeslanou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Žádost (bez povinných příloh) ve formátu.pdf. 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Takto vygenerovanou Žádost doručí nejpozději poslední den lhůty pro podání žádosti jedním z níže uvedených způsobů:</a:t>
            </a:r>
          </a:p>
          <a:p>
            <a:pPr marL="0" indent="0">
              <a:buNone/>
            </a:pPr>
            <a:endParaRPr lang="cs-CZ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AutoNum type="alphaLcParenR"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zašle (bez příloh) prostřednictvím informačního systému 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datových schránek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</a:p>
          <a:p>
            <a:pPr marL="0" indent="0">
              <a:buNone/>
            </a:pP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NEBO</a:t>
            </a:r>
            <a:endParaRPr lang="cs-CZ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b) vytiskne (bez příloh), podepíše a podepsanou žádost, popř. 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podepsal‑li žádost zástupce žadatele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na základě pověření nebo plné moci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, žádost spolu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 s originálem nebo ověřenou kopií tohoto pověření nebo plné moci,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podá prostřednictvím provozovatele poštovních služeb nebo osobně na podatelně Magistrátu města Opavy</a:t>
            </a:r>
          </a:p>
          <a:p>
            <a:pPr marL="0" indent="0">
              <a:buNone/>
            </a:pP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a to v obálce označené: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plným názvem žadatele a adresou jeho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sídla,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textem „Program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KULTURA 2024 –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neotvírat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61132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553200" y="6406061"/>
            <a:ext cx="2482850" cy="484163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 smtClean="0"/>
              <a:t>11</a:t>
            </a: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ŽÁDOST O DOTACI A JEJÍ PŘEDLOŽENÍ</a:t>
            </a:r>
          </a:p>
        </p:txBody>
      </p:sp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426368" y="1573127"/>
            <a:ext cx="8291264" cy="4832933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Povinné přílohy:</a:t>
            </a:r>
          </a:p>
          <a:p>
            <a:pPr algn="just"/>
            <a:r>
              <a:rPr lang="cs-CZ" sz="1600" dirty="0"/>
              <a:t>personální zajištění projektu </a:t>
            </a:r>
            <a:r>
              <a:rPr lang="cs-CZ" sz="1600" b="1" u="sng" dirty="0"/>
              <a:t>(pouze v případě, že dotace bude aspoň částečně použita na úhradu osobních nákladů</a:t>
            </a:r>
            <a:r>
              <a:rPr lang="cs-CZ" sz="1600" b="1" dirty="0"/>
              <a:t>),</a:t>
            </a:r>
          </a:p>
          <a:p>
            <a:pPr algn="just"/>
            <a:r>
              <a:rPr lang="cs-CZ" sz="1600" dirty="0" smtClean="0"/>
              <a:t>prosté </a:t>
            </a:r>
            <a:r>
              <a:rPr lang="cs-CZ" sz="1600" dirty="0"/>
              <a:t>kopie aktuálních dokladů o právní subjektivitě a dokladů o oprávnění </a:t>
            </a:r>
            <a:br>
              <a:rPr lang="cs-CZ" sz="1600" dirty="0"/>
            </a:br>
            <a:r>
              <a:rPr lang="cs-CZ" sz="1600" dirty="0"/>
              <a:t>k vykonávané </a:t>
            </a:r>
            <a:r>
              <a:rPr lang="cs-CZ" sz="1600" dirty="0" smtClean="0"/>
              <a:t>činnosti </a:t>
            </a:r>
            <a:r>
              <a:rPr lang="cs-CZ" sz="1600" b="1" dirty="0" smtClean="0"/>
              <a:t>(</a:t>
            </a:r>
            <a:r>
              <a:rPr lang="cs-CZ" sz="1600" b="1" u="sng" dirty="0" smtClean="0">
                <a:solidFill>
                  <a:srgbClr val="000000"/>
                </a:solidFill>
              </a:rPr>
              <a:t>pokud </a:t>
            </a:r>
            <a:r>
              <a:rPr lang="cs-CZ" sz="1600" b="1" u="sng" dirty="0">
                <a:solidFill>
                  <a:srgbClr val="000000"/>
                </a:solidFill>
              </a:rPr>
              <a:t>tyto údaje nevyplývají z veřejných </a:t>
            </a:r>
            <a:r>
              <a:rPr lang="cs-CZ" sz="1600" b="1" u="sng" dirty="0" smtClean="0">
                <a:solidFill>
                  <a:srgbClr val="000000"/>
                </a:solidFill>
              </a:rPr>
              <a:t>rejstříků</a:t>
            </a:r>
            <a:r>
              <a:rPr lang="cs-CZ" sz="1600" b="1" dirty="0" smtClean="0">
                <a:solidFill>
                  <a:srgbClr val="000000"/>
                </a:solidFill>
              </a:rPr>
              <a:t>),</a:t>
            </a:r>
            <a:endParaRPr lang="cs-CZ" sz="1600" b="1" dirty="0">
              <a:solidFill>
                <a:srgbClr val="000000"/>
              </a:solidFill>
            </a:endParaRPr>
          </a:p>
          <a:p>
            <a:pPr algn="just"/>
            <a:r>
              <a:rPr lang="cs-CZ" sz="1600" dirty="0"/>
              <a:t>prosté kopie dokladů o volbě nebo jmenování člena statutárního orgánu a o tom, zda je oprávněn zastupovat žadatele samostatně, nebo společně s jiným členem statutárního orgánu </a:t>
            </a:r>
            <a:r>
              <a:rPr lang="cs-CZ" sz="1600" b="1" dirty="0"/>
              <a:t>(</a:t>
            </a:r>
            <a:r>
              <a:rPr lang="cs-CZ" sz="1600" b="1" u="sng" dirty="0"/>
              <a:t>pokud tyto údaje nevyplývají z veřejných rejstříků</a:t>
            </a:r>
            <a:r>
              <a:rPr lang="cs-CZ" sz="1600" b="1" dirty="0" smtClean="0"/>
              <a:t>),</a:t>
            </a:r>
          </a:p>
          <a:p>
            <a:pPr algn="just"/>
            <a:r>
              <a:rPr lang="cs-CZ" sz="1600" dirty="0">
                <a:solidFill>
                  <a:srgbClr val="000000"/>
                </a:solidFill>
              </a:rPr>
              <a:t>prostou kopii smlouvy o zřízení bankovního účtu u peněžního ústavu nebo písemné potvrzení peněžního ústavu o vedení bankovního účtu žadatele</a:t>
            </a:r>
            <a:r>
              <a:rPr lang="cs-CZ" sz="1600" dirty="0"/>
              <a:t>,</a:t>
            </a:r>
            <a:r>
              <a:rPr lang="cs-CZ" sz="1600" dirty="0">
                <a:solidFill>
                  <a:srgbClr val="00B0F0"/>
                </a:solidFill>
              </a:rPr>
              <a:t> </a:t>
            </a:r>
          </a:p>
          <a:p>
            <a:pPr algn="just"/>
            <a:r>
              <a:rPr lang="cs-CZ" sz="1600" b="1" dirty="0" smtClean="0"/>
              <a:t>údaje </a:t>
            </a:r>
            <a:r>
              <a:rPr lang="cs-CZ" sz="1600" b="1" dirty="0"/>
              <a:t>o skutečném majiteli žadatele ve formě úplného výpisu</a:t>
            </a:r>
            <a:r>
              <a:rPr lang="cs-CZ" sz="1600" dirty="0"/>
              <a:t> platných údajů z evidence skutečných majitelů - </a:t>
            </a:r>
            <a:r>
              <a:rPr lang="cs-CZ" sz="1600" b="1" dirty="0">
                <a:solidFill>
                  <a:srgbClr val="FF0000"/>
                </a:solidFill>
              </a:rPr>
              <a:t>netýká se subjektů uvedených v § 7 NOVELIZOVANÉHO ZÁKONA ZESM. </a:t>
            </a:r>
            <a:r>
              <a:rPr lang="cs-CZ" sz="1600" dirty="0">
                <a:solidFill>
                  <a:srgbClr val="FF0000"/>
                </a:solidFill>
              </a:rPr>
              <a:t>Právnické osoby v právní formě spolku, pobočného spolku a ústavu mohou </a:t>
            </a:r>
            <a:r>
              <a:rPr lang="cs-CZ" sz="1600" b="1" dirty="0">
                <a:solidFill>
                  <a:srgbClr val="FF0000"/>
                </a:solidFill>
              </a:rPr>
              <a:t>nahradit úplný výpis částečným výpisem</a:t>
            </a:r>
            <a:r>
              <a:rPr lang="cs-CZ" sz="1600" dirty="0"/>
              <a:t> podle § 14 zákona č. 37/2021 Sb</a:t>
            </a:r>
            <a:r>
              <a:rPr lang="cs-CZ" sz="1600" dirty="0" smtClean="0"/>
              <a:t>.</a:t>
            </a:r>
          </a:p>
          <a:p>
            <a:pPr marL="0" indent="0" algn="just">
              <a:buNone/>
            </a:pPr>
            <a:endParaRPr lang="cs-CZ" sz="1000" dirty="0" smtClean="0"/>
          </a:p>
          <a:p>
            <a:pPr marL="0" indent="0" algn="just">
              <a:buNone/>
            </a:pPr>
            <a:r>
              <a:rPr lang="cs-CZ" sz="1600" b="1" dirty="0"/>
              <a:t>Výpis z evidence skutečných majitelů nesmí být starší než 6 měsíců od data podání žádosti o dotaci.</a:t>
            </a:r>
            <a:endParaRPr lang="cs-CZ" sz="1600" dirty="0"/>
          </a:p>
          <a:p>
            <a:pPr marL="0" indent="0" algn="just">
              <a:buNone/>
            </a:pP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199754172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900198" y="6404570"/>
            <a:ext cx="2133600" cy="476250"/>
          </a:xfrm>
        </p:spPr>
        <p:txBody>
          <a:bodyPr/>
          <a:lstStyle/>
          <a:p>
            <a:pPr>
              <a:defRPr/>
            </a:pPr>
            <a:fld id="{C7BDFA37-F71A-4A53-8A2F-7F5F512A096D}" type="slidenum">
              <a:rPr lang="cs-CZ" smtClean="0"/>
              <a:pPr>
                <a:defRPr/>
              </a:pPr>
              <a:t>12</a:t>
            </a:fld>
            <a:endParaRPr lang="cs-CZ" dirty="0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ŽÁDOST O DOTACI A JEJÍ PŘEDLOŽENÍ</a:t>
            </a: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 bwMode="auto">
          <a:xfrm>
            <a:off x="755576" y="1700808"/>
            <a:ext cx="7776864" cy="470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buFontTx/>
              <a:buNone/>
            </a:pPr>
            <a:r>
              <a:rPr lang="cs-CZ" sz="1600" b="1" kern="0" dirty="0" smtClean="0">
                <a:solidFill>
                  <a:srgbClr val="FF0000"/>
                </a:solidFill>
              </a:rPr>
              <a:t>Dne 1. 10. 2022 nabyl účinnosti zákon č. 245/2022 Sb., kterým se mění zákon č. 37/2021 Sb., o evidenci skutečných majitelů.</a:t>
            </a:r>
            <a:r>
              <a:rPr lang="cs-CZ" sz="1600" b="1" kern="0" dirty="0" smtClean="0"/>
              <a:t> V důsledku novelizace dochází ke změně některých zapsaných údajů v evidenci, </a:t>
            </a:r>
            <a:r>
              <a:rPr lang="cs-CZ" sz="1600" b="1" u="sng" kern="0" dirty="0" smtClean="0"/>
              <a:t>evidenční povinnost se rozšiřuje</a:t>
            </a:r>
            <a:r>
              <a:rPr lang="cs-CZ" sz="1600" b="1" kern="0" dirty="0" smtClean="0"/>
              <a:t> a skuteční majitelé se v některých situacích mění či přibývají.</a:t>
            </a:r>
          </a:p>
          <a:p>
            <a:pPr marL="0" indent="0">
              <a:buFontTx/>
              <a:buNone/>
            </a:pPr>
            <a:endParaRPr lang="cs-CZ" sz="1600" b="1" kern="0" dirty="0" smtClean="0">
              <a:solidFill>
                <a:srgbClr val="FF0000"/>
              </a:solidFill>
            </a:endParaRPr>
          </a:p>
          <a:p>
            <a:pPr marL="0" indent="0" algn="just">
              <a:buFontTx/>
              <a:buNone/>
            </a:pPr>
            <a:r>
              <a:rPr lang="cs-CZ" sz="1600" b="1" kern="0" dirty="0" smtClean="0">
                <a:solidFill>
                  <a:srgbClr val="FF0000"/>
                </a:solidFill>
              </a:rPr>
              <a:t>V důsledku novely ZESM mají některé subjekty evidenční povinnost nově od 1. 10. 2022. Jde konkrétně o:</a:t>
            </a:r>
          </a:p>
          <a:p>
            <a:r>
              <a:rPr lang="cs-CZ" sz="1600" kern="0" dirty="0" smtClean="0"/>
              <a:t>okresní a regionální komory nebo začleněná společenstva podle jiného zákona,</a:t>
            </a:r>
          </a:p>
          <a:p>
            <a:r>
              <a:rPr lang="cs-CZ" sz="1600" kern="0" dirty="0" smtClean="0"/>
              <a:t>politické strany a politická hnutí,</a:t>
            </a:r>
          </a:p>
          <a:p>
            <a:r>
              <a:rPr lang="cs-CZ" sz="1600" b="1" kern="0" dirty="0" smtClean="0"/>
              <a:t>církve a náboženské společnosti </a:t>
            </a:r>
            <a:r>
              <a:rPr lang="cs-CZ" sz="1600" kern="0" dirty="0" smtClean="0"/>
              <a:t>a ostatní právnické osoby podle zákona upravujícího církve a náboženské společnosti,</a:t>
            </a:r>
          </a:p>
          <a:p>
            <a:r>
              <a:rPr lang="cs-CZ" sz="1600" kern="0" dirty="0" smtClean="0"/>
              <a:t>odborové organizace a organizace zaměstnavatelů,</a:t>
            </a:r>
          </a:p>
          <a:p>
            <a:r>
              <a:rPr lang="cs-CZ" sz="1600" kern="0" dirty="0" smtClean="0"/>
              <a:t>honební společenstva,</a:t>
            </a:r>
          </a:p>
          <a:p>
            <a:r>
              <a:rPr lang="cs-CZ" sz="1600" kern="0" dirty="0" smtClean="0"/>
              <a:t>společenství vlastníků jednotek.</a:t>
            </a:r>
          </a:p>
          <a:p>
            <a:pPr marL="0" indent="0" algn="just">
              <a:buFontTx/>
              <a:buNone/>
            </a:pPr>
            <a:endParaRPr lang="cs-CZ" sz="1600" b="1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80978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553200" y="6406061"/>
            <a:ext cx="2482850" cy="484163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 smtClean="0"/>
              <a:t>13</a:t>
            </a: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ŽÁDOST O DOTACI A JEJÍ PŘEDLOŽENÍ</a:t>
            </a:r>
          </a:p>
        </p:txBody>
      </p:sp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U dotačního titulu K1/24 </a:t>
            </a:r>
            <a:r>
              <a:rPr lang="cs-CZ" sz="1600" dirty="0" smtClean="0"/>
              <a:t>je dále nutné doložit: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prostou kopii dokladu o využívání nebytových prostor pro zabezpečení kulturní činnosti, např. nájemní smlouva, smlouva o výpůjčce, list vlastnictví apod</a:t>
            </a:r>
            <a:r>
              <a:rPr lang="cs-CZ" sz="1600" dirty="0" smtClean="0"/>
              <a:t>. </a:t>
            </a:r>
            <a:r>
              <a:rPr lang="cs-CZ" sz="1600" b="1" dirty="0" smtClean="0">
                <a:solidFill>
                  <a:srgbClr val="FF0000"/>
                </a:solidFill>
              </a:rPr>
              <a:t>s dobou užívání min. c</a:t>
            </a:r>
            <a:r>
              <a:rPr lang="cs-CZ" sz="1600" b="1" dirty="0" smtClean="0">
                <a:solidFill>
                  <a:srgbClr val="FF0000"/>
                </a:solidFill>
              </a:rPr>
              <a:t>elý </a:t>
            </a:r>
            <a:r>
              <a:rPr lang="cs-CZ" sz="1600" b="1" dirty="0">
                <a:solidFill>
                  <a:srgbClr val="FF0000"/>
                </a:solidFill>
              </a:rPr>
              <a:t>rok 2024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endParaRPr lang="cs-CZ" sz="16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FF0000"/>
                </a:solidFill>
              </a:rPr>
              <a:t>čestné prohlášení vlastníka kulturního zařízení o nepodání žádosti o dotaci v tomto dotačním titulu (pouze v případě, že žadatel není vlastníkem kulturního zařízení</a:t>
            </a:r>
            <a:r>
              <a:rPr lang="cs-CZ" sz="1600" dirty="0" smtClean="0">
                <a:solidFill>
                  <a:srgbClr val="FF0000"/>
                </a:solidFill>
              </a:rPr>
              <a:t>) – </a:t>
            </a:r>
            <a:r>
              <a:rPr lang="cs-CZ" sz="1600" i="1" dirty="0" smtClean="0">
                <a:solidFill>
                  <a:srgbClr val="FF0000"/>
                </a:solidFill>
              </a:rPr>
              <a:t>vzor formuláře čestného prohlášení je k dispozici v systému </a:t>
            </a:r>
            <a:r>
              <a:rPr lang="cs-CZ" sz="1600" i="1" dirty="0" err="1" smtClean="0">
                <a:solidFill>
                  <a:srgbClr val="FF0000"/>
                </a:solidFill>
              </a:rPr>
              <a:t>Grantys</a:t>
            </a:r>
            <a:r>
              <a:rPr lang="cs-CZ" sz="1600" i="1" dirty="0">
                <a:solidFill>
                  <a:srgbClr val="FF0000"/>
                </a:solidFill>
              </a:rPr>
              <a:t> </a:t>
            </a:r>
            <a:r>
              <a:rPr lang="cs-CZ" sz="1600" i="1" dirty="0" smtClean="0">
                <a:solidFill>
                  <a:srgbClr val="FF0000"/>
                </a:solidFill>
              </a:rPr>
              <a:t>– záložka „Ke stažení“</a:t>
            </a:r>
            <a:endParaRPr lang="cs-CZ" sz="16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plán celoroční kulturní činnosti.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U dotačního titulu K3/24 </a:t>
            </a:r>
            <a:r>
              <a:rPr lang="cs-CZ" sz="1600" dirty="0" smtClean="0"/>
              <a:t>je dále nutné doložit: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ukázku díla (realizované výstupy např.: básně, obrazy, sochy, hudební nahrávky atd.), př. odkaz na veřejně přístupnou ukázku dosavadní kreativní činnosti v dané oblasti,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odborný posudek zpracovaný odborníkem na danou oblast –</a:t>
            </a:r>
            <a:r>
              <a:rPr lang="cs-CZ" sz="1600" i="1" dirty="0" smtClean="0"/>
              <a:t> </a:t>
            </a:r>
            <a:r>
              <a:rPr lang="cs-CZ" sz="1600" b="1" u="sng" dirty="0" smtClean="0"/>
              <a:t>POUZE doporučená příloha žádosti.</a:t>
            </a:r>
          </a:p>
          <a:p>
            <a:pPr marL="0" indent="0" algn="just">
              <a:buNone/>
            </a:pPr>
            <a:endParaRPr lang="cs-CZ" sz="800" b="1" u="sng" dirty="0"/>
          </a:p>
          <a:p>
            <a:pPr marL="0" indent="0" algn="just">
              <a:buNone/>
            </a:pPr>
            <a:r>
              <a:rPr lang="cs-CZ" alt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UPOZORNĚNÍ: </a:t>
            </a: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Pokud </a:t>
            </a: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bude žádost </a:t>
            </a: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vykazovat </a:t>
            </a:r>
            <a:r>
              <a:rPr lang="cs-CZ" alt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nedostatky formálního charakteru</a:t>
            </a: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bude žadatel </a:t>
            </a: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vyzván prostřednictvím el. systému </a:t>
            </a:r>
            <a:r>
              <a:rPr lang="cs-CZ" altLang="cs-CZ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Grantys</a:t>
            </a: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k </a:t>
            </a: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jejich odstranění </a:t>
            </a: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cs-CZ" alt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pracovních </a:t>
            </a:r>
            <a:r>
              <a:rPr lang="cs-CZ" alt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dní. </a:t>
            </a: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Pokud tak žadatel neučiní, bude jeho žádost z hodnocení </a:t>
            </a:r>
            <a:r>
              <a:rPr lang="cs-CZ" alt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vyloučena.</a:t>
            </a: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 algn="just">
              <a:buNone/>
            </a:pPr>
            <a:endParaRPr lang="cs-CZ" sz="1600" b="1" u="sng" dirty="0" smtClean="0"/>
          </a:p>
          <a:p>
            <a:pPr marL="0" indent="0" algn="just">
              <a:buNone/>
            </a:pPr>
            <a:endParaRPr lang="cs-CZ" sz="1600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endParaRPr 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352935020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77534" y="1381437"/>
            <a:ext cx="8388932" cy="5125800"/>
          </a:xfrm>
        </p:spPr>
        <p:txBody>
          <a:bodyPr/>
          <a:lstStyle/>
          <a:p>
            <a:pPr marL="0" indent="0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Provozní náklady:</a:t>
            </a:r>
            <a:endParaRPr lang="cs-CZ" sz="1600" dirty="0">
              <a:solidFill>
                <a:srgbClr val="000000"/>
              </a:solidFill>
            </a:endParaRPr>
          </a:p>
          <a:p>
            <a:pPr lvl="0" algn="just"/>
            <a:r>
              <a:rPr lang="cs-CZ" sz="1550" dirty="0" smtClean="0"/>
              <a:t>materiál na zajištění projektu (např. PHM – služební automobil, kancelářské potřeby, tiskopisy, čisticí prostředky, ochranné pomůcky, aj.),</a:t>
            </a:r>
            <a:endParaRPr lang="cs-CZ" sz="1550" dirty="0"/>
          </a:p>
          <a:p>
            <a:pPr lvl="0" algn="just"/>
            <a:r>
              <a:rPr lang="cs-CZ" sz="1550" dirty="0"/>
              <a:t>n</a:t>
            </a:r>
            <a:r>
              <a:rPr lang="cs-CZ" sz="1550" dirty="0" smtClean="0"/>
              <a:t>ájemné (prostor, zvukové aparatury apod.), </a:t>
            </a:r>
          </a:p>
          <a:p>
            <a:pPr lvl="0" algn="just"/>
            <a:r>
              <a:rPr lang="cs-CZ" sz="1550" dirty="0"/>
              <a:t>s</a:t>
            </a:r>
            <a:r>
              <a:rPr lang="cs-CZ" sz="1550" dirty="0" smtClean="0"/>
              <a:t>potřeba elektrické energie, vody, plynu,</a:t>
            </a:r>
            <a:endParaRPr lang="cs-CZ" sz="1550" dirty="0"/>
          </a:p>
          <a:p>
            <a:pPr lvl="0" algn="just"/>
            <a:r>
              <a:rPr lang="cs-CZ" sz="1550" dirty="0" smtClean="0"/>
              <a:t>cestovné – na základě cestovních příkazů (za </a:t>
            </a:r>
            <a:r>
              <a:rPr lang="cs-CZ" sz="1550" dirty="0"/>
              <a:t>uznatelný náklad se nepovažuje základní náhrada při použití vozidla příjemce nebo soukromého vozidla zaměstnance příjemce, kapesné, úhrada </a:t>
            </a:r>
            <a:r>
              <a:rPr lang="cs-CZ" sz="1550" dirty="0" smtClean="0"/>
              <a:t>taxi),</a:t>
            </a:r>
          </a:p>
          <a:p>
            <a:pPr algn="just"/>
            <a:r>
              <a:rPr lang="cs-CZ" sz="1550" dirty="0"/>
              <a:t>doprava osob podílejících se na realizaci projektu (účinkující, realizační tým) – jízdné veřejnými dopravními prostředky (vlak, autobus), úhrada faktury dopravci</a:t>
            </a:r>
            <a:r>
              <a:rPr lang="cs-CZ" sz="1550" dirty="0" smtClean="0"/>
              <a:t>,</a:t>
            </a:r>
          </a:p>
          <a:p>
            <a:pPr algn="just"/>
            <a:r>
              <a:rPr lang="cs-CZ" sz="1550" dirty="0">
                <a:solidFill>
                  <a:srgbClr val="000000"/>
                </a:solidFill>
              </a:rPr>
              <a:t>ubytování osob podílejících se na realizaci projektu (účinkující, realizační tým</a:t>
            </a:r>
            <a:r>
              <a:rPr lang="cs-CZ" sz="1550" dirty="0" smtClean="0">
                <a:solidFill>
                  <a:srgbClr val="000000"/>
                </a:solidFill>
              </a:rPr>
              <a:t>), </a:t>
            </a:r>
            <a:endParaRPr lang="cs-CZ" sz="1550" dirty="0" smtClean="0"/>
          </a:p>
          <a:p>
            <a:pPr lvl="0" algn="just"/>
            <a:r>
              <a:rPr lang="cs-CZ" sz="1550" dirty="0"/>
              <a:t>i</a:t>
            </a:r>
            <a:r>
              <a:rPr lang="cs-CZ" sz="1550" dirty="0" smtClean="0"/>
              <a:t>nzerce, propagace (tisk, výlep, grafika, web, letáky, pozvánky),</a:t>
            </a:r>
          </a:p>
          <a:p>
            <a:pPr lvl="0" algn="just"/>
            <a:r>
              <a:rPr lang="cs-CZ" sz="1550" dirty="0"/>
              <a:t>h</a:t>
            </a:r>
            <a:r>
              <a:rPr lang="cs-CZ" sz="1550" dirty="0" smtClean="0"/>
              <a:t>onoráře (účinkující, realizační tým),</a:t>
            </a:r>
          </a:p>
          <a:p>
            <a:pPr algn="just"/>
            <a:r>
              <a:rPr lang="cs-CZ" sz="1550" dirty="0" smtClean="0"/>
              <a:t>poplatky </a:t>
            </a:r>
            <a:r>
              <a:rPr lang="cs-CZ" sz="1550" dirty="0"/>
              <a:t>kolektivnímu správci práv dle § 95 a násl. zákona č. 121/2000 Sb., o právu autorském, o právech souvisejících s právem autorským a o znění některých zákonů (autorský zákon), ve znění pozdějších předpisů (např. OSA, </a:t>
            </a:r>
            <a:r>
              <a:rPr lang="cs-CZ" sz="1550" dirty="0" err="1"/>
              <a:t>Dilia</a:t>
            </a:r>
            <a:r>
              <a:rPr lang="cs-CZ" sz="1550" dirty="0"/>
              <a:t>, </a:t>
            </a:r>
            <a:r>
              <a:rPr lang="cs-CZ" sz="1550" dirty="0" err="1"/>
              <a:t>Intergram</a:t>
            </a:r>
            <a:r>
              <a:rPr lang="cs-CZ" sz="1550" dirty="0" smtClean="0"/>
              <a:t>).</a:t>
            </a:r>
          </a:p>
          <a:p>
            <a:pPr marL="0" indent="0" algn="just">
              <a:buNone/>
            </a:pPr>
            <a:endParaRPr lang="cs-CZ" sz="500" dirty="0" smtClean="0"/>
          </a:p>
          <a:p>
            <a:pPr marL="0" indent="0" algn="just">
              <a:buNone/>
            </a:pPr>
            <a:r>
              <a:rPr lang="cs-CZ" sz="1600" b="1" dirty="0">
                <a:solidFill>
                  <a:srgbClr val="000000"/>
                </a:solidFill>
              </a:rPr>
              <a:t>Osobní náklady:</a:t>
            </a:r>
          </a:p>
          <a:p>
            <a:pPr lvl="0" algn="just"/>
            <a:r>
              <a:rPr lang="cs-CZ" sz="1550" dirty="0"/>
              <a:t>ve formě dohod o provedení práce v maximální výši 20 % z požadované výše dotace</a:t>
            </a:r>
            <a:r>
              <a:rPr lang="cs-CZ" sz="1550" dirty="0" smtClean="0"/>
              <a:t>.</a:t>
            </a:r>
          </a:p>
          <a:p>
            <a:pPr marL="0" lvl="0" indent="0" algn="just">
              <a:buNone/>
            </a:pPr>
            <a:endParaRPr lang="cs-CZ" sz="800" dirty="0"/>
          </a:p>
          <a:p>
            <a:pPr marL="0" indent="0" algn="just">
              <a:buNone/>
            </a:pPr>
            <a:endParaRPr lang="cs-CZ" sz="1600" dirty="0"/>
          </a:p>
          <a:p>
            <a:pPr lvl="0" algn="just"/>
            <a:endParaRPr lang="cs-CZ" sz="1600" dirty="0" smtClean="0"/>
          </a:p>
          <a:p>
            <a:pPr marL="0" lvl="0" indent="0" algn="just">
              <a:buNone/>
            </a:pPr>
            <a:endParaRPr lang="cs-CZ" sz="1600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876256" y="6398912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6A189E-37B0-4B0B-B855-35D595922AA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dirty="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3275856" y="203179"/>
            <a:ext cx="5616624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UZNATELNÉ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NÁKLADY </a:t>
            </a: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cs-CZ" altLang="cs-CZ" sz="1800" b="1" dirty="0" smtClean="0">
                <a:solidFill>
                  <a:srgbClr val="00B050"/>
                </a:solidFill>
              </a:rPr>
              <a:t>Podpora celoroční kulturní činnosti (K1/24)</a:t>
            </a:r>
            <a:endParaRPr lang="cs-CZ" altLang="cs-CZ" sz="1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23528" y="1391789"/>
            <a:ext cx="8496944" cy="5458822"/>
          </a:xfrm>
        </p:spPr>
        <p:txBody>
          <a:bodyPr/>
          <a:lstStyle/>
          <a:p>
            <a:pPr marL="0" lvl="0" indent="0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Provozní náklady:</a:t>
            </a:r>
            <a:endParaRPr lang="cs-CZ" sz="1600" b="1" dirty="0">
              <a:solidFill>
                <a:srgbClr val="000000"/>
              </a:solidFill>
            </a:endParaRPr>
          </a:p>
          <a:p>
            <a:pPr lvl="0" algn="just"/>
            <a:r>
              <a:rPr lang="cs-CZ" sz="1500" dirty="0"/>
              <a:t>materiál na zajištění projektu (např. PHM – služební automobil, kancelářské potřeby, tiskopisy, čisticí prostředky, ochranné pomůcky, aj</a:t>
            </a:r>
            <a:r>
              <a:rPr lang="cs-CZ" sz="1500" dirty="0" smtClean="0"/>
              <a:t>.),</a:t>
            </a:r>
          </a:p>
          <a:p>
            <a:pPr lvl="0" algn="just"/>
            <a:r>
              <a:rPr lang="cs-CZ" sz="1500" dirty="0"/>
              <a:t>d</a:t>
            </a:r>
            <a:r>
              <a:rPr lang="cs-CZ" sz="1500" dirty="0" smtClean="0"/>
              <a:t>robné věcné odměny pro účinkující (např. květiny, knihy, upomínkové předměty aj.)</a:t>
            </a:r>
            <a:endParaRPr lang="cs-CZ" sz="1500" dirty="0"/>
          </a:p>
          <a:p>
            <a:pPr lvl="0" algn="just"/>
            <a:r>
              <a:rPr lang="cs-CZ" sz="1500" dirty="0"/>
              <a:t>nájemné (prostor, zvukové aparatury apod.), </a:t>
            </a:r>
          </a:p>
          <a:p>
            <a:pPr lvl="0" algn="just"/>
            <a:r>
              <a:rPr lang="cs-CZ" sz="1500" dirty="0"/>
              <a:t>spotřeba elektrické energie, vody, plynu</a:t>
            </a:r>
            <a:r>
              <a:rPr lang="cs-CZ" sz="1500" dirty="0" smtClean="0"/>
              <a:t>,</a:t>
            </a:r>
          </a:p>
          <a:p>
            <a:pPr algn="just"/>
            <a:r>
              <a:rPr lang="cs-CZ" sz="1500" dirty="0"/>
              <a:t>cestovné – na základě cestovních </a:t>
            </a:r>
            <a:r>
              <a:rPr lang="cs-CZ" sz="1500" dirty="0" smtClean="0"/>
              <a:t>příkazů </a:t>
            </a:r>
            <a:r>
              <a:rPr lang="cs-CZ" sz="1500" dirty="0"/>
              <a:t>(za uznatelný náklad se nepovažuje základní náhrada při použití vozidla příjemce nebo soukromého vozidla zaměstnance příjemce, kapesné, úhrada taxi</a:t>
            </a:r>
            <a:r>
              <a:rPr lang="cs-CZ" sz="1500" dirty="0" smtClean="0"/>
              <a:t>,</a:t>
            </a:r>
          </a:p>
          <a:p>
            <a:pPr lvl="0" algn="just"/>
            <a:r>
              <a:rPr lang="cs-CZ" sz="1500" dirty="0" smtClean="0"/>
              <a:t>doprava </a:t>
            </a:r>
            <a:r>
              <a:rPr lang="cs-CZ" sz="1500" dirty="0"/>
              <a:t>osob podílejících se na realizaci projektu (účinkující, realizační tým) – jízdné veřejnými dopravními prostředky (vlak, autobus), úhrada faktury dopravci</a:t>
            </a:r>
            <a:r>
              <a:rPr lang="cs-CZ" sz="1500" dirty="0" smtClean="0"/>
              <a:t>,</a:t>
            </a:r>
          </a:p>
          <a:p>
            <a:pPr algn="just"/>
            <a:r>
              <a:rPr lang="cs-CZ" sz="1500" dirty="0"/>
              <a:t>ubytování osob podílejících se na realizaci projektu (účinkující, realizační tým</a:t>
            </a:r>
            <a:r>
              <a:rPr lang="cs-CZ" sz="1500" dirty="0" smtClean="0"/>
              <a:t>),</a:t>
            </a:r>
            <a:endParaRPr lang="cs-CZ" sz="1500" dirty="0"/>
          </a:p>
          <a:p>
            <a:pPr lvl="0" algn="just"/>
            <a:r>
              <a:rPr lang="cs-CZ" sz="1500" dirty="0"/>
              <a:t>inzerce, propagace (tisk, výlep, grafika, web, letáky, pozvánky),</a:t>
            </a:r>
          </a:p>
          <a:p>
            <a:pPr lvl="0" algn="just"/>
            <a:r>
              <a:rPr lang="cs-CZ" sz="1500" dirty="0"/>
              <a:t>honoráře (účinkující, realizační tým),</a:t>
            </a:r>
          </a:p>
          <a:p>
            <a:pPr algn="just"/>
            <a:r>
              <a:rPr lang="cs-CZ" sz="1500" dirty="0"/>
              <a:t>poplatky kolektivnímu správci práv dle § 95 a násl. zákona č. 121/2000 Sb., o právu autorském, o právech souvisejících s právem autorským a o znění některých zákonů (autorský zákon), ve znění pozdějších předpisů (např. OSA, </a:t>
            </a:r>
            <a:r>
              <a:rPr lang="cs-CZ" sz="1500" dirty="0" err="1"/>
              <a:t>Dilia</a:t>
            </a:r>
            <a:r>
              <a:rPr lang="cs-CZ" sz="1500" dirty="0"/>
              <a:t>, </a:t>
            </a:r>
            <a:r>
              <a:rPr lang="cs-CZ" sz="1500" dirty="0" err="1"/>
              <a:t>Intergram</a:t>
            </a:r>
            <a:r>
              <a:rPr lang="cs-CZ" sz="1500" dirty="0" smtClean="0"/>
              <a:t>).</a:t>
            </a:r>
          </a:p>
          <a:p>
            <a:pPr marL="0" indent="0" algn="just">
              <a:buNone/>
            </a:pPr>
            <a:endParaRPr lang="cs-CZ" sz="5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cs-CZ" sz="1600" b="1" dirty="0">
                <a:solidFill>
                  <a:srgbClr val="000000"/>
                </a:solidFill>
              </a:rPr>
              <a:t>Osobní náklady:</a:t>
            </a:r>
            <a:endParaRPr lang="cs-CZ" sz="1600" dirty="0">
              <a:solidFill>
                <a:srgbClr val="000000"/>
              </a:solidFill>
            </a:endParaRPr>
          </a:p>
          <a:p>
            <a:r>
              <a:rPr lang="cs-CZ" sz="1500" dirty="0"/>
              <a:t>ve formě dohod o provedení práce v maximální výši 20 % z požadované výše </a:t>
            </a:r>
            <a:r>
              <a:rPr lang="cs-CZ" sz="1500" dirty="0" smtClean="0"/>
              <a:t>dotace.</a:t>
            </a:r>
            <a:endParaRPr lang="cs-CZ" altLang="cs-CZ" sz="1500" dirty="0" smtClean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902450" y="6381750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E1D796B-FCF1-465B-884B-ACD731B5AE4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dirty="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131840" y="156552"/>
            <a:ext cx="5760194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UZNATELNÉ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NÁKLADY</a:t>
            </a: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cs-CZ" altLang="cs-CZ" sz="1800" b="1" dirty="0" smtClean="0">
                <a:solidFill>
                  <a:srgbClr val="00B050"/>
                </a:solidFill>
              </a:rPr>
              <a:t>Podpora kulturních akcí ve městě (K2/24)</a:t>
            </a:r>
            <a:endParaRPr lang="cs-CZ" altLang="cs-CZ" sz="1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876256" y="6381224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DC87023-D034-4D7E-A80C-9C3CC9269EB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dirty="0" smtClean="0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3419872" y="167972"/>
            <a:ext cx="511214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hangingPunct="1">
              <a:spcBef>
                <a:spcPts val="600"/>
              </a:spcBef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UZNATELNÉ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NÁKLADY</a:t>
            </a:r>
            <a:endParaRPr lang="cs-CZ" altLang="cs-CZ" sz="2200" b="1" dirty="0">
              <a:solidFill>
                <a:srgbClr val="00B050"/>
              </a:solidFill>
            </a:endParaRPr>
          </a:p>
          <a:p>
            <a:pPr lvl="0" algn="ctr" eaLnBrk="1" hangingPunct="1">
              <a:spcBef>
                <a:spcPts val="600"/>
              </a:spcBef>
              <a:buNone/>
            </a:pPr>
            <a:r>
              <a:rPr lang="cs-CZ" altLang="cs-CZ" sz="1800" b="1" dirty="0" smtClean="0">
                <a:solidFill>
                  <a:srgbClr val="00B050"/>
                </a:solidFill>
              </a:rPr>
              <a:t>Kreativní výstupy (K3/24)</a:t>
            </a:r>
            <a:endParaRPr lang="cs-CZ" altLang="cs-CZ" sz="1800" b="1" dirty="0">
              <a:solidFill>
                <a:srgbClr val="00B05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Provozní náklady:</a:t>
            </a:r>
            <a:endParaRPr lang="cs-CZ" sz="1600" b="1" dirty="0">
              <a:solidFill>
                <a:srgbClr val="000000"/>
              </a:solidFill>
            </a:endParaRPr>
          </a:p>
          <a:p>
            <a:pPr lvl="0" algn="just"/>
            <a:r>
              <a:rPr lang="cs-CZ" sz="1600" dirty="0"/>
              <a:t>materiál na zajištění projektu (např. PHM – služební automobil, kancelářské potřeby, tiskopisy, čisticí prostředky, ochranné pomůcky, aj</a:t>
            </a:r>
            <a:r>
              <a:rPr lang="cs-CZ" sz="1600" dirty="0" smtClean="0"/>
              <a:t>.),</a:t>
            </a:r>
          </a:p>
          <a:p>
            <a:pPr lvl="0" algn="just"/>
            <a:r>
              <a:rPr lang="cs-CZ" sz="1600" dirty="0"/>
              <a:t>n</a:t>
            </a:r>
            <a:r>
              <a:rPr lang="cs-CZ" sz="1600" dirty="0" smtClean="0"/>
              <a:t>ájemné nebytových prostor pro zabezpečení kulturní činnosti, </a:t>
            </a:r>
          </a:p>
          <a:p>
            <a:pPr lvl="0" algn="just"/>
            <a:r>
              <a:rPr lang="cs-CZ" sz="1600" dirty="0"/>
              <a:t>s</a:t>
            </a:r>
            <a:r>
              <a:rPr lang="cs-CZ" sz="1600" dirty="0" smtClean="0"/>
              <a:t>tudiové práce, produkce, postprodukce,</a:t>
            </a:r>
          </a:p>
          <a:p>
            <a:pPr lvl="0" algn="just"/>
            <a:r>
              <a:rPr lang="cs-CZ" sz="1600" dirty="0"/>
              <a:t>v</a:t>
            </a:r>
            <a:r>
              <a:rPr lang="cs-CZ" sz="1600" dirty="0" smtClean="0"/>
              <a:t>ýroba média, tiskové, grafické a knihařské práce,</a:t>
            </a:r>
            <a:endParaRPr lang="cs-CZ" sz="1600" dirty="0"/>
          </a:p>
          <a:p>
            <a:pPr lvl="0" algn="just"/>
            <a:r>
              <a:rPr lang="cs-CZ" sz="1600" dirty="0"/>
              <a:t>inzerce, propagace (tisk, výlep, grafika, web, letáky, pozvánky),</a:t>
            </a:r>
          </a:p>
          <a:p>
            <a:pPr lvl="0" algn="just"/>
            <a:r>
              <a:rPr lang="cs-CZ" sz="1600" dirty="0"/>
              <a:t>a</a:t>
            </a:r>
            <a:r>
              <a:rPr lang="cs-CZ" sz="1600" dirty="0" smtClean="0"/>
              <a:t>utorské honoráře </a:t>
            </a:r>
            <a:r>
              <a:rPr lang="cs-CZ" sz="1600" dirty="0"/>
              <a:t>(účinkující, realizační tým),</a:t>
            </a:r>
          </a:p>
          <a:p>
            <a:pPr algn="just"/>
            <a:r>
              <a:rPr lang="cs-CZ" sz="1600" dirty="0"/>
              <a:t>poplatky kolektivnímu správci práv dle § 95 a násl. zákona č. 121/2000 Sb., o právu autorském, o právech souvisejících s právem autorským a o znění některých zákonů (autorský zákon), ve znění pozdějších předpisů (např. OSA, </a:t>
            </a:r>
            <a:r>
              <a:rPr lang="cs-CZ" sz="1600" dirty="0" err="1"/>
              <a:t>Dilia</a:t>
            </a:r>
            <a:r>
              <a:rPr lang="cs-CZ" sz="1600" dirty="0"/>
              <a:t>, </a:t>
            </a:r>
            <a:r>
              <a:rPr lang="cs-CZ" sz="1600" dirty="0" err="1"/>
              <a:t>Intergram</a:t>
            </a:r>
            <a:r>
              <a:rPr lang="cs-CZ" sz="1600" dirty="0" smtClean="0"/>
              <a:t>).</a:t>
            </a:r>
          </a:p>
          <a:p>
            <a:pPr marL="0" indent="0" algn="just">
              <a:buNone/>
            </a:pPr>
            <a:endParaRPr lang="cs-CZ" sz="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9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870271" y="6381750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5D64BE1-D24A-4C3C-80CC-FD3CB5C247D4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dirty="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84904" y="260648"/>
            <a:ext cx="6264275" cy="136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hangingPunct="1">
              <a:spcBef>
                <a:spcPts val="600"/>
              </a:spcBef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UZNATELNÉ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NÁKLADY</a:t>
            </a:r>
            <a:endParaRPr lang="cs-CZ" altLang="cs-CZ" sz="2200" b="1" dirty="0">
              <a:solidFill>
                <a:srgbClr val="00B050"/>
              </a:solidFill>
            </a:endParaRPr>
          </a:p>
          <a:p>
            <a:pPr lvl="0" algn="ctr" eaLnBrk="1" hangingPunct="1">
              <a:spcBef>
                <a:spcPts val="600"/>
              </a:spcBef>
              <a:buNone/>
            </a:pPr>
            <a:r>
              <a:rPr lang="cs-CZ" altLang="cs-CZ" sz="1800" b="1" dirty="0" smtClean="0">
                <a:solidFill>
                  <a:srgbClr val="00B050"/>
                </a:solidFill>
              </a:rPr>
              <a:t>Reprezentace města (K4/24)</a:t>
            </a:r>
            <a:endParaRPr lang="cs-CZ" altLang="cs-CZ" sz="1800" b="1" dirty="0">
              <a:solidFill>
                <a:srgbClr val="00B05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2400" b="1" dirty="0">
              <a:solidFill>
                <a:srgbClr val="E12D28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229600" cy="5327431"/>
          </a:xfrm>
        </p:spPr>
        <p:txBody>
          <a:bodyPr/>
          <a:lstStyle/>
          <a:p>
            <a:pPr marL="0" lvl="0" indent="0">
              <a:buNone/>
            </a:pPr>
            <a:r>
              <a:rPr lang="cs-CZ" sz="1600" b="1" dirty="0" smtClean="0">
                <a:solidFill>
                  <a:srgbClr val="000000"/>
                </a:solidFill>
              </a:rPr>
              <a:t>Provozní náklady:</a:t>
            </a:r>
            <a:endParaRPr lang="cs-CZ" sz="1600" b="1" dirty="0">
              <a:solidFill>
                <a:srgbClr val="000000"/>
              </a:solidFill>
            </a:endParaRPr>
          </a:p>
          <a:p>
            <a:pPr lvl="0" algn="just"/>
            <a:r>
              <a:rPr lang="cs-CZ" sz="1600" dirty="0"/>
              <a:t>materiál na zajištění projektu (např. PHM – služební automobil, kancelářské potřeby, tiskopisy, čisticí prostředky, ochranné pomůcky, aj</a:t>
            </a:r>
            <a:r>
              <a:rPr lang="cs-CZ" sz="1600" dirty="0" smtClean="0"/>
              <a:t>.),</a:t>
            </a:r>
          </a:p>
          <a:p>
            <a:pPr lvl="0" algn="just"/>
            <a:r>
              <a:rPr lang="cs-CZ" sz="1600" dirty="0" smtClean="0"/>
              <a:t>cestovné </a:t>
            </a:r>
            <a:r>
              <a:rPr lang="cs-CZ" sz="1600" dirty="0"/>
              <a:t>– na základě cestovních </a:t>
            </a:r>
            <a:r>
              <a:rPr lang="cs-CZ" sz="1600" dirty="0" smtClean="0"/>
              <a:t>příkazů </a:t>
            </a:r>
            <a:r>
              <a:rPr lang="cs-CZ" sz="1600" dirty="0"/>
              <a:t>(za uznatelný náklad se nepovažuje základní náhrada při použití vozidla příjemce nebo soukromého vozidla zaměstnance příjemce, kapesné, úhrada </a:t>
            </a:r>
            <a:r>
              <a:rPr lang="cs-CZ" sz="1600" dirty="0" smtClean="0"/>
              <a:t>taxi),</a:t>
            </a:r>
          </a:p>
          <a:p>
            <a:pPr algn="just"/>
            <a:r>
              <a:rPr lang="cs-CZ" sz="1600" dirty="0"/>
              <a:t>doprava osob podílejících se na realizaci projektu (účinkující, realizační tým) – jízdné veřejnými dopravními prostředky (vlak, autobus), úhrada faktury dopravci</a:t>
            </a:r>
            <a:r>
              <a:rPr lang="cs-CZ" sz="1600" dirty="0" smtClean="0"/>
              <a:t>,</a:t>
            </a:r>
          </a:p>
          <a:p>
            <a:pPr algn="just"/>
            <a:r>
              <a:rPr lang="cs-CZ" sz="1600" dirty="0"/>
              <a:t>ubytování osob podílejících se na realizaci projektu (účinkující, realizační tým</a:t>
            </a:r>
            <a:r>
              <a:rPr lang="cs-CZ" sz="1600" dirty="0" smtClean="0"/>
              <a:t>),</a:t>
            </a:r>
          </a:p>
          <a:p>
            <a:pPr lvl="0" algn="just"/>
            <a:r>
              <a:rPr lang="cs-CZ" sz="1600" dirty="0"/>
              <a:t>s</a:t>
            </a:r>
            <a:r>
              <a:rPr lang="cs-CZ" sz="1600" dirty="0" smtClean="0"/>
              <a:t>tartovné, účastnické poplatky,</a:t>
            </a:r>
            <a:endParaRPr lang="cs-CZ" sz="1600" dirty="0"/>
          </a:p>
          <a:p>
            <a:pPr lvl="0" algn="just"/>
            <a:r>
              <a:rPr lang="cs-CZ" sz="1600" dirty="0"/>
              <a:t>inzerce, propagace (tisk, výlep, grafika, web, letáky, pozvánky),</a:t>
            </a:r>
          </a:p>
          <a:p>
            <a:pPr algn="just"/>
            <a:r>
              <a:rPr lang="cs-CZ" sz="1600" dirty="0" smtClean="0"/>
              <a:t>poplatky </a:t>
            </a:r>
            <a:r>
              <a:rPr lang="cs-CZ" sz="1600" dirty="0"/>
              <a:t>kolektivnímu správci práv dle § 95 a násl. zákona č. 121/2000 Sb., o právu autorském, o právech souvisejících s právem autorským a o znění některých zákonů (autorský zákon), ve znění pozdějších předpisů (např. OSA, </a:t>
            </a:r>
            <a:r>
              <a:rPr lang="cs-CZ" sz="1600" dirty="0" err="1"/>
              <a:t>Dilia</a:t>
            </a:r>
            <a:r>
              <a:rPr lang="cs-CZ" sz="1600" dirty="0"/>
              <a:t>, </a:t>
            </a:r>
            <a:r>
              <a:rPr lang="cs-CZ" sz="1600" dirty="0" err="1"/>
              <a:t>Intergram</a:t>
            </a:r>
            <a:r>
              <a:rPr lang="cs-CZ" sz="1600" dirty="0" smtClean="0"/>
              <a:t>).</a:t>
            </a:r>
          </a:p>
          <a:p>
            <a:pPr marL="0" indent="0" algn="just">
              <a:buNone/>
            </a:pPr>
            <a:endParaRPr lang="cs-CZ" sz="8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cs-CZ" sz="1600" b="1" dirty="0">
                <a:solidFill>
                  <a:srgbClr val="000000"/>
                </a:solidFill>
              </a:rPr>
              <a:t>Osobní náklady:</a:t>
            </a:r>
            <a:endParaRPr lang="cs-CZ" sz="1600" dirty="0">
              <a:solidFill>
                <a:srgbClr val="000000"/>
              </a:solidFill>
            </a:endParaRPr>
          </a:p>
          <a:p>
            <a:r>
              <a:rPr lang="cs-CZ" sz="1600" dirty="0"/>
              <a:t>ve formě dohod o provedení práce v maximální výši 20 % z požadované výše </a:t>
            </a:r>
            <a:r>
              <a:rPr lang="cs-CZ" sz="1600" dirty="0" smtClean="0"/>
              <a:t>dotace.</a:t>
            </a:r>
            <a:endParaRPr lang="cs-CZ" altLang="cs-CZ" sz="1600" dirty="0" smtClean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473570"/>
            <a:ext cx="8291264" cy="5301554"/>
          </a:xfrm>
        </p:spPr>
        <p:txBody>
          <a:bodyPr/>
          <a:lstStyle/>
          <a:p>
            <a:pPr marL="0" lvl="0" indent="0">
              <a:buNone/>
            </a:pPr>
            <a:r>
              <a:rPr lang="cs-CZ" sz="1600" b="1" dirty="0">
                <a:solidFill>
                  <a:srgbClr val="000000"/>
                </a:solidFill>
              </a:rPr>
              <a:t>Provozní náklady:</a:t>
            </a:r>
          </a:p>
          <a:p>
            <a:pPr lvl="0" algn="just"/>
            <a:r>
              <a:rPr lang="cs-CZ" sz="1500" dirty="0">
                <a:solidFill>
                  <a:srgbClr val="000000"/>
                </a:solidFill>
              </a:rPr>
              <a:t>materiál na zajištění projektu (např. PHM – služební automobil, kancelářské potřeby, tiskopisy, čisticí prostředky, ochranné pomůcky, aj.),</a:t>
            </a:r>
          </a:p>
          <a:p>
            <a:pPr lvl="0" algn="just"/>
            <a:r>
              <a:rPr lang="cs-CZ" sz="1500" dirty="0">
                <a:solidFill>
                  <a:srgbClr val="000000"/>
                </a:solidFill>
              </a:rPr>
              <a:t>drobné věcné odměny pro účinkující (např. květiny, knihy, upomínkové předměty aj.)</a:t>
            </a:r>
          </a:p>
          <a:p>
            <a:pPr lvl="0" algn="just"/>
            <a:r>
              <a:rPr lang="cs-CZ" sz="1500" dirty="0">
                <a:solidFill>
                  <a:srgbClr val="000000"/>
                </a:solidFill>
              </a:rPr>
              <a:t>nájemné (prostor, zvukové aparatury apod.), </a:t>
            </a:r>
          </a:p>
          <a:p>
            <a:pPr lvl="0" algn="just"/>
            <a:r>
              <a:rPr lang="cs-CZ" sz="1500" dirty="0">
                <a:solidFill>
                  <a:srgbClr val="000000"/>
                </a:solidFill>
              </a:rPr>
              <a:t>spotřeba elektrické energie, vody, plynu</a:t>
            </a:r>
            <a:r>
              <a:rPr lang="cs-CZ" sz="1500" dirty="0" smtClean="0">
                <a:solidFill>
                  <a:srgbClr val="000000"/>
                </a:solidFill>
              </a:rPr>
              <a:t>,</a:t>
            </a:r>
          </a:p>
          <a:p>
            <a:pPr algn="just"/>
            <a:r>
              <a:rPr lang="cs-CZ" sz="1500" dirty="0">
                <a:solidFill>
                  <a:srgbClr val="000000"/>
                </a:solidFill>
              </a:rPr>
              <a:t>cestovné – na základě cestovních </a:t>
            </a:r>
            <a:r>
              <a:rPr lang="cs-CZ" sz="1500" dirty="0" smtClean="0">
                <a:solidFill>
                  <a:srgbClr val="000000"/>
                </a:solidFill>
              </a:rPr>
              <a:t>příkazů </a:t>
            </a:r>
            <a:r>
              <a:rPr lang="cs-CZ" sz="1500" dirty="0"/>
              <a:t>(za uznatelný náklad se nepovažuje základní náhrada při použití vozidla příjemce nebo soukromého vozidla zaměstnance příjemce, kapesné, úhrada </a:t>
            </a:r>
            <a:r>
              <a:rPr lang="cs-CZ" sz="1500" dirty="0" smtClean="0"/>
              <a:t>taxi),</a:t>
            </a:r>
            <a:endParaRPr lang="cs-CZ" sz="1500" dirty="0"/>
          </a:p>
          <a:p>
            <a:pPr lvl="0" algn="just"/>
            <a:r>
              <a:rPr lang="cs-CZ" sz="1500" dirty="0">
                <a:solidFill>
                  <a:srgbClr val="000000"/>
                </a:solidFill>
              </a:rPr>
              <a:t>doprava </a:t>
            </a:r>
            <a:r>
              <a:rPr lang="cs-CZ" sz="1500" dirty="0" smtClean="0">
                <a:solidFill>
                  <a:srgbClr val="000000"/>
                </a:solidFill>
              </a:rPr>
              <a:t>osob </a:t>
            </a:r>
            <a:r>
              <a:rPr lang="cs-CZ" sz="1500" dirty="0">
                <a:solidFill>
                  <a:srgbClr val="000000"/>
                </a:solidFill>
              </a:rPr>
              <a:t>podílejících se na realizaci projektu (účinkující, realizační tým) – jízdné veřejnými dopravními prostředky (vlak, autobus), úhrada faktury dopravci</a:t>
            </a:r>
            <a:r>
              <a:rPr lang="cs-CZ" sz="1500" dirty="0" smtClean="0">
                <a:solidFill>
                  <a:srgbClr val="000000"/>
                </a:solidFill>
              </a:rPr>
              <a:t>,</a:t>
            </a:r>
          </a:p>
          <a:p>
            <a:pPr lvl="0" algn="just"/>
            <a:r>
              <a:rPr lang="cs-CZ" sz="1500" dirty="0" smtClean="0">
                <a:solidFill>
                  <a:srgbClr val="000000"/>
                </a:solidFill>
              </a:rPr>
              <a:t>ubytování osob podílejících se na realizaci projektu (účinkující, realizační tým), </a:t>
            </a:r>
          </a:p>
          <a:p>
            <a:pPr lvl="0" algn="just"/>
            <a:r>
              <a:rPr lang="cs-CZ" sz="1500" dirty="0" smtClean="0">
                <a:solidFill>
                  <a:srgbClr val="000000"/>
                </a:solidFill>
              </a:rPr>
              <a:t>inzerce, propagace (tisk, výlep, grafika, web, letáky, pozvánky),</a:t>
            </a:r>
          </a:p>
          <a:p>
            <a:pPr lvl="0" algn="just"/>
            <a:r>
              <a:rPr lang="cs-CZ" sz="1500" dirty="0" smtClean="0">
                <a:solidFill>
                  <a:srgbClr val="000000"/>
                </a:solidFill>
              </a:rPr>
              <a:t>honoráře </a:t>
            </a:r>
            <a:r>
              <a:rPr lang="cs-CZ" sz="1500" dirty="0">
                <a:solidFill>
                  <a:srgbClr val="000000"/>
                </a:solidFill>
              </a:rPr>
              <a:t>(účinkující, realizační tým),</a:t>
            </a:r>
          </a:p>
          <a:p>
            <a:pPr lvl="0" algn="just"/>
            <a:r>
              <a:rPr lang="cs-CZ" sz="1500" dirty="0">
                <a:solidFill>
                  <a:srgbClr val="000000"/>
                </a:solidFill>
              </a:rPr>
              <a:t>poplatky kolektivnímu správci práv dle § 95 a násl. zákona č. 121/2000 Sb., o právu autorském, o právech souvisejících s právem autorským a o znění některých zákonů (autorský zákon), ve znění pozdějších předpisů (např. OSA, </a:t>
            </a:r>
            <a:r>
              <a:rPr lang="cs-CZ" sz="1500" dirty="0" err="1">
                <a:solidFill>
                  <a:srgbClr val="000000"/>
                </a:solidFill>
              </a:rPr>
              <a:t>Dilia</a:t>
            </a:r>
            <a:r>
              <a:rPr lang="cs-CZ" sz="1500" dirty="0">
                <a:solidFill>
                  <a:srgbClr val="000000"/>
                </a:solidFill>
              </a:rPr>
              <a:t>, </a:t>
            </a:r>
            <a:r>
              <a:rPr lang="cs-CZ" sz="1500" dirty="0" err="1">
                <a:solidFill>
                  <a:srgbClr val="000000"/>
                </a:solidFill>
              </a:rPr>
              <a:t>Intergram</a:t>
            </a:r>
            <a:r>
              <a:rPr lang="cs-CZ" sz="1500" dirty="0">
                <a:solidFill>
                  <a:srgbClr val="000000"/>
                </a:solidFill>
              </a:rPr>
              <a:t>).</a:t>
            </a:r>
          </a:p>
          <a:p>
            <a:pPr marL="0" lvl="0" indent="0" algn="just">
              <a:buNone/>
            </a:pPr>
            <a:endParaRPr lang="cs-CZ" sz="2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sz="1600" b="1" dirty="0">
                <a:solidFill>
                  <a:srgbClr val="000000"/>
                </a:solidFill>
              </a:rPr>
              <a:t>Osobní náklady:</a:t>
            </a:r>
            <a:endParaRPr lang="cs-CZ" sz="1600" dirty="0">
              <a:solidFill>
                <a:srgbClr val="000000"/>
              </a:solidFill>
            </a:endParaRPr>
          </a:p>
          <a:p>
            <a:pPr lvl="0"/>
            <a:r>
              <a:rPr lang="cs-CZ" sz="1500" dirty="0">
                <a:solidFill>
                  <a:srgbClr val="000000"/>
                </a:solidFill>
              </a:rPr>
              <a:t>ve formě dohod o provedení práce v maximální výši 20 % z požadované výše </a:t>
            </a:r>
            <a:r>
              <a:rPr lang="cs-CZ" sz="1500" dirty="0" smtClean="0">
                <a:solidFill>
                  <a:srgbClr val="000000"/>
                </a:solidFill>
              </a:rPr>
              <a:t>dotace.</a:t>
            </a:r>
            <a:endParaRPr lang="cs-CZ" altLang="cs-CZ" sz="15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172400" y="6381750"/>
            <a:ext cx="837456" cy="476250"/>
          </a:xfrm>
        </p:spPr>
        <p:txBody>
          <a:bodyPr/>
          <a:lstStyle/>
          <a:p>
            <a:pPr>
              <a:defRPr/>
            </a:pPr>
            <a:fld id="{C7BDFA37-F71A-4A53-8A2F-7F5F512A096D}" type="slidenum">
              <a:rPr lang="cs-CZ" smtClean="0"/>
              <a:pPr>
                <a:defRPr/>
              </a:pPr>
              <a:t>18</a:t>
            </a:fld>
            <a:endParaRPr lang="cs-CZ" dirty="0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3995936" y="171054"/>
            <a:ext cx="417646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hangingPunct="1">
              <a:spcBef>
                <a:spcPts val="600"/>
              </a:spcBef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UZNATELNÉ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NÁKLADY</a:t>
            </a:r>
            <a:endParaRPr lang="cs-CZ" altLang="cs-CZ" sz="2200" b="1" dirty="0">
              <a:solidFill>
                <a:srgbClr val="00B050"/>
              </a:solidFill>
            </a:endParaRPr>
          </a:p>
          <a:p>
            <a:pPr lvl="0" algn="ctr" eaLnBrk="1" hangingPunct="1">
              <a:spcBef>
                <a:spcPts val="600"/>
              </a:spcBef>
              <a:buNone/>
            </a:pPr>
            <a:r>
              <a:rPr lang="cs-CZ" altLang="cs-CZ" b="1" dirty="0" smtClean="0">
                <a:solidFill>
                  <a:srgbClr val="00B050"/>
                </a:solidFill>
              </a:rPr>
              <a:t>Podpora kulturních akcí spojených  s 800. výročím města Opavy (K5/24)</a:t>
            </a:r>
            <a:endParaRPr lang="cs-CZ" altLang="cs-CZ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338715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352928" cy="511256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Náklady, které nejsou v Programu uvedeny jako uznatelné jsou považovány vždy za </a:t>
            </a:r>
            <a:r>
              <a:rPr lang="cs-CZ" altLang="cs-CZ" sz="1600" u="sng" dirty="0">
                <a:solidFill>
                  <a:srgbClr val="FF0000"/>
                </a:solidFill>
              </a:rPr>
              <a:t>neuznatelné náklady</a:t>
            </a:r>
            <a:r>
              <a:rPr lang="cs-CZ" altLang="cs-CZ" sz="1600" dirty="0" smtClean="0"/>
              <a:t>, např.:</a:t>
            </a:r>
            <a:endParaRPr lang="cs-CZ" altLang="cs-CZ" sz="1600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>
                <a:solidFill>
                  <a:srgbClr val="FF0000"/>
                </a:solidFill>
              </a:rPr>
              <a:t>DDHM a DDNM </a:t>
            </a:r>
            <a:r>
              <a:rPr lang="cs-CZ" sz="1600" dirty="0" smtClean="0">
                <a:solidFill>
                  <a:srgbClr val="FF0000"/>
                </a:solidFill>
              </a:rPr>
              <a:t>(drobný dlouhodobý hmotný a nehmotný majetek)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celní, správní, soudní a bankovní poplatky,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poplatky </a:t>
            </a:r>
            <a:r>
              <a:rPr lang="cs-CZ" sz="1600" dirty="0"/>
              <a:t>za telefonní hovory a paušální poplatky za internet vč. zavedení přípojky,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p</a:t>
            </a:r>
            <a:r>
              <a:rPr lang="cs-CZ" sz="1600" dirty="0" smtClean="0"/>
              <a:t>rovize, úvěry, úroky, směnky, kolky, splátky leasingu vč. akontace, smluvní pokuty, ostatní pokuty a penále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>
                <a:solidFill>
                  <a:srgbClr val="FF0000"/>
                </a:solidFill>
              </a:rPr>
              <a:t>d</a:t>
            </a:r>
            <a:r>
              <a:rPr lang="cs-CZ" sz="1600" dirty="0" smtClean="0">
                <a:solidFill>
                  <a:srgbClr val="FF0000"/>
                </a:solidFill>
              </a:rPr>
              <a:t>ary s výjimkou květin, knih a drobných věcných cen (výjimka platí pouze pro K2/24 a K5/24)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a</a:t>
            </a:r>
            <a:r>
              <a:rPr lang="cs-CZ" sz="1600" dirty="0" smtClean="0"/>
              <a:t>lkoholické nápoje a tabákové výrobky,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náklady na reprezentaci a </a:t>
            </a:r>
            <a:r>
              <a:rPr lang="cs-CZ" sz="1600" dirty="0" smtClean="0"/>
              <a:t>pohoštění (</a:t>
            </a:r>
            <a:r>
              <a:rPr lang="cs-CZ" sz="1600" dirty="0" smtClean="0">
                <a:solidFill>
                  <a:srgbClr val="FF0000"/>
                </a:solidFill>
              </a:rPr>
              <a:t>rauty, nákup potravin a nápojů </a:t>
            </a:r>
            <a:r>
              <a:rPr lang="cs-CZ" sz="1600" dirty="0" smtClean="0"/>
              <a:t>apod.),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daně a dotace (výjimkou je srážková daň a daň z přidané hodnoty v případě, že příjemce dotace je neplátce této daně nebo mu nevzniká nárok na odpočet této daně),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n</a:t>
            </a:r>
            <a:r>
              <a:rPr lang="cs-CZ" sz="1600" dirty="0" smtClean="0"/>
              <a:t>áklady na externě zajišťované účetní služby, náklady na pojištění majetku,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poradenské, právní služby, konzultace, auditorské služby, bankovní služby, poštovní služby apod.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8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Nákladový rozpočet, který je nedílnou přílohou žádosti o dotaci </a:t>
            </a:r>
            <a:r>
              <a:rPr lang="cs-CZ" altLang="cs-CZ" sz="1600" b="1" u="sng" dirty="0" smtClean="0"/>
              <a:t>nesmí</a:t>
            </a:r>
            <a:r>
              <a:rPr lang="cs-CZ" altLang="cs-CZ" sz="1600" dirty="0" smtClean="0"/>
              <a:t> obsahovat neuznatelné náklady, i kdyby měly být hrazeny z prostředků příjemce dotace.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800" dirty="0"/>
          </a:p>
          <a:p>
            <a:pPr marL="0" lvl="1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u="sng" dirty="0"/>
              <a:t>Žadatelem požadovaná výše dotace musí být v každé nákladové položce zaokrouhlena na celé stokoruny.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902450" y="6381750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2792B0-C8B8-41CE-81E6-F18E76BC5DC4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cs-CZ" altLang="cs-CZ" sz="1400" dirty="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NEUZNATELNÉ NÁKLADY 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67937"/>
            <a:ext cx="8229600" cy="5189537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</a:t>
            </a:r>
          </a:p>
          <a:p>
            <a:pPr marL="0" indent="0" algn="just">
              <a:buFontTx/>
              <a:buNone/>
              <a:defRPr/>
            </a:pPr>
            <a:endParaRPr lang="cs-CZ" altLang="cs-CZ" sz="800" b="1" u="sng" dirty="0" smtClean="0"/>
          </a:p>
          <a:p>
            <a:pPr algn="just">
              <a:defRPr/>
            </a:pPr>
            <a:r>
              <a:rPr lang="cs-CZ" sz="1600" dirty="0" smtClean="0"/>
              <a:t>Podpora celoroční kulturní činnosti (</a:t>
            </a:r>
            <a:r>
              <a:rPr lang="cs-CZ" altLang="cs-CZ" sz="1600" dirty="0" smtClean="0"/>
              <a:t>K1/24)</a:t>
            </a:r>
          </a:p>
          <a:p>
            <a:pPr algn="just">
              <a:defRPr/>
            </a:pPr>
            <a:r>
              <a:rPr lang="cs-CZ" altLang="cs-CZ" sz="1600" dirty="0" smtClean="0"/>
              <a:t>Podpora kulturních akcí ve městě (K2/24)</a:t>
            </a:r>
          </a:p>
          <a:p>
            <a:pPr algn="just">
              <a:defRPr/>
            </a:pPr>
            <a:r>
              <a:rPr lang="cs-CZ" altLang="cs-CZ" sz="1600" dirty="0" smtClean="0"/>
              <a:t>Kreativní výstupy (K3/24)</a:t>
            </a:r>
          </a:p>
          <a:p>
            <a:pPr algn="just">
              <a:defRPr/>
            </a:pPr>
            <a:r>
              <a:rPr lang="cs-CZ" altLang="cs-CZ" sz="1600" dirty="0" smtClean="0"/>
              <a:t>Reprezentace města (K4/24)</a:t>
            </a:r>
          </a:p>
          <a:p>
            <a:pPr algn="just">
              <a:defRPr/>
            </a:pPr>
            <a:r>
              <a:rPr lang="cs-CZ" altLang="cs-CZ" sz="1600" b="1" dirty="0" smtClean="0">
                <a:solidFill>
                  <a:srgbClr val="FF0000"/>
                </a:solidFill>
              </a:rPr>
              <a:t>Podpora kulturních akcí spojených s 800. výročím města Opavy (K5/24)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/>
          </a:p>
          <a:p>
            <a:pPr marL="0" indent="0" algn="ctr">
              <a:buFontTx/>
              <a:buNone/>
              <a:defRPr/>
            </a:pPr>
            <a:r>
              <a:rPr lang="cs-CZ" altLang="cs-CZ" sz="1600" dirty="0" smtClean="0"/>
              <a:t>Předpokládaný </a:t>
            </a:r>
            <a:r>
              <a:rPr lang="cs-CZ" altLang="cs-CZ" sz="1600" dirty="0"/>
              <a:t>celkový </a:t>
            </a:r>
            <a:r>
              <a:rPr lang="cs-CZ" altLang="cs-CZ" sz="1600" b="1" u="sng" dirty="0"/>
              <a:t>objem peněžních prostředků pro rok </a:t>
            </a:r>
            <a:r>
              <a:rPr lang="cs-CZ" altLang="cs-CZ" sz="1600" b="1" u="sng" dirty="0" smtClean="0"/>
              <a:t>2024 </a:t>
            </a:r>
            <a:r>
              <a:rPr lang="cs-CZ" altLang="cs-CZ" sz="1600" dirty="0"/>
              <a:t>–</a:t>
            </a:r>
            <a:r>
              <a:rPr lang="cs-CZ" altLang="cs-CZ" sz="1600" b="1" dirty="0"/>
              <a:t>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3,5 mil. </a:t>
            </a:r>
            <a:r>
              <a:rPr lang="cs-CZ" altLang="cs-CZ" sz="1600" b="1" dirty="0">
                <a:solidFill>
                  <a:srgbClr val="FF0000"/>
                </a:solidFill>
              </a:rPr>
              <a:t>Kč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4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4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902450" y="6381224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2E5FCA5-841A-4C82-9837-010D3609780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dirty="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44943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877686" y="6381750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CB0E67C-D1EA-477F-9B98-22127AEF805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cs-CZ" altLang="cs-CZ" sz="1400" dirty="0" smtClean="0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PODMÍNKY POUŽITÍ DOTACE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539552" y="1694731"/>
            <a:ext cx="8208912" cy="4925144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>
                <a:solidFill>
                  <a:srgbClr val="FF0000"/>
                </a:solidFill>
              </a:rPr>
              <a:t>1. 1. 2024 – 31. 12. 2024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200" b="1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b="1" dirty="0" smtClean="0"/>
              <a:t>Zveřejnění informace o termínu konání akce (K2/24, K3/24 a K5/24) </a:t>
            </a:r>
            <a:r>
              <a:rPr lang="cs-CZ" sz="1600" dirty="0">
                <a:solidFill>
                  <a:srgbClr val="000000"/>
                </a:solidFill>
              </a:rPr>
              <a:t>v kulturním kalendáři zveřejněném na webových stránkách města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b="1" dirty="0">
                <a:solidFill>
                  <a:srgbClr val="000000"/>
                </a:solidFill>
              </a:rPr>
              <a:t>zasláním informací na email: </a:t>
            </a:r>
            <a:r>
              <a:rPr lang="cs-CZ" sz="1600" b="1" u="sng" dirty="0" smtClean="0">
                <a:solidFill>
                  <a:srgbClr val="FF0000"/>
                </a:solidFill>
                <a:hlinkClick r:id="rId4"/>
              </a:rPr>
              <a:t>kalendar@opava-city.cz</a:t>
            </a:r>
            <a:r>
              <a:rPr lang="cs-CZ" sz="1600" dirty="0" smtClean="0">
                <a:solidFill>
                  <a:srgbClr val="000000"/>
                </a:solidFill>
              </a:rPr>
              <a:t>, a to </a:t>
            </a:r>
            <a:r>
              <a:rPr lang="cs-CZ" altLang="cs-CZ" sz="1600" dirty="0" smtClean="0"/>
              <a:t>min. 14 dní před konáním akce.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200" b="1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</a:t>
            </a:r>
            <a:r>
              <a:rPr lang="cs-CZ" altLang="cs-CZ" sz="1600" b="1" dirty="0"/>
              <a:t>odděleného účetnictví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Žadatel o dotaci vede účetnictví ve smyslu zákona č. 563/1991 Sb., o účetnictví </a:t>
            </a:r>
            <a:br>
              <a:rPr lang="cs-CZ" altLang="cs-CZ" sz="1600" dirty="0"/>
            </a:br>
            <a:r>
              <a:rPr lang="cs-CZ" altLang="cs-CZ" sz="1600" dirty="0"/>
              <a:t>v platném znění a v případě poskytnutí dotace povede v tomto účetnictví odděleně</a:t>
            </a:r>
            <a:r>
              <a:rPr lang="cs-CZ" altLang="cs-CZ" sz="1600" b="1" dirty="0"/>
              <a:t> </a:t>
            </a:r>
            <a:r>
              <a:rPr lang="cs-CZ" altLang="cs-CZ" sz="1600" dirty="0"/>
              <a:t>veškeré doklady související s poskytnutím, čerpáním a vyúčtováním </a:t>
            </a:r>
            <a:r>
              <a:rPr lang="cs-CZ" altLang="cs-CZ" sz="1600" dirty="0" err="1" smtClean="0"/>
              <a:t>dotace.</a:t>
            </a:r>
            <a:r>
              <a:rPr lang="cs-CZ" altLang="cs-CZ" sz="1600" b="1" dirty="0" err="1" smtClean="0"/>
              <a:t>T</a:t>
            </a:r>
            <a:r>
              <a:rPr lang="cs-CZ" altLang="cs-CZ" sz="1600" b="1" dirty="0" err="1" smtClean="0">
                <a:solidFill>
                  <a:srgbClr val="000000"/>
                </a:solidFill>
              </a:rPr>
              <a:t>ato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 povinnost </a:t>
            </a:r>
            <a:r>
              <a:rPr lang="cs-CZ" sz="1600" b="1" dirty="0">
                <a:solidFill>
                  <a:srgbClr val="000000"/>
                </a:solidFill>
              </a:rPr>
              <a:t>se nevztahuje na příjemce, kteří nemají povinnost vést účetnictví dle zákona o účetnictví</a:t>
            </a:r>
            <a:r>
              <a:rPr lang="cs-CZ" sz="1600" dirty="0">
                <a:solidFill>
                  <a:srgbClr val="000000"/>
                </a:solidFill>
              </a:rPr>
              <a:t>. </a:t>
            </a:r>
            <a:r>
              <a:rPr lang="cs-CZ" sz="1600" b="1" dirty="0">
                <a:solidFill>
                  <a:srgbClr val="000000"/>
                </a:solidFill>
              </a:rPr>
              <a:t>Tito příjemci však mají povinnost zajistit oddělené vedení a zúčtování nákladů a výnosů souvisejících s projektem</a:t>
            </a:r>
            <a:r>
              <a:rPr lang="cs-CZ" sz="1600" b="1" dirty="0" smtClean="0">
                <a:solidFill>
                  <a:srgbClr val="000000"/>
                </a:solidFill>
              </a:rPr>
              <a:t>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cs-CZ" sz="1200" b="1" dirty="0">
              <a:solidFill>
                <a:srgbClr val="00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u="sng" dirty="0"/>
              <a:t>Všechny podmínky použití dotace jsou podrobně uvedeny v článku 7 Programu.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17484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902450" y="6372171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CB0E67C-D1EA-477F-9B98-22127AEF805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cs-CZ" altLang="cs-CZ" sz="1400" dirty="0" smtClean="0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ZMĚNY PROJEKTU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>
          <a:xfrm>
            <a:off x="395536" y="1454150"/>
            <a:ext cx="8208912" cy="4999186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defRPr/>
            </a:pPr>
            <a:r>
              <a:rPr lang="cs-CZ" sz="1500" b="1" dirty="0"/>
              <a:t>V</a:t>
            </a:r>
            <a:r>
              <a:rPr lang="cs-CZ" sz="1500" b="1" dirty="0" smtClean="0"/>
              <a:t> případě jakékoliv změny </a:t>
            </a:r>
            <a:r>
              <a:rPr lang="cs-CZ" sz="1500" b="1" dirty="0"/>
              <a:t>související s čerpáním poskytnuté dotace, realizací projektu či identifikačními údaji </a:t>
            </a:r>
            <a:r>
              <a:rPr lang="cs-CZ" sz="1500" b="1" dirty="0" smtClean="0"/>
              <a:t>příjemce </a:t>
            </a:r>
            <a:r>
              <a:rPr lang="cs-CZ" sz="1500" dirty="0" smtClean="0"/>
              <a:t>je nezbytné neprodleně</a:t>
            </a:r>
            <a:r>
              <a:rPr lang="cs-CZ" sz="1500" dirty="0"/>
              <a:t>, nejpozději do 7 kalendářních dní, zaslat poskytovateli dotace prostřednictvím </a:t>
            </a:r>
            <a:r>
              <a:rPr lang="cs-CZ" sz="1500" b="1" dirty="0"/>
              <a:t>elektronického systému GRANTYS</a:t>
            </a:r>
            <a:r>
              <a:rPr lang="cs-CZ" sz="1500" dirty="0"/>
              <a:t> </a:t>
            </a:r>
            <a:r>
              <a:rPr lang="cs-CZ" sz="1500" b="1" dirty="0"/>
              <a:t>Žádost o změnu </a:t>
            </a:r>
            <a:r>
              <a:rPr lang="cs-CZ" sz="1500" b="1" dirty="0" smtClean="0"/>
              <a:t>projektu</a:t>
            </a:r>
            <a:r>
              <a:rPr lang="cs-CZ" sz="1500" dirty="0"/>
              <a:t>.</a:t>
            </a:r>
            <a:endParaRPr lang="cs-CZ" sz="1500" dirty="0" smtClean="0"/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500" dirty="0"/>
              <a:t>V případě, že dojde ke změně projektu (názvu projektu, obsahové náplně projektu) oproti údajům uvedeným v žádosti včetně jejich příloh, je příjemce dotace povinen </a:t>
            </a:r>
            <a:r>
              <a:rPr lang="cs-CZ" sz="1500" b="1" dirty="0"/>
              <a:t>písemně požádat</a:t>
            </a:r>
            <a:r>
              <a:rPr lang="cs-CZ" sz="1500" dirty="0"/>
              <a:t> poskytovatele dotace o písemný souhlas s takovou změnou. </a:t>
            </a:r>
            <a:r>
              <a:rPr lang="cs-CZ" sz="1500" dirty="0">
                <a:solidFill>
                  <a:srgbClr val="FF0000"/>
                </a:solidFill>
              </a:rPr>
              <a:t>Žádost o změnu projektu je příjemce dotace povinen předložit prostřednictvím elektronického systému GRANTYS, a to nejpozději </a:t>
            </a:r>
            <a:r>
              <a:rPr lang="cs-CZ" sz="1500" b="1" dirty="0">
                <a:solidFill>
                  <a:srgbClr val="FF0000"/>
                </a:solidFill>
              </a:rPr>
              <a:t>do 30. 09. </a:t>
            </a:r>
            <a:r>
              <a:rPr lang="cs-CZ" sz="1500" b="1" dirty="0" smtClean="0">
                <a:solidFill>
                  <a:srgbClr val="FF0000"/>
                </a:solidFill>
              </a:rPr>
              <a:t>2024.</a:t>
            </a:r>
            <a:endParaRPr lang="cs-CZ" sz="1500" b="1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15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případě, že požadovaná změna má vliv na rozpočet projektu, </a:t>
            </a:r>
            <a:r>
              <a:rPr lang="cs-CZ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musí příjemce dotace vyplnit také nákladový rozpočet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Pokud se vzniklá změna týká např. úpravy bankovního účtu, změny členů statutárního orgánu, změny adresy, změny kontaktních údajů, aj., musí žadatel zaškrtnout ve formuláři Žádosti o změnu projektu příslušný typ změny a dokumenty související s touto změnou nahrát do záložky „Soubory</a:t>
            </a:r>
            <a:r>
              <a:rPr lang="cs-CZ" sz="15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8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5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vyplnění formuláře Žádosti o změnu projektu, př. vyplnění nákladového rozpočtu a nahrání příslušných příloh musí příjemce Žádost o změnu odeslat prostřednictvím </a:t>
            </a:r>
            <a:r>
              <a:rPr lang="cs-CZ" sz="15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elektronického systému GRANTYS, následně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žadatel odeslanou žádost a nákladový rozpočet vyexportuje do formátu .doc nebo .</a:t>
            </a:r>
            <a:r>
              <a:rPr lang="cs-CZ" sz="15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TAKTO VYEXPORTOVANOU ŽÁDOST VČETNĚ NÁKLADOVÉHO ROZPOČTU </a:t>
            </a:r>
            <a:r>
              <a:rPr lang="cs-CZ" sz="15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příjemce </a:t>
            </a:r>
            <a:r>
              <a:rPr lang="cs-CZ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doručí poskytovateli prostřednictvím datové schránky nebo v listinné podobě</a:t>
            </a:r>
            <a:r>
              <a:rPr lang="cs-CZ" sz="1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(pošta, podatelna SMO). </a:t>
            </a:r>
            <a:endParaRPr lang="cs-CZ" altLang="cs-CZ" sz="1500" dirty="0">
              <a:solidFill>
                <a:srgbClr val="000000"/>
              </a:solidFill>
            </a:endParaRPr>
          </a:p>
          <a:p>
            <a:pPr algn="just" eaLnBrk="1" hangingPunct="1">
              <a:spcBef>
                <a:spcPct val="0"/>
              </a:spcBef>
              <a:defRPr/>
            </a:pPr>
            <a:endParaRPr lang="cs-CZ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600" dirty="0">
              <a:solidFill>
                <a:srgbClr val="00B0F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u="sng" dirty="0" smtClean="0"/>
          </a:p>
        </p:txBody>
      </p:sp>
    </p:spTree>
    <p:extLst>
      <p:ext uri="{BB962C8B-B14F-4D97-AF65-F5344CB8AC3E}">
        <p14:creationId xmlns:p14="http://schemas.microsoft.com/office/powerpoint/2010/main" val="99336701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751"/>
            <a:ext cx="8229600" cy="4525963"/>
          </a:xfrm>
        </p:spPr>
        <p:txBody>
          <a:bodyPr/>
          <a:lstStyle/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/>
              <a:t>Od nákladového rozpočtu je možné se odchýlit pouze při dodržení následujících podmínek:</a:t>
            </a:r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endParaRPr lang="cs-CZ" sz="1600" b="1" dirty="0"/>
          </a:p>
          <a:p>
            <a:pPr algn="just"/>
            <a:r>
              <a:rPr lang="cs-CZ" sz="1600" dirty="0">
                <a:solidFill>
                  <a:srgbClr val="000000"/>
                </a:solidFill>
              </a:rPr>
              <a:t>v rámci provozních nákladů nebo mzdových nákladů</a:t>
            </a:r>
            <a:r>
              <a:rPr lang="cs-CZ" sz="1600" dirty="0"/>
              <a:t> </a:t>
            </a:r>
            <a:r>
              <a:rPr lang="cs-CZ" sz="1600" dirty="0" smtClean="0"/>
              <a:t>LZE </a:t>
            </a:r>
            <a:r>
              <a:rPr lang="cs-CZ" sz="1600" dirty="0">
                <a:solidFill>
                  <a:srgbClr val="000000"/>
                </a:solidFill>
              </a:rPr>
              <a:t>přesouvat finanční prostředky bez omezení</a:t>
            </a:r>
            <a:r>
              <a:rPr lang="cs-CZ" sz="1600" dirty="0" smtClean="0">
                <a:solidFill>
                  <a:srgbClr val="000000"/>
                </a:solidFill>
              </a:rPr>
              <a:t>,</a:t>
            </a:r>
          </a:p>
          <a:p>
            <a:pPr marL="0" indent="0" algn="just">
              <a:buNone/>
            </a:pPr>
            <a:endParaRPr lang="cs-CZ" sz="500" dirty="0">
              <a:solidFill>
                <a:srgbClr val="000000"/>
              </a:solidFill>
            </a:endParaRPr>
          </a:p>
          <a:p>
            <a:pPr algn="just"/>
            <a:r>
              <a:rPr lang="cs-CZ" sz="1600" dirty="0">
                <a:solidFill>
                  <a:srgbClr val="000000"/>
                </a:solidFill>
              </a:rPr>
              <a:t>mezi provozními náklady a </a:t>
            </a:r>
            <a:r>
              <a:rPr lang="cs-CZ" sz="1600" dirty="0" smtClean="0">
                <a:solidFill>
                  <a:srgbClr val="000000"/>
                </a:solidFill>
              </a:rPr>
              <a:t>osobními </a:t>
            </a:r>
            <a:r>
              <a:rPr lang="cs-CZ" sz="1600" dirty="0">
                <a:solidFill>
                  <a:srgbClr val="000000"/>
                </a:solidFill>
              </a:rPr>
              <a:t>náklady </a:t>
            </a:r>
            <a:r>
              <a:rPr lang="cs-CZ" sz="1600" dirty="0" smtClean="0"/>
              <a:t>NELZE</a:t>
            </a:r>
            <a:r>
              <a:rPr lang="cs-CZ" sz="1600" dirty="0" smtClean="0">
                <a:solidFill>
                  <a:srgbClr val="000000"/>
                </a:solidFill>
              </a:rPr>
              <a:t> </a:t>
            </a:r>
            <a:r>
              <a:rPr lang="cs-CZ" sz="1600" dirty="0">
                <a:solidFill>
                  <a:srgbClr val="000000"/>
                </a:solidFill>
              </a:rPr>
              <a:t>přesouvat finanční prostředky.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894385" y="6381750"/>
            <a:ext cx="2133600" cy="476250"/>
          </a:xfrm>
        </p:spPr>
        <p:txBody>
          <a:bodyPr/>
          <a:lstStyle/>
          <a:p>
            <a:pPr>
              <a:defRPr/>
            </a:pPr>
            <a:fld id="{C7BDFA37-F71A-4A53-8A2F-7F5F512A096D}" type="slidenum">
              <a:rPr lang="cs-CZ" smtClean="0"/>
              <a:pPr>
                <a:defRPr/>
              </a:pPr>
              <a:t>22</a:t>
            </a:fld>
            <a:endParaRPr lang="cs-CZ" dirty="0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PŘESUNY NÁKLADŮ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45197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915816" y="200337"/>
            <a:ext cx="6120680" cy="800870"/>
          </a:xfrm>
        </p:spPr>
        <p:txBody>
          <a:bodyPr/>
          <a:lstStyle/>
          <a:p>
            <a:r>
              <a:rPr lang="cs-CZ" sz="2200" b="1" dirty="0" smtClean="0">
                <a:solidFill>
                  <a:srgbClr val="00B050"/>
                </a:solidFill>
              </a:rPr>
              <a:t>VYÚČTOVÁNÍ DOTACE</a:t>
            </a:r>
            <a:endParaRPr lang="cs-CZ" sz="2200" b="1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/>
          <a:lstStyle/>
          <a:p>
            <a:pPr marL="0" indent="0" algn="just">
              <a:buNone/>
            </a:pPr>
            <a:endParaRPr lang="cs-CZ" sz="1400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b="1" dirty="0" smtClean="0">
                <a:solidFill>
                  <a:srgbClr val="000000"/>
                </a:solidFill>
              </a:rPr>
              <a:t>Čestné prohlášení o čerpání dotace:</a:t>
            </a:r>
          </a:p>
          <a:p>
            <a:pPr lvl="0" algn="just"/>
            <a:r>
              <a:rPr lang="cs-CZ" sz="1600" dirty="0" smtClean="0"/>
              <a:t>příjemce </a:t>
            </a:r>
            <a:r>
              <a:rPr lang="cs-CZ" sz="1600" dirty="0"/>
              <a:t>dotace je povinen v termínu </a:t>
            </a:r>
            <a:r>
              <a:rPr lang="cs-CZ" sz="1600" dirty="0" smtClean="0"/>
              <a:t>oznámit </a:t>
            </a:r>
            <a:r>
              <a:rPr lang="cs-CZ" sz="1600" dirty="0"/>
              <a:t>poskytovateli formou čestného prohlášení, zda dotaci vyčerpá v plné výši a v souladu s jejím účelovým určením, nebo zda je v tomto ohledu skutečnost jiná, a případně jaká. </a:t>
            </a:r>
            <a:r>
              <a:rPr lang="cs-CZ" sz="1600" dirty="0" smtClean="0"/>
              <a:t>Čestné </a:t>
            </a:r>
            <a:r>
              <a:rPr lang="cs-CZ" sz="1600" dirty="0"/>
              <a:t>prohlášení o čerpání dotace je příjemce dotace povinen předložit poskytovateli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b="1" dirty="0"/>
              <a:t>prostřednictvím elektronického systému GRANTYS </a:t>
            </a:r>
            <a:r>
              <a:rPr lang="cs-CZ" sz="1600" dirty="0" smtClean="0">
                <a:solidFill>
                  <a:srgbClr val="FF0000"/>
                </a:solidFill>
              </a:rPr>
              <a:t>nejpozději</a:t>
            </a:r>
            <a:r>
              <a:rPr lang="cs-CZ" sz="1600" b="1" dirty="0" smtClean="0">
                <a:solidFill>
                  <a:srgbClr val="000000"/>
                </a:solidFill>
              </a:rPr>
              <a:t> </a:t>
            </a:r>
            <a:r>
              <a:rPr lang="cs-CZ" sz="1600" dirty="0" smtClean="0">
                <a:solidFill>
                  <a:srgbClr val="FF0000"/>
                </a:solidFill>
              </a:rPr>
              <a:t>do 31</a:t>
            </a:r>
            <a:r>
              <a:rPr lang="cs-CZ" sz="1600" dirty="0">
                <a:solidFill>
                  <a:srgbClr val="FF0000"/>
                </a:solidFill>
              </a:rPr>
              <a:t>. 12. </a:t>
            </a:r>
            <a:r>
              <a:rPr lang="cs-CZ" sz="1600" dirty="0" smtClean="0">
                <a:solidFill>
                  <a:srgbClr val="FF0000"/>
                </a:solidFill>
              </a:rPr>
              <a:t>2024.</a:t>
            </a:r>
          </a:p>
          <a:p>
            <a:pPr marL="0" lvl="0" indent="0" algn="just">
              <a:buNone/>
            </a:pPr>
            <a:endParaRPr lang="cs-CZ" altLang="cs-CZ" sz="1200" b="1" dirty="0" smtClean="0">
              <a:solidFill>
                <a:srgbClr val="FF0000"/>
              </a:solidFill>
            </a:endParaRPr>
          </a:p>
          <a:p>
            <a:pPr marL="0" lvl="0" indent="0" algn="just">
              <a:buNone/>
            </a:pPr>
            <a:r>
              <a:rPr lang="cs-CZ" altLang="cs-CZ" sz="1600" b="1" dirty="0">
                <a:solidFill>
                  <a:srgbClr val="000000"/>
                </a:solidFill>
              </a:rPr>
              <a:t>Z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ávěrečné vyúčtování dotace: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vyúčtování dotace </a:t>
            </a:r>
            <a:r>
              <a:rPr lang="cs-CZ" sz="1600" dirty="0"/>
              <a:t>je příjemce povinen vyhotovit a podat</a:t>
            </a:r>
            <a:r>
              <a:rPr lang="cs-CZ" sz="1600" b="1" dirty="0"/>
              <a:t> </a:t>
            </a:r>
            <a:r>
              <a:rPr lang="cs-CZ" sz="1600" dirty="0">
                <a:solidFill>
                  <a:srgbClr val="FF0000"/>
                </a:solidFill>
              </a:rPr>
              <a:t>nejpozději</a:t>
            </a:r>
            <a:r>
              <a:rPr lang="cs-CZ" sz="1600" b="1" dirty="0">
                <a:solidFill>
                  <a:srgbClr val="000000"/>
                </a:solidFill>
              </a:rPr>
              <a:t> </a:t>
            </a:r>
            <a:r>
              <a:rPr lang="cs-CZ" sz="1600" dirty="0">
                <a:solidFill>
                  <a:srgbClr val="FF0000"/>
                </a:solidFill>
              </a:rPr>
              <a:t>do 31. 01. </a:t>
            </a:r>
            <a:r>
              <a:rPr lang="cs-CZ" sz="1600" dirty="0" smtClean="0">
                <a:solidFill>
                  <a:srgbClr val="FF0000"/>
                </a:solidFill>
              </a:rPr>
              <a:t>2025</a:t>
            </a:r>
            <a:endParaRPr lang="cs-CZ" altLang="cs-CZ" sz="1600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v </a:t>
            </a:r>
            <a:r>
              <a:rPr lang="cs-CZ" altLang="cs-CZ" sz="1600" dirty="0"/>
              <a:t>rámci závěrečného vyúčtování je příjemce dotace povinen </a:t>
            </a:r>
            <a:r>
              <a:rPr lang="cs-CZ" sz="1600" b="1" dirty="0"/>
              <a:t>doložit způsob prezentace statutárního města </a:t>
            </a:r>
            <a:r>
              <a:rPr lang="cs-CZ" sz="1600" b="1" dirty="0" smtClean="0"/>
              <a:t>Opavy</a:t>
            </a:r>
            <a:endParaRPr lang="cs-CZ" sz="1600" b="1" dirty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200" b="1" dirty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>
                <a:solidFill>
                  <a:srgbClr val="FF0000"/>
                </a:solidFill>
              </a:rPr>
              <a:t>UPOZORNĚNÍ: </a:t>
            </a:r>
            <a:r>
              <a:rPr lang="cs-CZ" sz="1600" dirty="0" smtClean="0">
                <a:solidFill>
                  <a:srgbClr val="FF0000"/>
                </a:solidFill>
              </a:rPr>
              <a:t>ZRUŠENA povinnost označování originálů všech účetních dokladů o uznatelných nákladech projektu</a:t>
            </a:r>
            <a:r>
              <a:rPr lang="cs-CZ" sz="1600" dirty="0" smtClean="0"/>
              <a:t> </a:t>
            </a:r>
            <a:r>
              <a:rPr lang="cs-CZ" sz="1600" dirty="0" smtClean="0">
                <a:solidFill>
                  <a:srgbClr val="FF0000"/>
                </a:solidFill>
              </a:rPr>
              <a:t>číslem projektu, jejichž kopie předkládá v rámci závěrečného vyúčtování </a:t>
            </a:r>
            <a:r>
              <a:rPr lang="cs-CZ" sz="1600" dirty="0" smtClean="0">
                <a:solidFill>
                  <a:srgbClr val="000000"/>
                </a:solidFill>
              </a:rPr>
              <a:t>(</a:t>
            </a:r>
            <a:r>
              <a:rPr lang="cs-CZ" sz="1600" i="1" u="sng" dirty="0" smtClean="0">
                <a:solidFill>
                  <a:srgbClr val="000000"/>
                </a:solidFill>
              </a:rPr>
              <a:t>více </a:t>
            </a:r>
            <a:r>
              <a:rPr lang="cs-CZ" sz="1600" i="1" u="sng" dirty="0">
                <a:solidFill>
                  <a:srgbClr val="000000"/>
                </a:solidFill>
              </a:rPr>
              <a:t>viz podmínky Smlouvy o poskytnutí účelové dotace z rozpočtu statutárního města Opavy, </a:t>
            </a:r>
            <a:r>
              <a:rPr lang="cs-CZ" sz="1600" i="1" u="sng" dirty="0" smtClean="0">
                <a:solidFill>
                  <a:srgbClr val="000000"/>
                </a:solidFill>
              </a:rPr>
              <a:t>jejíž vzor bude zveřejněn v 12/2023 na webových stránkách města v sekci příslušného programu).</a:t>
            </a:r>
            <a:endParaRPr lang="cs-CZ" sz="1600" dirty="0" smtClean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600" dirty="0" smtClean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902896" y="6381750"/>
            <a:ext cx="2133600" cy="476250"/>
          </a:xfrm>
        </p:spPr>
        <p:txBody>
          <a:bodyPr/>
          <a:lstStyle/>
          <a:p>
            <a:pPr>
              <a:defRPr/>
            </a:pPr>
            <a:fld id="{C7BDFA37-F71A-4A53-8A2F-7F5F512A096D}" type="slidenum">
              <a:rPr lang="cs-CZ" smtClean="0"/>
              <a:pPr>
                <a:defRPr/>
              </a:pPr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352940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5715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osoby:</a:t>
            </a:r>
          </a:p>
          <a:p>
            <a:pPr indent="-285750" algn="just" eaLnBrk="1" hangingPunct="1">
              <a:defRPr/>
            </a:pPr>
            <a:r>
              <a:rPr lang="cs-CZ" altLang="cs-CZ" sz="1600" b="1" dirty="0" smtClean="0"/>
              <a:t>Formální část </a:t>
            </a:r>
            <a:r>
              <a:rPr lang="cs-CZ" altLang="cs-CZ" sz="1600" dirty="0" smtClean="0"/>
              <a:t>- odevzdání žádosti, formuláře, přílohy, termíny a místo odevzdání, atd. je možno konzultovat s pracovníky odboru rozvoje města a strategického plánování: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Ing. Lenka Jiskrová, </a:t>
            </a:r>
            <a:r>
              <a:rPr lang="cs-CZ" altLang="cs-CZ" sz="1600" dirty="0" smtClean="0">
                <a:hlinkClick r:id="rId4"/>
              </a:rPr>
              <a:t>lenka.jiskrova@opava-city.cz</a:t>
            </a:r>
            <a:r>
              <a:rPr lang="cs-CZ" altLang="cs-CZ" sz="1600" dirty="0" smtClean="0"/>
              <a:t>, </a:t>
            </a:r>
            <a:r>
              <a:rPr lang="cs-CZ" sz="1600" dirty="0"/>
              <a:t>553 756 629 </a:t>
            </a:r>
            <a:endParaRPr lang="cs-CZ" sz="1600" dirty="0" smtClean="0"/>
          </a:p>
          <a:p>
            <a:pPr lvl="2" algn="just" eaLnBrk="1" hangingPunct="1">
              <a:defRPr/>
            </a:pPr>
            <a:r>
              <a:rPr lang="cs-CZ" altLang="cs-CZ" sz="1600" dirty="0" smtClean="0"/>
              <a:t>Ing. Barbora Raidová, </a:t>
            </a:r>
            <a:r>
              <a:rPr lang="cs-CZ" altLang="cs-CZ" sz="1600" dirty="0" smtClean="0">
                <a:solidFill>
                  <a:srgbClr val="FF0000"/>
                </a:solidFill>
                <a:hlinkClick r:id="rId5"/>
              </a:rPr>
              <a:t>barbora.raidova@opava-city.cz</a:t>
            </a:r>
            <a:r>
              <a:rPr lang="cs-CZ" altLang="cs-CZ" sz="1600" dirty="0" smtClean="0"/>
              <a:t>, 553 756 346</a:t>
            </a:r>
          </a:p>
          <a:p>
            <a:pPr marL="114300" indent="0" algn="just" eaLnBrk="1" hangingPunct="1">
              <a:buFontTx/>
              <a:buNone/>
              <a:defRPr/>
            </a:pPr>
            <a:endParaRPr lang="cs-CZ" altLang="cs-CZ" sz="1600" b="1" dirty="0" smtClean="0"/>
          </a:p>
          <a:p>
            <a:pPr marL="4000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Věcná část </a:t>
            </a:r>
            <a:r>
              <a:rPr lang="cs-CZ" altLang="cs-CZ" sz="1600" dirty="0" smtClean="0"/>
              <a:t>- zaměření projektu, správné zařazení do dotačního titulu, obsahovou část projektu, atd. je možno konzultovat s pracovníkem odboru kancelář primátora: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 Rotrekl, </a:t>
            </a:r>
            <a:r>
              <a:rPr lang="cs-CZ" altLang="cs-CZ" sz="1600" dirty="0" smtClean="0">
                <a:hlinkClick r:id="rId6"/>
              </a:rPr>
              <a:t>petr.rotrekl@opava-city.cz</a:t>
            </a:r>
            <a:r>
              <a:rPr lang="cs-CZ" altLang="cs-CZ" sz="1600" dirty="0" smtClean="0"/>
              <a:t>, 553 756 306</a:t>
            </a:r>
          </a:p>
          <a:p>
            <a:pPr lvl="2" algn="just" eaLnBrk="1" hangingPunct="1">
              <a:defRPr/>
            </a:pPr>
            <a:endParaRPr lang="cs-CZ" altLang="cs-CZ" sz="1600" b="1" dirty="0"/>
          </a:p>
          <a:p>
            <a:pPr marL="114300" indent="0" algn="just" eaLnBrk="1" hangingPunct="1">
              <a:buFontTx/>
              <a:buNone/>
              <a:defRPr/>
            </a:pPr>
            <a:r>
              <a:rPr lang="cs-CZ" altLang="cs-CZ" sz="1600" b="1" dirty="0"/>
              <a:t>Úplné znění Programu </a:t>
            </a:r>
            <a:r>
              <a:rPr lang="cs-CZ" altLang="cs-CZ" sz="1600" b="1" dirty="0" smtClean="0"/>
              <a:t>KULTURA 2024 </a:t>
            </a:r>
            <a:r>
              <a:rPr lang="cs-CZ" altLang="cs-CZ" sz="1600" b="1" dirty="0"/>
              <a:t>včetně manuálu k elektronickému systému GRANTYS jsou uveřejněny </a:t>
            </a:r>
            <a:r>
              <a:rPr lang="cs-CZ" altLang="cs-CZ" sz="1600" b="1" dirty="0" smtClean="0"/>
              <a:t>na: </a:t>
            </a:r>
            <a:r>
              <a:rPr lang="cs-CZ" altLang="cs-CZ" sz="1600" b="1" dirty="0">
                <a:hlinkClick r:id="rId7"/>
              </a:rPr>
              <a:t>https://www.opava-city.cz/</a:t>
            </a:r>
            <a:r>
              <a:rPr lang="cs-CZ" altLang="cs-CZ" sz="1600" b="1" dirty="0" err="1">
                <a:hlinkClick r:id="rId7"/>
              </a:rPr>
              <a:t>cz</a:t>
            </a:r>
            <a:r>
              <a:rPr lang="cs-CZ" altLang="cs-CZ" sz="1600" b="1" dirty="0">
                <a:hlinkClick r:id="rId7"/>
              </a:rPr>
              <a:t>/</a:t>
            </a:r>
            <a:r>
              <a:rPr lang="cs-CZ" altLang="cs-CZ" sz="1600" b="1" dirty="0" err="1">
                <a:hlinkClick r:id="rId7"/>
              </a:rPr>
              <a:t>nabidka-temat</a:t>
            </a:r>
            <a:r>
              <a:rPr lang="cs-CZ" altLang="cs-CZ" sz="1600" b="1" dirty="0">
                <a:hlinkClick r:id="rId7"/>
              </a:rPr>
              <a:t>/dotace/dotacni-programy-2024/kultura-2024.html</a:t>
            </a:r>
            <a:r>
              <a:rPr lang="cs-CZ" altLang="cs-CZ" sz="1600" b="1" dirty="0" smtClean="0"/>
              <a:t>.</a:t>
            </a:r>
          </a:p>
          <a:p>
            <a:pPr marL="114300" indent="0" algn="just" eaLnBrk="1" hangingPunct="1">
              <a:buFontTx/>
              <a:buNone/>
              <a:defRPr/>
            </a:pPr>
            <a:endParaRPr lang="cs-CZ" altLang="cs-CZ" sz="1600" b="1" dirty="0" smtClean="0"/>
          </a:p>
          <a:p>
            <a:pPr marL="114300" indent="0" algn="just" eaLnBrk="1" hangingPunct="1">
              <a:buFontTx/>
              <a:buNone/>
              <a:defRPr/>
            </a:pPr>
            <a:endParaRPr lang="cs-CZ" altLang="cs-CZ" sz="1600" b="1" dirty="0" smtClean="0"/>
          </a:p>
          <a:p>
            <a:pPr lvl="2" algn="just" eaLnBrk="1" hangingPunct="1">
              <a:defRPr/>
            </a:pPr>
            <a:endParaRPr lang="cs-CZ" altLang="cs-CZ" sz="1600" dirty="0" smtClean="0"/>
          </a:p>
        </p:txBody>
      </p:sp>
      <p:sp>
        <p:nvSpPr>
          <p:cNvPr id="18436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902450" y="6370559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5B7C2A7-4875-4AF0-9DB2-2BEA163D8CF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cs-CZ" altLang="cs-CZ" sz="1400" dirty="0" smtClean="0"/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KONTAKTNÍ OSOBY</a:t>
            </a:r>
          </a:p>
        </p:txBody>
      </p:sp>
    </p:spTree>
    <p:extLst>
      <p:ext uri="{BB962C8B-B14F-4D97-AF65-F5344CB8AC3E}">
        <p14:creationId xmlns:p14="http://schemas.microsoft.com/office/powerpoint/2010/main" val="6358810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7"/>
          <p:cNvSpPr txBox="1">
            <a:spLocks noChangeArrowheads="1"/>
          </p:cNvSpPr>
          <p:nvPr/>
        </p:nvSpPr>
        <p:spPr bwMode="auto">
          <a:xfrm>
            <a:off x="323528" y="3429000"/>
            <a:ext cx="8357368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4200" b="1" dirty="0" smtClean="0"/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 dirty="0" smtClean="0">
                <a:solidFill>
                  <a:srgbClr val="00B050"/>
                </a:solidFill>
              </a:rPr>
              <a:t>DĚKUJEME </a:t>
            </a:r>
            <a:r>
              <a:rPr lang="cs-CZ" altLang="cs-CZ" sz="4200" b="1" dirty="0">
                <a:solidFill>
                  <a:srgbClr val="00B050"/>
                </a:solidFill>
              </a:rPr>
              <a:t>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 dirty="0"/>
          </a:p>
        </p:txBody>
      </p:sp>
      <p:sp>
        <p:nvSpPr>
          <p:cNvPr id="20484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876256" y="6381224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F50B105-1097-4C2C-9DB2-2EE44D0DE6E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cs-CZ" altLang="cs-CZ" sz="1400" dirty="0" smtClean="0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pic>
        <p:nvPicPr>
          <p:cNvPr id="20482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7" y="1124744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536" y="1650901"/>
            <a:ext cx="8280920" cy="4946451"/>
          </a:xfrm>
        </p:spPr>
        <p:txBody>
          <a:bodyPr/>
          <a:lstStyle/>
          <a:p>
            <a:pPr marL="0" indent="0" algn="just">
              <a:buNone/>
            </a:pPr>
            <a:r>
              <a:rPr lang="cs-CZ" altLang="cs-CZ" sz="1600" b="1" u="sng" dirty="0" smtClean="0">
                <a:solidFill>
                  <a:srgbClr val="FF0000"/>
                </a:solidFill>
              </a:rPr>
              <a:t>Účelem dotačního </a:t>
            </a:r>
            <a:r>
              <a:rPr lang="cs-CZ" altLang="cs-CZ" sz="1600" b="1" u="sng" dirty="0">
                <a:solidFill>
                  <a:srgbClr val="FF0000"/>
                </a:solidFill>
              </a:rPr>
              <a:t>titulu </a:t>
            </a:r>
            <a:r>
              <a:rPr lang="cs-CZ" altLang="cs-CZ" sz="1600" b="1" u="sng" dirty="0" smtClean="0">
                <a:solidFill>
                  <a:srgbClr val="FF0000"/>
                </a:solidFill>
              </a:rPr>
              <a:t>K1/24</a:t>
            </a:r>
            <a:r>
              <a:rPr lang="cs-CZ" altLang="cs-CZ" sz="1600" dirty="0" smtClean="0">
                <a:solidFill>
                  <a:srgbClr val="FF0000"/>
                </a:solidFill>
              </a:rPr>
              <a:t> </a:t>
            </a:r>
            <a:r>
              <a:rPr lang="cs-CZ" sz="1600" dirty="0"/>
              <a:t>je podpora celoroční činnosti hudebních klubů, galerií či jiných kulturních zařízení. Celoroční kulturní činnost musí být realizována ve veřejně přístupných prostorech, které slouží pro kulturní aktivity na území SMO. </a:t>
            </a:r>
            <a:endParaRPr lang="cs-CZ" sz="1600" dirty="0" smtClean="0"/>
          </a:p>
          <a:p>
            <a:pPr marL="0" indent="0" algn="just">
              <a:buNone/>
            </a:pPr>
            <a:endParaRPr lang="cs-CZ" sz="800" u="sng" dirty="0" smtClean="0"/>
          </a:p>
          <a:p>
            <a:pPr marL="0" indent="0">
              <a:buNone/>
            </a:pPr>
            <a:r>
              <a:rPr lang="cs-CZ" sz="1600" u="sng" dirty="0" smtClean="0"/>
              <a:t>Realizační </a:t>
            </a:r>
            <a:r>
              <a:rPr lang="cs-CZ" sz="1600" u="sng" dirty="0"/>
              <a:t>podmínkou je:</a:t>
            </a:r>
            <a:endParaRPr lang="cs-CZ" sz="1600" dirty="0"/>
          </a:p>
          <a:p>
            <a:pPr lvl="0"/>
            <a:r>
              <a:rPr lang="cs-CZ" sz="1600" dirty="0"/>
              <a:t>přístupnost prostoru pro veřejnost min. v délce 10 měsíců/rok,</a:t>
            </a:r>
          </a:p>
          <a:p>
            <a:pPr lvl="0"/>
            <a:r>
              <a:rPr lang="cs-CZ" sz="1600" dirty="0"/>
              <a:t>plán celoroční kulturní činnosti (doložení při podání žádosti</a:t>
            </a:r>
            <a:r>
              <a:rPr lang="cs-CZ" sz="1600" dirty="0" smtClean="0"/>
              <a:t>),</a:t>
            </a:r>
          </a:p>
          <a:p>
            <a:pPr lvl="0" algn="just"/>
            <a:r>
              <a:rPr lang="cs-CZ" sz="1600" dirty="0">
                <a:solidFill>
                  <a:srgbClr val="FF0000"/>
                </a:solidFill>
              </a:rPr>
              <a:t>ž</a:t>
            </a:r>
            <a:r>
              <a:rPr lang="cs-CZ" sz="1600" dirty="0" smtClean="0">
                <a:solidFill>
                  <a:srgbClr val="FF0000"/>
                </a:solidFill>
              </a:rPr>
              <a:t>adatel musí být výhradním provozovatelem kulturního zařízení např. jako vlastník, vypůjčitel nebo dlouhodobý </a:t>
            </a:r>
            <a:r>
              <a:rPr lang="cs-CZ" sz="1600" dirty="0" smtClean="0">
                <a:solidFill>
                  <a:srgbClr val="FF0000"/>
                </a:solidFill>
              </a:rPr>
              <a:t>nájemce </a:t>
            </a:r>
            <a:r>
              <a:rPr lang="cs-CZ" sz="1600" b="1" dirty="0" smtClean="0">
                <a:solidFill>
                  <a:srgbClr val="FF0000"/>
                </a:solidFill>
              </a:rPr>
              <a:t>s dobou užívání min. celý rok 2024</a:t>
            </a:r>
            <a:r>
              <a:rPr lang="cs-CZ" sz="1600" dirty="0" smtClean="0">
                <a:solidFill>
                  <a:srgbClr val="FF0000"/>
                </a:solidFill>
              </a:rPr>
              <a:t> </a:t>
            </a:r>
            <a:r>
              <a:rPr lang="cs-CZ" sz="1600" dirty="0" smtClean="0">
                <a:solidFill>
                  <a:srgbClr val="FF0000"/>
                </a:solidFill>
              </a:rPr>
              <a:t>(doložení této skutečnosti je žadatel povinen doložit při podání žádosti např. nájemní smlouvou, smlouvou o výpůjčce, listem vlastnictví). </a:t>
            </a:r>
          </a:p>
          <a:p>
            <a:pPr lvl="0"/>
            <a:endParaRPr lang="cs-CZ" altLang="cs-CZ" sz="800" dirty="0" smtClean="0">
              <a:solidFill>
                <a:srgbClr val="92D050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  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40.000,00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>
                <a:solidFill>
                  <a:srgbClr val="000000"/>
                </a:solidFill>
              </a:rPr>
              <a:t>Maximální výše poskytnuté dotace: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	200.000,00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8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smí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</a:t>
            </a:r>
          </a:p>
          <a:p>
            <a:pPr marL="0" indent="0" algn="just">
              <a:buFontTx/>
              <a:buNone/>
              <a:defRPr/>
            </a:pPr>
            <a:endParaRPr lang="cs-CZ" altLang="cs-CZ" sz="800" dirty="0"/>
          </a:p>
          <a:p>
            <a:pPr marL="0" indent="0" algn="just">
              <a:buNone/>
              <a:defRPr/>
            </a:pPr>
            <a:r>
              <a:rPr lang="cs-CZ" altLang="cs-CZ" sz="1600" dirty="0">
                <a:solidFill>
                  <a:srgbClr val="FF0000"/>
                </a:solidFill>
              </a:rPr>
              <a:t>Minimální % spoluúčast žadatele na uznatelných nákladech projektu: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35 </a:t>
            </a:r>
            <a:r>
              <a:rPr lang="cs-CZ" altLang="cs-CZ" sz="1600" b="1" dirty="0">
                <a:solidFill>
                  <a:srgbClr val="FF0000"/>
                </a:solidFill>
              </a:rPr>
              <a:t>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8161610" y="6359227"/>
            <a:ext cx="87444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1CCACE8-7818-49E7-9142-599DD69E18D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dirty="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251295"/>
            <a:ext cx="62642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sz="2200" b="1" dirty="0" smtClean="0">
                <a:solidFill>
                  <a:srgbClr val="00B050"/>
                </a:solidFill>
              </a:rPr>
              <a:t>PODPORA CELOROČNÍ KULTURNÍ ČINNOSTI</a:t>
            </a:r>
            <a:r>
              <a:rPr lang="cs-CZ" sz="2200" b="1" dirty="0">
                <a:solidFill>
                  <a:srgbClr val="00B050"/>
                </a:solidFill>
              </a:rPr>
              <a:t> </a:t>
            </a:r>
            <a:r>
              <a:rPr lang="cs-CZ" sz="2200" b="1" dirty="0" smtClean="0">
                <a:solidFill>
                  <a:srgbClr val="00B050"/>
                </a:solidFill>
              </a:rPr>
              <a:t>(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K1/24)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36504"/>
            <a:ext cx="8229600" cy="475295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>
                <a:solidFill>
                  <a:srgbClr val="FF0000"/>
                </a:solidFill>
              </a:rPr>
              <a:t>Cílem </a:t>
            </a:r>
            <a:r>
              <a:rPr lang="cs-CZ" altLang="cs-CZ" sz="1600" b="1" u="sng" dirty="0">
                <a:solidFill>
                  <a:srgbClr val="FF0000"/>
                </a:solidFill>
              </a:rPr>
              <a:t>dotačního titulu </a:t>
            </a:r>
            <a:r>
              <a:rPr lang="cs-CZ" altLang="cs-CZ" sz="1600" b="1" u="sng" dirty="0" smtClean="0">
                <a:solidFill>
                  <a:srgbClr val="FF0000"/>
                </a:solidFill>
              </a:rPr>
              <a:t>K2/24</a:t>
            </a:r>
            <a:r>
              <a:rPr lang="cs-CZ" altLang="cs-CZ" sz="1600" dirty="0" smtClean="0">
                <a:solidFill>
                  <a:srgbClr val="FF0000"/>
                </a:solidFill>
              </a:rPr>
              <a:t> </a:t>
            </a:r>
            <a:r>
              <a:rPr lang="cs-CZ" altLang="cs-CZ" sz="1600" dirty="0" smtClean="0"/>
              <a:t>je p</a:t>
            </a:r>
            <a:r>
              <a:rPr lang="cs-CZ" sz="1600" dirty="0" smtClean="0"/>
              <a:t>odpora </a:t>
            </a:r>
            <a:r>
              <a:rPr lang="cs-CZ" sz="1600" b="1" dirty="0"/>
              <a:t>veřejně přístupných </a:t>
            </a:r>
            <a:r>
              <a:rPr lang="cs-CZ" sz="1600" dirty="0"/>
              <a:t>kulturních a uměleckých </a:t>
            </a:r>
            <a:r>
              <a:rPr lang="cs-CZ" sz="1600" b="1" dirty="0">
                <a:solidFill>
                  <a:srgbClr val="000000"/>
                </a:solidFill>
              </a:rPr>
              <a:t>akcí</a:t>
            </a:r>
            <a:r>
              <a:rPr lang="cs-CZ" sz="1600" dirty="0">
                <a:solidFill>
                  <a:srgbClr val="000000"/>
                </a:solidFill>
              </a:rPr>
              <a:t> </a:t>
            </a:r>
            <a:r>
              <a:rPr lang="cs-CZ" sz="1600" b="1" dirty="0">
                <a:solidFill>
                  <a:srgbClr val="000000"/>
                </a:solidFill>
              </a:rPr>
              <a:t>pořádaných žadatelem </a:t>
            </a:r>
            <a:r>
              <a:rPr lang="cs-CZ" sz="1600" dirty="0"/>
              <a:t>v Opavě a nejbližším okolí s ohledem na přínos projektu pro občany města (např. výstavní činnost, literární pořady, kulturně-vzdělávací projekty, divadlo, apod</a:t>
            </a:r>
            <a:r>
              <a:rPr lang="cs-CZ" sz="1600" dirty="0" smtClean="0"/>
              <a:t>.).</a:t>
            </a:r>
          </a:p>
          <a:p>
            <a:pPr marL="0" indent="0" algn="just">
              <a:buFontTx/>
              <a:buNone/>
              <a:defRPr/>
            </a:pPr>
            <a:endParaRPr lang="cs-CZ" sz="1200" dirty="0" smtClean="0"/>
          </a:p>
          <a:p>
            <a:pPr marL="0" indent="0" algn="just"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</a:rPr>
              <a:t>Předmětem dotačního titulu jsou:</a:t>
            </a:r>
          </a:p>
          <a:p>
            <a:pPr lvl="0"/>
            <a:r>
              <a:rPr lang="cs-CZ" sz="1600" b="1" dirty="0">
                <a:solidFill>
                  <a:srgbClr val="000000"/>
                </a:solidFill>
              </a:rPr>
              <a:t>jednodenní i vícedenní kulturní akce, </a:t>
            </a:r>
          </a:p>
          <a:p>
            <a:pPr lvl="0"/>
            <a:r>
              <a:rPr lang="cs-CZ" sz="1600" b="1" dirty="0">
                <a:solidFill>
                  <a:srgbClr val="000000"/>
                </a:solidFill>
              </a:rPr>
              <a:t>umělecké cykly (koncertní, filmové, výstavní apod.),</a:t>
            </a:r>
          </a:p>
          <a:p>
            <a:pPr lvl="0"/>
            <a:r>
              <a:rPr lang="cs-CZ" sz="1600" b="1" dirty="0">
                <a:solidFill>
                  <a:srgbClr val="000000"/>
                </a:solidFill>
              </a:rPr>
              <a:t>kombinace výše uvedených typů akcí.</a:t>
            </a:r>
          </a:p>
          <a:p>
            <a:pPr marL="0" indent="0" algn="just">
              <a:buFontTx/>
              <a:buNone/>
              <a:defRPr/>
            </a:pPr>
            <a:endParaRPr lang="cs-CZ" sz="12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  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20.000,00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>
                <a:solidFill>
                  <a:srgbClr val="000000"/>
                </a:solidFill>
              </a:rPr>
              <a:t>Maximální výše poskytnuté dotace: 	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100.000,00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2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smí podat </a:t>
            </a:r>
            <a:r>
              <a:rPr lang="cs-CZ" altLang="cs-CZ" sz="1600" b="1" u="sng" cap="all" dirty="0" smtClean="0"/>
              <a:t>dvě</a:t>
            </a:r>
            <a:r>
              <a:rPr lang="cs-CZ" altLang="cs-CZ" sz="1600" dirty="0" smtClean="0"/>
              <a:t> žádosti!</a:t>
            </a:r>
          </a:p>
          <a:p>
            <a:pPr marL="0" indent="0" algn="just">
              <a:buFontTx/>
              <a:buNone/>
              <a:defRPr/>
            </a:pPr>
            <a:endParaRPr lang="cs-CZ" altLang="cs-CZ" sz="12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>
                <a:solidFill>
                  <a:srgbClr val="FF0000"/>
                </a:solidFill>
              </a:rPr>
              <a:t>Minimální % spoluúčast žadatele na uznatelných nákladech projektu: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35 </a:t>
            </a:r>
            <a:r>
              <a:rPr lang="cs-CZ" altLang="cs-CZ" sz="1600" b="1" dirty="0">
                <a:solidFill>
                  <a:srgbClr val="FF0000"/>
                </a:solidFill>
              </a:rPr>
              <a:t>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902450" y="6354064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B4A2125-67F8-42B1-A3E7-0A0519AF171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dirty="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224478"/>
            <a:ext cx="62642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</a:rPr>
              <a:t>PODPORA KULTURNÍCH </a:t>
            </a:r>
            <a:r>
              <a:rPr lang="cs-CZ" altLang="cs-CZ" sz="2200" b="1" dirty="0">
                <a:solidFill>
                  <a:srgbClr val="00B050"/>
                </a:solidFill>
              </a:rPr>
              <a:t>AKCÍ VE MĚSTĚ (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K2/24)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4900588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>
                <a:solidFill>
                  <a:srgbClr val="FF0000"/>
                </a:solidFill>
              </a:rPr>
              <a:t>Cílem </a:t>
            </a:r>
            <a:r>
              <a:rPr lang="cs-CZ" altLang="cs-CZ" sz="1600" b="1" u="sng" dirty="0">
                <a:solidFill>
                  <a:srgbClr val="FF0000"/>
                </a:solidFill>
              </a:rPr>
              <a:t>dotačního titulu </a:t>
            </a:r>
            <a:r>
              <a:rPr lang="cs-CZ" altLang="cs-CZ" sz="1600" b="1" u="sng" dirty="0" smtClean="0">
                <a:solidFill>
                  <a:srgbClr val="FF0000"/>
                </a:solidFill>
              </a:rPr>
              <a:t>K3/24</a:t>
            </a:r>
            <a:r>
              <a:rPr lang="cs-CZ" altLang="cs-CZ" sz="1600" dirty="0" smtClean="0">
                <a:solidFill>
                  <a:srgbClr val="FF0000"/>
                </a:solidFill>
              </a:rPr>
              <a:t> </a:t>
            </a:r>
            <a:r>
              <a:rPr lang="cs-CZ" altLang="cs-CZ" sz="1600" dirty="0"/>
              <a:t>je </a:t>
            </a:r>
            <a:r>
              <a:rPr lang="cs-CZ" altLang="cs-CZ" sz="1600" dirty="0" smtClean="0"/>
              <a:t>podpora </a:t>
            </a:r>
            <a:r>
              <a:rPr lang="cs-CZ" sz="1600" dirty="0" smtClean="0"/>
              <a:t>vydávání </a:t>
            </a:r>
            <a:r>
              <a:rPr lang="cs-CZ" sz="1600" dirty="0"/>
              <a:t>literárních, výtvarných, hudebních a audiovizuálních děl, jejichž autory jsou tvůrci působící v Opavě nebo v opavském regionu. Tento dotační titul je zaměřen na podporu umělecké, nikoli vědecké či studijní </a:t>
            </a:r>
            <a:r>
              <a:rPr lang="cs-CZ" sz="1600" dirty="0" smtClean="0"/>
              <a:t>činnosti.</a:t>
            </a: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endParaRPr lang="cs-CZ" altLang="cs-CZ" sz="1200" b="1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>
                <a:solidFill>
                  <a:srgbClr val="000000"/>
                </a:solidFill>
              </a:rPr>
              <a:t>Maximální výše poskytnuté dotace:	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50.000,00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2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může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 </a:t>
            </a:r>
          </a:p>
          <a:p>
            <a:pPr marL="0" indent="0" algn="just">
              <a:buFontTx/>
              <a:buNone/>
              <a:defRPr/>
            </a:pPr>
            <a:endParaRPr lang="cs-CZ" altLang="cs-CZ" sz="1200" dirty="0"/>
          </a:p>
          <a:p>
            <a:pPr marL="0" indent="0">
              <a:buNone/>
            </a:pPr>
            <a:r>
              <a:rPr lang="cs-CZ" sz="1600" b="1" dirty="0">
                <a:solidFill>
                  <a:srgbClr val="000000"/>
                </a:solidFill>
              </a:rPr>
              <a:t>Při podání žádosti je žadatel povinen:</a:t>
            </a:r>
          </a:p>
          <a:p>
            <a:pPr lvl="0" algn="just"/>
            <a:r>
              <a:rPr lang="cs-CZ" sz="1600" dirty="0"/>
              <a:t>doložit ukázku díla (realizované výstupy např.: básně, obrazy, sochy, hudební nahrávky atd.) nebo odkaz na veřejně přístupnou ukázku dosavadní kreativní činnosti v dané </a:t>
            </a:r>
            <a:r>
              <a:rPr lang="cs-CZ" sz="1600" dirty="0" smtClean="0"/>
              <a:t>oblasti.</a:t>
            </a:r>
            <a:endParaRPr lang="cs-CZ" sz="1600" dirty="0"/>
          </a:p>
          <a:p>
            <a:pPr marL="0" indent="0" algn="just">
              <a:buNone/>
            </a:pPr>
            <a:endParaRPr lang="cs-CZ" sz="1200" u="sng" dirty="0" smtClean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cs-CZ" sz="1600" u="sng" dirty="0" smtClean="0">
                <a:solidFill>
                  <a:srgbClr val="000000"/>
                </a:solidFill>
              </a:rPr>
              <a:t>Při </a:t>
            </a:r>
            <a:r>
              <a:rPr lang="cs-CZ" sz="1600" u="sng" dirty="0">
                <a:solidFill>
                  <a:srgbClr val="000000"/>
                </a:solidFill>
              </a:rPr>
              <a:t>podání žádosti o dotaci se žadateli </a:t>
            </a:r>
            <a:r>
              <a:rPr lang="cs-CZ" sz="1600" b="1" u="sng" dirty="0">
                <a:solidFill>
                  <a:srgbClr val="000000"/>
                </a:solidFill>
              </a:rPr>
              <a:t>doporučuje doložit odborný posudek</a:t>
            </a:r>
            <a:r>
              <a:rPr lang="cs-CZ" sz="1600" u="sng" dirty="0">
                <a:solidFill>
                  <a:srgbClr val="000000"/>
                </a:solidFill>
              </a:rPr>
              <a:t> zpracovaný odborníkem </a:t>
            </a:r>
            <a:r>
              <a:rPr lang="cs-CZ" sz="1600" b="1" u="sng" dirty="0">
                <a:solidFill>
                  <a:srgbClr val="000000"/>
                </a:solidFill>
              </a:rPr>
              <a:t>na danou </a:t>
            </a:r>
            <a:r>
              <a:rPr lang="cs-CZ" sz="1600" b="1" u="sng" dirty="0" smtClean="0">
                <a:solidFill>
                  <a:srgbClr val="000000"/>
                </a:solidFill>
              </a:rPr>
              <a:t>oblast</a:t>
            </a:r>
            <a:r>
              <a:rPr lang="cs-CZ" sz="1600" b="1" u="sng" dirty="0">
                <a:solidFill>
                  <a:srgbClr val="000000"/>
                </a:solidFill>
              </a:rPr>
              <a:t> </a:t>
            </a:r>
            <a:r>
              <a:rPr lang="cs-CZ" sz="1600" b="1" u="sng" dirty="0" smtClean="0">
                <a:solidFill>
                  <a:srgbClr val="000000"/>
                </a:solidFill>
              </a:rPr>
              <a:t>nebo reference.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4" action="ppaction://hlinkfile"/>
            </a:endParaRPr>
          </a:p>
        </p:txBody>
      </p:sp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902450" y="6381224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111A600-3982-497B-8117-6998D96F3A3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dirty="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71775" y="228034"/>
            <a:ext cx="62642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KREATIVNÍ VÝSTUPY </a:t>
            </a:r>
            <a:endParaRPr lang="cs-CZ" altLang="cs-CZ" sz="2200" b="1" dirty="0" smtClean="0">
              <a:solidFill>
                <a:srgbClr val="00B050"/>
              </a:solidFill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</a:rPr>
              <a:t>(K3/24)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Realizační podmínkou 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dotačního titulu </a:t>
            </a: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K3/24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cs-CZ" sz="5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u="sng" dirty="0">
                <a:latin typeface="Arial" panose="020B0604020202020204" pitchFamily="34" charset="0"/>
                <a:cs typeface="Arial" panose="020B0604020202020204" pitchFamily="34" charset="0"/>
              </a:rPr>
              <a:t>doložení výsledku realizovaného díla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ve fyzické podobě (min. ve 2 vyhotoveních) – dílo literární, (audio) vizuální,</a:t>
            </a:r>
          </a:p>
          <a:p>
            <a:pPr lvl="0"/>
            <a:r>
              <a:rPr lang="cs-CZ" sz="1600" u="sng" dirty="0">
                <a:latin typeface="Arial" panose="020B0604020202020204" pitchFamily="34" charset="0"/>
                <a:cs typeface="Arial" panose="020B0604020202020204" pitchFamily="34" charset="0"/>
              </a:rPr>
              <a:t>doložení veřejné prezentace výsledků projektu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způsobem odpovídajícím charakteru díla (např. veřejné čtení, křest CD, zveřejnění ukázky díla na sociálních sítích apod.).</a:t>
            </a:r>
          </a:p>
          <a:p>
            <a:pPr marL="0" indent="0" algn="just">
              <a:buFontTx/>
              <a:buNone/>
              <a:defRPr/>
            </a:pPr>
            <a:endParaRPr lang="cs-CZ" altLang="cs-CZ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Minimální </a:t>
            </a:r>
            <a:r>
              <a:rPr lang="cs-CZ" alt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spoluúčast žadatele na uznatelných nákladech projektu: </a:t>
            </a:r>
            <a:r>
              <a:rPr lang="cs-CZ" alt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 </a:t>
            </a:r>
            <a:r>
              <a:rPr lang="cs-CZ" alt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898357" y="6381750"/>
            <a:ext cx="2133600" cy="476250"/>
          </a:xfrm>
        </p:spPr>
        <p:txBody>
          <a:bodyPr/>
          <a:lstStyle/>
          <a:p>
            <a:pPr>
              <a:defRPr/>
            </a:pPr>
            <a:fld id="{C7BDFA37-F71A-4A53-8A2F-7F5F512A096D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771775" y="228034"/>
            <a:ext cx="62642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KREATIVNÍ VÝSTUPY </a:t>
            </a:r>
            <a:endParaRPr lang="cs-CZ" altLang="cs-CZ" sz="2200" b="1" dirty="0" smtClean="0">
              <a:solidFill>
                <a:srgbClr val="00B050"/>
              </a:solidFill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</a:rPr>
              <a:t>(K3/24)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99158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26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700808"/>
            <a:ext cx="8229600" cy="4544417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>
                <a:solidFill>
                  <a:srgbClr val="FF0000"/>
                </a:solidFill>
              </a:rPr>
              <a:t>Cílem dotačního titulu K4/24</a:t>
            </a:r>
            <a:r>
              <a:rPr lang="cs-CZ" altLang="cs-CZ" sz="1600" dirty="0" smtClean="0">
                <a:solidFill>
                  <a:srgbClr val="FF0000"/>
                </a:solidFill>
              </a:rPr>
              <a:t> </a:t>
            </a:r>
            <a:r>
              <a:rPr lang="cs-CZ" altLang="cs-CZ" sz="1600" dirty="0" smtClean="0"/>
              <a:t>je podpora místních jednotlivců, kulturních subjektů a organizací při reprezentaci města Opavy na prestižních přehlídkách, soutěžích a festivalech  ČR i zahraničí, které žánrově souvisejí s jejich celoroční činností.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</a:t>
            </a:r>
            <a:r>
              <a:rPr lang="cs-CZ" altLang="cs-CZ" sz="1600" dirty="0" smtClean="0">
                <a:solidFill>
                  <a:srgbClr val="000000"/>
                </a:solidFill>
              </a:rPr>
              <a:t>  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20.000,00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>
                <a:solidFill>
                  <a:srgbClr val="000000"/>
                </a:solidFill>
              </a:rPr>
              <a:t>Maximální výše poskytnuté dotace:	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100.000,00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může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4" action="ppaction://hlinkfile"/>
            </a:endParaRPr>
          </a:p>
          <a:p>
            <a:pPr marL="0" indent="0" algn="just">
              <a:buNone/>
              <a:defRPr/>
            </a:pPr>
            <a:r>
              <a:rPr lang="cs-CZ" altLang="cs-CZ" sz="1600" dirty="0">
                <a:solidFill>
                  <a:srgbClr val="FF0000"/>
                </a:solidFill>
              </a:rPr>
              <a:t>Minimální % spoluúčast žadatele na uznatelných nákladech projektu: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35 </a:t>
            </a:r>
            <a:r>
              <a:rPr lang="cs-CZ" altLang="cs-CZ" sz="1600" b="1" dirty="0">
                <a:solidFill>
                  <a:srgbClr val="FF0000"/>
                </a:solidFill>
              </a:rPr>
              <a:t>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4" action="ppaction://hlinkfile"/>
            </a:endParaRPr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902450" y="6381750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F71E988-0C66-4311-B289-D0E21B545C7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dirty="0" smtClean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2771775" y="209278"/>
            <a:ext cx="62642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REPREZENTACE MĚSTA </a:t>
            </a:r>
            <a:endParaRPr lang="cs-CZ" altLang="cs-CZ" sz="2200" b="1" dirty="0" smtClean="0">
              <a:solidFill>
                <a:srgbClr val="00B050"/>
              </a:solidFill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</a:rPr>
              <a:t>(K4/24)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57387"/>
            <a:ext cx="8229600" cy="4135909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>
                <a:solidFill>
                  <a:srgbClr val="FF0000"/>
                </a:solidFill>
              </a:rPr>
              <a:t>Cílem dotačního titulu </a:t>
            </a:r>
            <a:r>
              <a:rPr lang="cs-CZ" altLang="cs-CZ" sz="1600" b="1" u="sng" dirty="0" smtClean="0">
                <a:solidFill>
                  <a:srgbClr val="FF0000"/>
                </a:solidFill>
              </a:rPr>
              <a:t>K5/24</a:t>
            </a:r>
            <a:r>
              <a:rPr lang="cs-CZ" altLang="cs-CZ" sz="1600" dirty="0" smtClean="0">
                <a:solidFill>
                  <a:srgbClr val="FF0000"/>
                </a:solidFill>
              </a:rPr>
              <a:t> </a:t>
            </a:r>
            <a:r>
              <a:rPr lang="cs-CZ" altLang="cs-CZ" sz="1600" dirty="0"/>
              <a:t>je p</a:t>
            </a:r>
            <a:r>
              <a:rPr lang="cs-CZ" sz="1600" dirty="0"/>
              <a:t>odpora </a:t>
            </a:r>
            <a:r>
              <a:rPr lang="cs-CZ" sz="1600" dirty="0" smtClean="0"/>
              <a:t>kulturních akcí, které budou ve svém zaměření akcentovat výročí města a budou se inspirovat historií města, jeho výjimečnými a určujícími dějinnými událostmi, jeho významnými osobnostmi nebo jeho památkami a přírodními zvláštnostmi. 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>
              <a:solidFill>
                <a:srgbClr val="000000"/>
              </a:solidFill>
            </a:endParaRPr>
          </a:p>
          <a:p>
            <a:pPr marL="0" lvl="0" indent="0" algn="just"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Minimální výše poskytnuté dotace:	 </a:t>
            </a:r>
            <a:r>
              <a:rPr lang="cs-CZ" altLang="cs-CZ" sz="1600" dirty="0" smtClean="0">
                <a:solidFill>
                  <a:srgbClr val="000000"/>
                </a:solidFill>
              </a:rPr>
              <a:t> 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20.000,00 </a:t>
            </a:r>
            <a:r>
              <a:rPr lang="cs-CZ" altLang="cs-CZ" sz="1600" b="1" dirty="0">
                <a:solidFill>
                  <a:srgbClr val="000000"/>
                </a:solidFill>
              </a:rPr>
              <a:t>Kč</a:t>
            </a:r>
          </a:p>
          <a:p>
            <a:pPr marL="0" lvl="0" indent="0" algn="just"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Maximální výše poskytnuté dotace:	</a:t>
            </a:r>
            <a:r>
              <a:rPr lang="cs-CZ" altLang="cs-CZ" sz="1600" b="1" dirty="0">
                <a:solidFill>
                  <a:srgbClr val="000000"/>
                </a:solidFill>
              </a:rPr>
              <a:t>100.000,00 Kč</a:t>
            </a:r>
          </a:p>
          <a:p>
            <a:pPr marL="0" lvl="0" indent="0" algn="just">
              <a:buNone/>
              <a:defRPr/>
            </a:pPr>
            <a:endParaRPr lang="cs-CZ" altLang="cs-CZ" sz="1600" dirty="0">
              <a:solidFill>
                <a:srgbClr val="000000"/>
              </a:solidFill>
            </a:endParaRPr>
          </a:p>
          <a:p>
            <a:pPr marL="0" lvl="0" indent="0" algn="just"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Žadatel o dotaci může podat pouze </a:t>
            </a:r>
            <a:r>
              <a:rPr lang="cs-CZ" altLang="cs-CZ" sz="1600" b="1" u="sng" cap="all" dirty="0" smtClean="0">
                <a:solidFill>
                  <a:srgbClr val="000000"/>
                </a:solidFill>
              </a:rPr>
              <a:t>dvě</a:t>
            </a:r>
            <a:r>
              <a:rPr lang="cs-CZ" altLang="cs-CZ" sz="1600" dirty="0" smtClean="0">
                <a:solidFill>
                  <a:srgbClr val="000000"/>
                </a:solidFill>
              </a:rPr>
              <a:t> žádosti!</a:t>
            </a:r>
            <a:endParaRPr lang="cs-CZ" altLang="cs-CZ" sz="1600" dirty="0">
              <a:solidFill>
                <a:srgbClr val="000000"/>
              </a:solidFill>
            </a:endParaRPr>
          </a:p>
          <a:p>
            <a:pPr marL="0" lvl="0" indent="0" algn="just">
              <a:buNone/>
              <a:defRPr/>
            </a:pPr>
            <a:endParaRPr lang="cs-CZ" altLang="cs-CZ" sz="1600" dirty="0">
              <a:solidFill>
                <a:srgbClr val="000000"/>
              </a:solidFill>
              <a:hlinkClick r:id="rId2" action="ppaction://hlinkfile"/>
            </a:endParaRPr>
          </a:p>
          <a:p>
            <a:pPr marL="0" lvl="0" indent="0" algn="just">
              <a:buNone/>
              <a:defRPr/>
            </a:pPr>
            <a:r>
              <a:rPr lang="cs-CZ" altLang="cs-CZ" sz="1600" dirty="0">
                <a:solidFill>
                  <a:srgbClr val="FF0000"/>
                </a:solidFill>
              </a:rPr>
              <a:t>Minimální % spoluúčast žadatele na uznatelných nákladech projektu: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25 </a:t>
            </a:r>
            <a:r>
              <a:rPr lang="cs-CZ" altLang="cs-CZ" sz="1600" b="1" dirty="0">
                <a:solidFill>
                  <a:srgbClr val="FF0000"/>
                </a:solidFill>
              </a:rPr>
              <a:t>%.</a:t>
            </a:r>
          </a:p>
          <a:p>
            <a:pPr marL="0" lvl="0" indent="0" algn="just">
              <a:buNone/>
              <a:defRPr/>
            </a:pPr>
            <a:endParaRPr lang="cs-CZ" altLang="cs-CZ" sz="1600" dirty="0">
              <a:solidFill>
                <a:srgbClr val="000000"/>
              </a:solidFill>
              <a:hlinkClick r:id="rId2" action="ppaction://hlinkfile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902450" y="6363117"/>
            <a:ext cx="2133600" cy="476250"/>
          </a:xfrm>
        </p:spPr>
        <p:txBody>
          <a:bodyPr/>
          <a:lstStyle/>
          <a:p>
            <a:pPr>
              <a:defRPr/>
            </a:pPr>
            <a:fld id="{C7BDFA37-F71A-4A53-8A2F-7F5F512A096D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699792" y="29684"/>
            <a:ext cx="62642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</a:rPr>
              <a:t>PODPORA KULTURNÍCH AKCÍ SPOJENÝCH S 800. VÝROČÍM MĚSTA OPAVY 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</a:rPr>
              <a:t>(K5/24)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14739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902450" y="6372171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542F62-EB4A-4E22-94CF-D1C311F96D5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dirty="0" smtClean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50"/>
                </a:solidFill>
              </a:rPr>
              <a:t>(NE)OPRÁVNĚNÝ </a:t>
            </a:r>
            <a:r>
              <a:rPr lang="cs-CZ" altLang="cs-CZ" sz="2200" b="1" dirty="0">
                <a:solidFill>
                  <a:srgbClr val="00B050"/>
                </a:solidFill>
              </a:rPr>
              <a:t>ŽADATEL</a:t>
            </a:r>
          </a:p>
        </p:txBody>
      </p:sp>
      <p:sp>
        <p:nvSpPr>
          <p:cNvPr id="8197" name="TextovéPole 3"/>
          <p:cNvSpPr txBox="1">
            <a:spLocks noChangeArrowheads="1"/>
          </p:cNvSpPr>
          <p:nvPr/>
        </p:nvSpPr>
        <p:spPr bwMode="auto">
          <a:xfrm>
            <a:off x="395288" y="1700808"/>
            <a:ext cx="8291512" cy="358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- K1/24</a:t>
            </a:r>
          </a:p>
          <a:p>
            <a:pPr lvl="0"/>
            <a:r>
              <a:rPr lang="cs-CZ" sz="1600" dirty="0" smtClean="0"/>
              <a:t>     právnické </a:t>
            </a:r>
            <a:r>
              <a:rPr lang="cs-CZ" sz="1600" dirty="0"/>
              <a:t>osoby a fyzické osoby podnikající, které vykonávají činnost v oblasti kultury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- K2/24, K3/24, K4/24 a K5/24</a:t>
            </a:r>
            <a:endParaRPr lang="cs-CZ" altLang="cs-CZ" sz="1600" u="sng" dirty="0" smtClean="0"/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sz="1600" dirty="0"/>
              <a:t>právnické a fyzické </a:t>
            </a:r>
            <a:r>
              <a:rPr lang="cs-CZ" sz="1600" dirty="0" smtClean="0"/>
              <a:t>osoby, příspěvkové </a:t>
            </a:r>
            <a:r>
              <a:rPr lang="cs-CZ" sz="1600" dirty="0"/>
              <a:t>organizace zřízené krajem, které vykonávají činnost v oblasti </a:t>
            </a:r>
            <a:r>
              <a:rPr lang="cs-CZ" sz="1600" dirty="0" smtClean="0"/>
              <a:t>kultury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endParaRPr lang="cs-CZ" altLang="cs-CZ" sz="1600" b="1" dirty="0" smtClean="0"/>
          </a:p>
          <a:p>
            <a:pPr lvl="0">
              <a:buNone/>
            </a:pPr>
            <a:r>
              <a:rPr lang="cs-CZ" sz="1600" b="1" u="sng" dirty="0" smtClean="0"/>
              <a:t>Neoprávněný žadatel </a:t>
            </a:r>
          </a:p>
          <a:p>
            <a:pPr marL="285750" indent="-285750"/>
            <a:r>
              <a:rPr lang="cs-CZ" sz="1600" dirty="0" smtClean="0"/>
              <a:t>městské části statutárního </a:t>
            </a:r>
            <a:r>
              <a:rPr lang="cs-CZ" sz="1600" dirty="0"/>
              <a:t>města </a:t>
            </a:r>
            <a:r>
              <a:rPr lang="cs-CZ" sz="1600" dirty="0" smtClean="0"/>
              <a:t>Opavy</a:t>
            </a:r>
          </a:p>
          <a:p>
            <a:pPr marL="285750" indent="-285750"/>
            <a:r>
              <a:rPr lang="cs-CZ" sz="1600" dirty="0" smtClean="0"/>
              <a:t>příspěvkové </a:t>
            </a:r>
            <a:r>
              <a:rPr lang="cs-CZ" sz="1600" dirty="0"/>
              <a:t>organizace, jejímž zřizovatelem je statutární město </a:t>
            </a:r>
            <a:r>
              <a:rPr lang="cs-CZ" sz="1600" dirty="0" smtClean="0"/>
              <a:t>Opava</a:t>
            </a:r>
          </a:p>
          <a:p>
            <a:pPr marL="285750" indent="-285750"/>
            <a:r>
              <a:rPr lang="cs-CZ" sz="1600" dirty="0" smtClean="0"/>
              <a:t>státní </a:t>
            </a:r>
            <a:r>
              <a:rPr lang="cs-CZ" sz="1600" dirty="0"/>
              <a:t>příspěvkové </a:t>
            </a:r>
            <a:r>
              <a:rPr lang="cs-CZ" sz="1600" dirty="0" smtClean="0"/>
              <a:t>organizace</a:t>
            </a:r>
          </a:p>
          <a:p>
            <a:pPr marL="285750" indent="-285750"/>
            <a:r>
              <a:rPr lang="cs-CZ" sz="1600" dirty="0" smtClean="0"/>
              <a:t>příspěvkové </a:t>
            </a:r>
            <a:r>
              <a:rPr lang="cs-CZ" sz="1600" dirty="0"/>
              <a:t>organizace zřízené krajem (</a:t>
            </a:r>
            <a:r>
              <a:rPr lang="cs-CZ" sz="1600" b="1" dirty="0"/>
              <a:t>u dotačního titulu </a:t>
            </a:r>
            <a:r>
              <a:rPr lang="cs-CZ" sz="1600" b="1" dirty="0" smtClean="0"/>
              <a:t>K1/24)</a:t>
            </a:r>
            <a:endParaRPr lang="cs-CZ" sz="1600" b="1" dirty="0"/>
          </a:p>
          <a:p>
            <a:pPr marL="342900" indent="-342900" algn="just" eaLnBrk="1" hangingPunct="1">
              <a:spcBef>
                <a:spcPct val="0"/>
              </a:spcBef>
              <a:defRPr/>
            </a:pPr>
            <a:endParaRPr lang="cs-CZ" altLang="cs-CZ" sz="1600" b="1" dirty="0" smtClean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11379</TotalTime>
  <Words>1842</Words>
  <Application>Microsoft Office PowerPoint</Application>
  <PresentationFormat>Předvádění na obrazovce (4:3)</PresentationFormat>
  <Paragraphs>326</Paragraphs>
  <Slides>25</Slides>
  <Notes>21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8" baseType="lpstr">
      <vt:lpstr>Arial</vt:lpstr>
      <vt:lpstr>Calibri</vt:lpstr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VYÚČTOVÁNÍ DOTACE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Jiskrová Lenka</cp:lastModifiedBy>
  <cp:revision>719</cp:revision>
  <cp:lastPrinted>2022-08-09T07:47:00Z</cp:lastPrinted>
  <dcterms:created xsi:type="dcterms:W3CDTF">2007-01-16T13:45:29Z</dcterms:created>
  <dcterms:modified xsi:type="dcterms:W3CDTF">2023-09-07T10:03:33Z</dcterms:modified>
</cp:coreProperties>
</file>