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13" r:id="rId3"/>
    <p:sldId id="337" r:id="rId4"/>
    <p:sldId id="266" r:id="rId5"/>
    <p:sldId id="314" r:id="rId6"/>
    <p:sldId id="308" r:id="rId7"/>
    <p:sldId id="358" r:id="rId8"/>
    <p:sldId id="340" r:id="rId9"/>
    <p:sldId id="338" r:id="rId10"/>
    <p:sldId id="317" r:id="rId11"/>
    <p:sldId id="355" r:id="rId12"/>
    <p:sldId id="352" r:id="rId13"/>
    <p:sldId id="357" r:id="rId14"/>
    <p:sldId id="321" r:id="rId15"/>
    <p:sldId id="348" r:id="rId16"/>
    <p:sldId id="350" r:id="rId17"/>
    <p:sldId id="356" r:id="rId18"/>
    <p:sldId id="344" r:id="rId19"/>
    <p:sldId id="303" r:id="rId20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0000"/>
    <a:srgbClr val="000000"/>
    <a:srgbClr val="D9DADC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Bez stylu, mřížka tabulky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D7B26C5-4107-4FEC-AEDC-1716B250A1EF}" styleName="Styl Světlá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24" autoAdjust="0"/>
    <p:restoredTop sz="91103" autoAdjust="0"/>
  </p:normalViewPr>
  <p:slideViewPr>
    <p:cSldViewPr>
      <p:cViewPr varScale="1">
        <p:scale>
          <a:sx n="106" d="100"/>
          <a:sy n="106" d="100"/>
        </p:scale>
        <p:origin x="149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50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38" tIns="45769" rIns="91538" bIns="4576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DEF1E72-DCA0-4FCB-8356-A96BEE9FADF1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0963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538" tIns="45769" rIns="91538" bIns="45769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728008D-3DD9-408A-8503-9BA42DDBCB7E}" type="datetimeFigureOut">
              <a:rPr lang="cs-CZ"/>
              <a:pPr>
                <a:defRPr/>
              </a:pPr>
              <a:t>08.09.2023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38" tIns="45769" rIns="91538" bIns="45769" rtlCol="0" anchor="ctr"/>
          <a:lstStyle/>
          <a:p>
            <a:pPr lvl="0"/>
            <a:endParaRPr lang="cs-CZ" noProof="0" smtClean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538" tIns="45769" rIns="91538" bIns="45769" rtlCol="0"/>
          <a:lstStyle/>
          <a:p>
            <a:pPr lvl="0"/>
            <a:r>
              <a:rPr lang="cs-CZ" noProof="0" smtClean="0"/>
              <a:t>Kliknutím lze upravit styly předlohy textu.</a:t>
            </a:r>
          </a:p>
          <a:p>
            <a:pPr lvl="1"/>
            <a:r>
              <a:rPr lang="cs-CZ" noProof="0" smtClean="0"/>
              <a:t>Druhá úroveň</a:t>
            </a:r>
          </a:p>
          <a:p>
            <a:pPr lvl="2"/>
            <a:r>
              <a:rPr lang="cs-CZ" noProof="0" smtClean="0"/>
              <a:t>Třetí úroveň</a:t>
            </a:r>
          </a:p>
          <a:p>
            <a:pPr lvl="3"/>
            <a:r>
              <a:rPr lang="cs-CZ" noProof="0" smtClean="0"/>
              <a:t>Čtvrtá úroveň</a:t>
            </a:r>
          </a:p>
          <a:p>
            <a:pPr lvl="4"/>
            <a:r>
              <a:rPr lang="cs-CZ" noProof="0" smtClean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538" tIns="45769" rIns="91538" bIns="45769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FDF8665F-04E6-49DE-A365-442FD9BE8A5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355089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843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7758990-1616-4CD2-A418-DEC5CA4639B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25649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923C59-1FE1-4036-9594-76D80CA0876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14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602977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2532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3923C59-1FE1-4036-9594-76D80CA08761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15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05638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65945-054D-4EF0-B161-DC16E9A7790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23195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65945-054D-4EF0-B161-DC16E9A7790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8361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662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A465945-054D-4EF0-B161-DC16E9A7790F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12280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94244FF-F514-4368-92F7-5406DEE27173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6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325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19460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94244FF-F514-4368-92F7-5406DEE27173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754576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483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0484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82D53A5-005F-49DE-A636-AD2D8E901B6A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8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09604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smtClean="0"/>
          </a:p>
        </p:txBody>
      </p:sp>
      <p:sp>
        <p:nvSpPr>
          <p:cNvPr id="21508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600A581-6C09-4FF9-9998-919BDDFDF268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9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39558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10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12430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11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079463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12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37506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cs-CZ" altLang="cs-CZ" dirty="0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15963" indent="-274638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0172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43050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1984375" indent="-21907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415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8987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3559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13175" indent="-21907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9D84E25-EB37-405A-9884-D04A01265519}" type="slidenum">
              <a:rPr lang="cs-CZ" altLang="cs-CZ" smtClean="0">
                <a:latin typeface="Arial" charset="0"/>
              </a:rPr>
              <a:pPr eaLnBrk="1" hangingPunct="1">
                <a:spcBef>
                  <a:spcPct val="0"/>
                </a:spcBef>
              </a:pPr>
              <a:t>13</a:t>
            </a:fld>
            <a:endParaRPr lang="cs-CZ" altLang="cs-CZ" smtClean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02273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811D6-E510-4C85-A401-B19F38716A9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9113166"/>
      </p:ext>
    </p:extLst>
  </p:cSld>
  <p:clrMapOvr>
    <a:masterClrMapping/>
  </p:clrMapOvr>
  <p:transition advTm="6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30479E-F093-4489-A88E-074F7C44529B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6174679"/>
      </p:ext>
    </p:extLst>
  </p:cSld>
  <p:clrMapOvr>
    <a:masterClrMapping/>
  </p:clrMapOvr>
  <p:transition advTm="6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3149D4-1493-45BC-8639-3094D3AD52B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9409677"/>
      </p:ext>
    </p:extLst>
  </p:cSld>
  <p:clrMapOvr>
    <a:masterClrMapping/>
  </p:clrMapOvr>
  <p:transition advTm="6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AA87F6-DC2B-47DD-A148-890B1B0AB3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1103222"/>
      </p:ext>
    </p:extLst>
  </p:cSld>
  <p:clrMapOvr>
    <a:masterClrMapping/>
  </p:clrMapOvr>
  <p:transition advTm="6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995C83-C014-4069-A540-76105B6E583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2345348"/>
      </p:ext>
    </p:extLst>
  </p:cSld>
  <p:clrMapOvr>
    <a:masterClrMapping/>
  </p:clrMapOvr>
  <p:transition advTm="6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BFB059-A6BE-4D11-A9B6-B9406F67F9A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9545633"/>
      </p:ext>
    </p:extLst>
  </p:cSld>
  <p:clrMapOvr>
    <a:masterClrMapping/>
  </p:clrMapOvr>
  <p:transition advTm="6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E85ED0-ED14-432D-83F4-B1D24AA8753D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87057514"/>
      </p:ext>
    </p:extLst>
  </p:cSld>
  <p:clrMapOvr>
    <a:masterClrMapping/>
  </p:clrMapOvr>
  <p:transition advTm="6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4B787C-724E-4272-98A4-2B9EBB6D16A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1909735"/>
      </p:ext>
    </p:extLst>
  </p:cSld>
  <p:clrMapOvr>
    <a:masterClrMapping/>
  </p:clrMapOvr>
  <p:transition advTm="6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8D9D99-A17E-4AF8-A565-6ABCB041271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1595228"/>
      </p:ext>
    </p:extLst>
  </p:cSld>
  <p:clrMapOvr>
    <a:masterClrMapping/>
  </p:clrMapOvr>
  <p:transition advTm="6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454F84-2D81-4698-A1BB-080A52C83A2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2911710"/>
      </p:ext>
    </p:extLst>
  </p:cSld>
  <p:clrMapOvr>
    <a:masterClrMapping/>
  </p:clrMapOvr>
  <p:transition advTm="6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B2B01B-4C42-4520-BD0D-B7B27925C9D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56113073"/>
      </p:ext>
    </p:extLst>
  </p:cSld>
  <p:clrMapOvr>
    <a:masterClrMapping/>
  </p:clrMapOvr>
  <p:transition advTm="6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2C08851-DD0C-49BA-A579-CCD70847B49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Tm="60000"/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tace.opava-city.cz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opava-city.cz/cz/nabidka-temat/dotace/dotacni-programy-2024/socialni-souvisejici-sluzby-2024.html" TargetMode="External"/><Relationship Id="rId3" Type="http://schemas.openxmlformats.org/officeDocument/2006/relationships/image" Target="../media/image2.jpeg"/><Relationship Id="rId7" Type="http://schemas.openxmlformats.org/officeDocument/2006/relationships/hyperlink" Target="mailto:karolina.borucka@opava-city.cz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monika.cerminova@opava-city.cz" TargetMode="External"/><Relationship Id="rId5" Type="http://schemas.openxmlformats.org/officeDocument/2006/relationships/hyperlink" Target="mailto:barbora.raidova@opava-city.cz" TargetMode="External"/><Relationship Id="rId4" Type="http://schemas.openxmlformats.org/officeDocument/2006/relationships/hyperlink" Target="mailto:lenka.jiskrova@opava-city.cz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P&#345;&#237;loha%201_Usnesen&#237;_Komise_29_08_2018.doc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6" descr="Opav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80351"/>
            <a:ext cx="6639198" cy="3106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1" name="Text Box 7"/>
          <p:cNvSpPr txBox="1">
            <a:spLocks noChangeArrowheads="1"/>
          </p:cNvSpPr>
          <p:nvPr/>
        </p:nvSpPr>
        <p:spPr bwMode="auto">
          <a:xfrm>
            <a:off x="900113" y="3716339"/>
            <a:ext cx="7704335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 dirty="0" smtClean="0"/>
              <a:t>Dotační program</a:t>
            </a:r>
            <a:endParaRPr lang="cs-CZ" altLang="cs-CZ" sz="3600" b="1" dirty="0" smtClean="0"/>
          </a:p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3600" b="1" dirty="0" smtClean="0">
                <a:solidFill>
                  <a:srgbClr val="00B0F0"/>
                </a:solidFill>
              </a:rPr>
              <a:t>SOCIÁLNÍ A </a:t>
            </a:r>
            <a:r>
              <a:rPr lang="cs-CZ" altLang="cs-CZ" sz="3600" b="1" dirty="0">
                <a:solidFill>
                  <a:srgbClr val="00B0F0"/>
                </a:solidFill>
              </a:rPr>
              <a:t>SOUVISEJÍCÍ SLUŽBY </a:t>
            </a:r>
            <a:r>
              <a:rPr lang="cs-CZ" altLang="cs-CZ" sz="3600" b="1" dirty="0" smtClean="0">
                <a:solidFill>
                  <a:srgbClr val="00B0F0"/>
                </a:solidFill>
              </a:rPr>
              <a:t>2024</a:t>
            </a:r>
            <a:endParaRPr lang="cs-CZ" altLang="cs-CZ" sz="3600" b="1" dirty="0">
              <a:solidFill>
                <a:srgbClr val="00B0F0"/>
              </a:solidFill>
            </a:endParaRPr>
          </a:p>
        </p:txBody>
      </p:sp>
      <p:sp>
        <p:nvSpPr>
          <p:cNvPr id="205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9822DEEF-03C7-4A90-999A-56D33680223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</a:t>
            </a:fld>
            <a:endParaRPr lang="cs-CZ" altLang="cs-CZ" sz="1400" smtClean="0"/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340768"/>
            <a:ext cx="8363272" cy="512445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Termín pro předložení žádosti o </a:t>
            </a:r>
            <a:r>
              <a:rPr lang="cs-CZ" alt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dotaci:  </a:t>
            </a:r>
            <a:r>
              <a:rPr lang="cs-CZ" alt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9. – 30. 9. 2023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000" b="1" dirty="0"/>
          </a:p>
          <a:p>
            <a:pPr marL="0" indent="0" algn="just"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Žadatel je povinen předložit vyplněnou 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Žádost o dotaci včetně všech povinných příloh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prostřednictvím elektronické aplikace GRANTYS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 (</a:t>
            </a:r>
            <a:r>
              <a:rPr lang="cs-CZ" sz="16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https://dotace.opava-city.cz/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 algn="just">
              <a:buNone/>
            </a:pPr>
            <a:endParaRPr lang="cs-CZ" alt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Po odeslání Žádosti prostřednictvím elektronického systému GRANTYS žadatel vygeneruje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 odeslanou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Žádost (bez povinných příloh) ve formátu.pdf. 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Takto vygenerovanou Žádost doručí nejpozději poslední den lhůty pro podání žádosti jedním z níže uvedených způsobů:</a:t>
            </a:r>
          </a:p>
          <a:p>
            <a:pPr marL="0" indent="0">
              <a:buNone/>
            </a:pPr>
            <a:endParaRPr lang="cs-CZ" sz="5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Tx/>
              <a:buAutoNum type="alphaLcParenR"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zašle (bez příloh) prostřednictvím informačního systému </a:t>
            </a: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datových schránek.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UPOZORNĚNÍ: </a:t>
            </a:r>
            <a:r>
              <a:rPr 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</a:t>
            </a:r>
            <a:r>
              <a:rPr 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případě více žádostí ZASLAT KAŽDOU ŽÁDOST/SLUŽBU ZVLÁŠŤ</a:t>
            </a:r>
            <a:r>
              <a:rPr 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</a:t>
            </a: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nebo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Tx/>
              <a:buAutoNum type="alphaLcParenR"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vytiskne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(bez příloh), podepíše a podepsanou žádost, popř. 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podepsal‑li žádost </a:t>
            </a: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zástupce 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žadatele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na základě pověření nebo plné moci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, žádost spolu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 originálem nebo ověřenou kopií tohoto pověření nebo plné moci,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podá prostřednictvím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provozovatele poštovních služeb nebo osobně na podatelně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Magistrátu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města Opavy</a:t>
            </a:r>
          </a:p>
          <a:p>
            <a:pPr marL="0" indent="0">
              <a:buNone/>
            </a:pPr>
            <a:r>
              <a:rPr lang="cs-CZ" sz="1600" b="1" dirty="0">
                <a:latin typeface="Arial" panose="020B0604020202020204" pitchFamily="34" charset="0"/>
                <a:cs typeface="Arial" panose="020B0604020202020204" pitchFamily="34" charset="0"/>
              </a:rPr>
              <a:t>a to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 obálce označené:</a:t>
            </a:r>
            <a:endParaRPr lang="cs-CZ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plným názvem žadatele a adresou jeho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sídla,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textem „Program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SOCIÁLNÍ A SOUVISEJÍCÍ SLUŽBY 2024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– neotvírat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  <a:endParaRPr lang="cs-CZ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1600" dirty="0"/>
          </a:p>
          <a:p>
            <a:pPr marL="0" indent="0" algn="just">
              <a:buNone/>
            </a:pPr>
            <a:r>
              <a:rPr lang="cs-CZ" sz="1600" dirty="0" smtClean="0">
                <a:solidFill>
                  <a:srgbClr val="FF0000"/>
                </a:solidFill>
              </a:rPr>
              <a:t>		</a:t>
            </a:r>
            <a:endParaRPr lang="cs-CZ" sz="1600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	</a:t>
            </a: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10</a:t>
            </a:fld>
            <a:endParaRPr lang="cs-CZ" altLang="cs-CZ" sz="1400" dirty="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422525" y="329406"/>
            <a:ext cx="626427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F0"/>
                </a:solidFill>
              </a:rPr>
              <a:t>ŽÁDOST O DOTACI A JEJÍ PŘEDLOŽENÍ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556792"/>
            <a:ext cx="8064896" cy="482441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sz="1600" b="1" dirty="0" smtClean="0"/>
              <a:t>Povinné přílohy žádosti: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sz="1000" dirty="0" smtClean="0"/>
          </a:p>
          <a:p>
            <a:pPr algn="just"/>
            <a:r>
              <a:rPr lang="cs-CZ" sz="1600" u="sng" dirty="0" smtClean="0"/>
              <a:t>personální </a:t>
            </a:r>
            <a:r>
              <a:rPr lang="cs-CZ" sz="1600" u="sng" dirty="0"/>
              <a:t>zajištění </a:t>
            </a:r>
            <a:r>
              <a:rPr lang="cs-CZ" sz="1600" u="sng" dirty="0" smtClean="0"/>
              <a:t>proje</a:t>
            </a:r>
            <a:r>
              <a:rPr lang="cs-CZ" sz="1600" dirty="0" smtClean="0"/>
              <a:t>ktu – </a:t>
            </a:r>
            <a:r>
              <a:rPr lang="cs-CZ" sz="1600" dirty="0" smtClean="0">
                <a:solidFill>
                  <a:srgbClr val="FF0000"/>
                </a:solidFill>
              </a:rPr>
              <a:t>vyplňuje se i v případě, že není požadována dotace na osobní náklady </a:t>
            </a:r>
            <a:r>
              <a:rPr lang="cs-CZ" sz="1600" i="1" dirty="0" smtClean="0">
                <a:solidFill>
                  <a:srgbClr val="000000"/>
                </a:solidFill>
              </a:rPr>
              <a:t>(</a:t>
            </a:r>
            <a:r>
              <a:rPr lang="cs-CZ" sz="1600" i="1" dirty="0">
                <a:solidFill>
                  <a:srgbClr val="000000"/>
                </a:solidFill>
              </a:rPr>
              <a:t>f</a:t>
            </a:r>
            <a:r>
              <a:rPr lang="cs-CZ" sz="1600" i="1" dirty="0" smtClean="0"/>
              <a:t>ormulář </a:t>
            </a:r>
            <a:r>
              <a:rPr lang="cs-CZ" sz="1600" i="1" dirty="0"/>
              <a:t>přílohy </a:t>
            </a:r>
            <a:r>
              <a:rPr lang="cs-CZ" sz="1600" i="1" dirty="0" smtClean="0"/>
              <a:t>je k dispozici v systému </a:t>
            </a:r>
            <a:r>
              <a:rPr lang="cs-CZ" sz="1600" i="1" dirty="0" err="1" smtClean="0"/>
              <a:t>Grantys</a:t>
            </a:r>
            <a:r>
              <a:rPr lang="cs-CZ" sz="1600" i="1" dirty="0" smtClean="0"/>
              <a:t> v </a:t>
            </a:r>
            <a:r>
              <a:rPr lang="cs-CZ" sz="1600" i="1" dirty="0"/>
              <a:t>záložce </a:t>
            </a:r>
            <a:r>
              <a:rPr lang="cs-CZ" sz="1600" i="1" dirty="0" smtClean="0"/>
              <a:t/>
            </a:r>
            <a:br>
              <a:rPr lang="cs-CZ" sz="1600" i="1" dirty="0" smtClean="0"/>
            </a:br>
            <a:r>
              <a:rPr lang="cs-CZ" sz="1600" i="1" dirty="0" smtClean="0"/>
              <a:t>"</a:t>
            </a:r>
            <a:r>
              <a:rPr lang="cs-CZ" sz="1600" i="1" dirty="0"/>
              <a:t>Ke </a:t>
            </a:r>
            <a:r>
              <a:rPr lang="cs-CZ" sz="1600" i="1" dirty="0" smtClean="0"/>
              <a:t>stažení„)</a:t>
            </a:r>
          </a:p>
          <a:p>
            <a:pPr algn="just"/>
            <a:r>
              <a:rPr lang="cs-CZ" sz="1600" u="sng" dirty="0" smtClean="0"/>
              <a:t>ceník</a:t>
            </a:r>
            <a:r>
              <a:rPr lang="cs-CZ" sz="1600" dirty="0" smtClean="0"/>
              <a:t> </a:t>
            </a:r>
            <a:r>
              <a:rPr lang="cs-CZ" sz="1600" dirty="0"/>
              <a:t>–</a:t>
            </a:r>
            <a:r>
              <a:rPr lang="cs-CZ" sz="1600" b="1" dirty="0"/>
              <a:t> </a:t>
            </a:r>
            <a:r>
              <a:rPr lang="cs-CZ" sz="1600" dirty="0"/>
              <a:t>doložení </a:t>
            </a:r>
            <a:r>
              <a:rPr lang="cs-CZ" sz="1600" dirty="0" smtClean="0"/>
              <a:t>pouze </a:t>
            </a:r>
            <a:r>
              <a:rPr lang="cs-CZ" sz="1600" dirty="0"/>
              <a:t>v případě, že se jedná o placenou </a:t>
            </a:r>
            <a:r>
              <a:rPr lang="cs-CZ" sz="1600" dirty="0" smtClean="0"/>
              <a:t>službu</a:t>
            </a:r>
            <a:endParaRPr lang="cs-CZ" sz="1600" dirty="0"/>
          </a:p>
          <a:p>
            <a:pPr algn="just"/>
            <a:r>
              <a:rPr lang="cs-CZ" sz="1600" u="sng" dirty="0"/>
              <a:t>originál nebo ověřená kopie pověření nebo plné moci</a:t>
            </a:r>
            <a:r>
              <a:rPr lang="cs-CZ" sz="1600" dirty="0"/>
              <a:t> v případě, že žádost je podepsaná osobou pověřenou statutárním orgánem žadatele </a:t>
            </a:r>
          </a:p>
          <a:p>
            <a:pPr algn="just"/>
            <a:r>
              <a:rPr lang="cs-CZ" sz="1600" u="sng" dirty="0"/>
              <a:t>prosté kopie aktuálních dokladů o právní subjektivitě</a:t>
            </a:r>
            <a:r>
              <a:rPr lang="cs-CZ" sz="1600" dirty="0"/>
              <a:t> a dokladů o oprávnění k vykonávané činnosti (zejména společenské smlouvy, stanov, statutu, zřizovací listiny, výpisu z živnostenského rejstříku, výpisu z obchodního rejstříku apod.), </a:t>
            </a:r>
            <a:r>
              <a:rPr lang="cs-CZ" sz="1600" b="1" dirty="0"/>
              <a:t>pokud tyto údaje nevyplývají z veřejných </a:t>
            </a:r>
            <a:r>
              <a:rPr lang="cs-CZ" sz="1600" b="1" dirty="0" smtClean="0"/>
              <a:t>rejstříků</a:t>
            </a:r>
            <a:endParaRPr lang="cs-CZ" sz="1600" dirty="0"/>
          </a:p>
          <a:p>
            <a:pPr algn="just"/>
            <a:r>
              <a:rPr lang="cs-CZ" sz="1600" u="sng" dirty="0"/>
              <a:t>prosté kopie dokladů o volbě nebo jmenování člena statutárního orgánu </a:t>
            </a:r>
            <a:r>
              <a:rPr lang="cs-CZ" sz="1600" dirty="0"/>
              <a:t>a o tom, zda je oprávněn zastupovat žadatele samostatně, nebo společně s jiným členem statutárního orgánu (</a:t>
            </a:r>
            <a:r>
              <a:rPr lang="cs-CZ" sz="1600" b="1" dirty="0"/>
              <a:t>pokud tyto údaje nevyplývají z veřejných rejstříků</a:t>
            </a:r>
            <a:r>
              <a:rPr lang="cs-CZ" sz="1600" dirty="0" smtClean="0"/>
              <a:t>)</a:t>
            </a:r>
          </a:p>
          <a:p>
            <a:pPr algn="just"/>
            <a:r>
              <a:rPr lang="cs-CZ" sz="1600" u="sng" dirty="0">
                <a:solidFill>
                  <a:srgbClr val="000000"/>
                </a:solidFill>
              </a:rPr>
              <a:t>prostou kopii smlouvy o zřízení bankovního účtu</a:t>
            </a:r>
            <a:r>
              <a:rPr lang="cs-CZ" sz="1600" dirty="0">
                <a:solidFill>
                  <a:srgbClr val="000000"/>
                </a:solidFill>
              </a:rPr>
              <a:t> u peněžního ústavu nebo písemné potvrzení peněžního ústavu o vedení bankovního účtu žadatele</a:t>
            </a:r>
          </a:p>
          <a:p>
            <a:pPr algn="just"/>
            <a:endParaRPr lang="cs-CZ" altLang="cs-CZ" sz="1600" dirty="0" smtClean="0"/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11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6886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F0"/>
                </a:solidFill>
              </a:rPr>
              <a:t>ŽÁDOST O DOTACI A JEJÍ PŘEDLOŽENÍ</a:t>
            </a:r>
          </a:p>
        </p:txBody>
      </p:sp>
    </p:spTree>
    <p:extLst>
      <p:ext uri="{BB962C8B-B14F-4D97-AF65-F5344CB8AC3E}">
        <p14:creationId xmlns:p14="http://schemas.microsoft.com/office/powerpoint/2010/main" val="3167236711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539552" y="1454150"/>
            <a:ext cx="8208912" cy="4927178"/>
          </a:xfrm>
        </p:spPr>
        <p:txBody>
          <a:bodyPr/>
          <a:lstStyle/>
          <a:p>
            <a:pPr marL="400050" indent="-285750" algn="just">
              <a:buFont typeface="Arial" panose="020B0604020202020204" pitchFamily="34" charset="0"/>
              <a:buChar char="•"/>
            </a:pPr>
            <a:r>
              <a:rPr lang="cs-CZ" sz="1450" b="1" u="sng" dirty="0" smtClean="0"/>
              <a:t>údaje </a:t>
            </a:r>
            <a:r>
              <a:rPr lang="cs-CZ" sz="1450" b="1" u="sng" dirty="0"/>
              <a:t>o skutečném majiteli žadatele</a:t>
            </a:r>
            <a:r>
              <a:rPr lang="cs-CZ" sz="1450" b="1" dirty="0"/>
              <a:t> ve formě úplného výpisu</a:t>
            </a:r>
            <a:r>
              <a:rPr lang="cs-CZ" sz="1450" dirty="0"/>
              <a:t> platných údajů z evidence skutečných majitelů - </a:t>
            </a:r>
            <a:r>
              <a:rPr lang="cs-CZ" sz="1450" b="1" dirty="0">
                <a:solidFill>
                  <a:srgbClr val="FF0000"/>
                </a:solidFill>
              </a:rPr>
              <a:t>netýká se subjektů uvedených v § 7 NOVELIZOVANÉHO ZÁKONA ZESM. </a:t>
            </a:r>
            <a:r>
              <a:rPr lang="cs-CZ" sz="1450" dirty="0">
                <a:solidFill>
                  <a:srgbClr val="FF0000"/>
                </a:solidFill>
              </a:rPr>
              <a:t>Právnické osoby v právní formě spolku, pobočného spolku a ústavu mohou </a:t>
            </a:r>
            <a:r>
              <a:rPr lang="cs-CZ" sz="1450" b="1" dirty="0">
                <a:solidFill>
                  <a:srgbClr val="FF0000"/>
                </a:solidFill>
              </a:rPr>
              <a:t>nahradit úplný výpis částečným výpisem</a:t>
            </a:r>
            <a:r>
              <a:rPr lang="cs-CZ" sz="1450" dirty="0"/>
              <a:t> podle § 14 zákona č. 37/2021 </a:t>
            </a:r>
            <a:r>
              <a:rPr lang="cs-CZ" sz="1450" dirty="0" smtClean="0"/>
              <a:t>Sb.</a:t>
            </a:r>
            <a:endParaRPr lang="cs-CZ" sz="1450" b="1" dirty="0"/>
          </a:p>
          <a:p>
            <a:pPr marL="0" indent="0" algn="just">
              <a:buNone/>
            </a:pPr>
            <a:endParaRPr lang="cs-CZ" sz="500" b="1" dirty="0"/>
          </a:p>
          <a:p>
            <a:pPr marL="0" indent="0" algn="just">
              <a:buNone/>
            </a:pPr>
            <a:r>
              <a:rPr lang="cs-CZ" sz="1450" b="1" dirty="0" smtClean="0"/>
              <a:t>Výpis </a:t>
            </a:r>
            <a:r>
              <a:rPr lang="cs-CZ" sz="1450" b="1" dirty="0"/>
              <a:t>z evidence skutečných majitelů nesmí být starší než 6 měsíců od data podání žádosti o dotaci</a:t>
            </a:r>
            <a:r>
              <a:rPr lang="cs-CZ" sz="1450" b="1" dirty="0" smtClean="0"/>
              <a:t>.</a:t>
            </a:r>
          </a:p>
          <a:p>
            <a:pPr marL="0" indent="0" algn="just">
              <a:buNone/>
            </a:pPr>
            <a:endParaRPr lang="cs-CZ" sz="500" b="1" dirty="0"/>
          </a:p>
          <a:p>
            <a:pPr marL="0" lvl="0" indent="0" algn="just">
              <a:buNone/>
            </a:pPr>
            <a:r>
              <a:rPr lang="cs-CZ" sz="1450" b="1" dirty="0">
                <a:solidFill>
                  <a:srgbClr val="FF0000"/>
                </a:solidFill>
              </a:rPr>
              <a:t>Dne 1. 10. 2022 nabyl účinnosti zákon č. 245/2022 Sb., kterým se mění zákon č. 37/2021 Sb., o evidenci skutečných majitelů.</a:t>
            </a:r>
            <a:r>
              <a:rPr lang="cs-CZ" sz="1450" b="1" dirty="0">
                <a:solidFill>
                  <a:srgbClr val="000000"/>
                </a:solidFill>
              </a:rPr>
              <a:t> V důsledku novelizace dochází ke změně některých zapsaných údajů v evidenci, </a:t>
            </a:r>
            <a:r>
              <a:rPr lang="cs-CZ" sz="1450" b="1" u="sng" dirty="0">
                <a:solidFill>
                  <a:srgbClr val="000000"/>
                </a:solidFill>
              </a:rPr>
              <a:t>evidenční povinnost se rozšiřuje</a:t>
            </a:r>
            <a:r>
              <a:rPr lang="cs-CZ" sz="1450" b="1" dirty="0">
                <a:solidFill>
                  <a:srgbClr val="000000"/>
                </a:solidFill>
              </a:rPr>
              <a:t> a skuteční majitelé se v některých situacích mění či přibývají.</a:t>
            </a:r>
          </a:p>
          <a:p>
            <a:pPr marL="0" indent="0">
              <a:buFontTx/>
              <a:buNone/>
            </a:pPr>
            <a:endParaRPr lang="cs-CZ" sz="500" b="1" dirty="0" smtClean="0">
              <a:solidFill>
                <a:srgbClr val="FF0000"/>
              </a:solidFill>
            </a:endParaRPr>
          </a:p>
          <a:p>
            <a:pPr marL="0" indent="0" algn="just">
              <a:buFontTx/>
              <a:buNone/>
            </a:pPr>
            <a:r>
              <a:rPr lang="cs-CZ" sz="1450" b="1" dirty="0" smtClean="0">
                <a:solidFill>
                  <a:srgbClr val="FF0000"/>
                </a:solidFill>
              </a:rPr>
              <a:t>V </a:t>
            </a:r>
            <a:r>
              <a:rPr lang="cs-CZ" sz="1450" b="1" dirty="0">
                <a:solidFill>
                  <a:srgbClr val="FF0000"/>
                </a:solidFill>
              </a:rPr>
              <a:t>důsledku novely ZESM mají některé subjekty evidenční povinnost nově od 1. 10. 2022. Jde konkrétně o:</a:t>
            </a:r>
          </a:p>
          <a:p>
            <a:r>
              <a:rPr lang="cs-CZ" sz="1450" dirty="0"/>
              <a:t>okresní a regionální komory nebo začleněná společenstva podle jiného zákona,</a:t>
            </a:r>
          </a:p>
          <a:p>
            <a:r>
              <a:rPr lang="cs-CZ" sz="1450" dirty="0"/>
              <a:t>politické strany a politická hnutí,</a:t>
            </a:r>
          </a:p>
          <a:p>
            <a:r>
              <a:rPr lang="cs-CZ" sz="1450" b="1" dirty="0"/>
              <a:t>církve a náboženské společnosti </a:t>
            </a:r>
            <a:r>
              <a:rPr lang="cs-CZ" sz="1450" dirty="0"/>
              <a:t>a ostatní právnické osoby podle zákona upravujícího církve a náboženské společnosti,</a:t>
            </a:r>
          </a:p>
          <a:p>
            <a:r>
              <a:rPr lang="cs-CZ" sz="1450" dirty="0"/>
              <a:t>odborové organizace a organizace zaměstnavatelů,</a:t>
            </a:r>
          </a:p>
          <a:p>
            <a:r>
              <a:rPr lang="cs-CZ" sz="1450" dirty="0"/>
              <a:t>honební společenstva,</a:t>
            </a:r>
          </a:p>
          <a:p>
            <a:r>
              <a:rPr lang="cs-CZ" sz="1450" dirty="0"/>
              <a:t>společenství vlastníků jednotek.</a:t>
            </a:r>
          </a:p>
          <a:p>
            <a:pPr marL="114300" indent="0" algn="just">
              <a:buNone/>
            </a:pPr>
            <a:endParaRPr lang="cs-CZ" sz="1600" dirty="0"/>
          </a:p>
          <a:p>
            <a:pPr marL="0" indent="0">
              <a:buNone/>
            </a:pPr>
            <a:endParaRPr lang="cs-CZ" sz="1400" dirty="0"/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 smtClean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dirty="0" smtClean="0"/>
              <a:t>	</a:t>
            </a: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12</a:t>
            </a:fld>
            <a:endParaRPr lang="cs-CZ" altLang="cs-CZ" sz="1400" dirty="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68865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F0"/>
                </a:solidFill>
              </a:rPr>
              <a:t>ŽÁDOST O DOTACI A JEJÍ PŘEDLOŽENÍ</a:t>
            </a:r>
          </a:p>
        </p:txBody>
      </p:sp>
    </p:spTree>
    <p:extLst>
      <p:ext uri="{BB962C8B-B14F-4D97-AF65-F5344CB8AC3E}">
        <p14:creationId xmlns:p14="http://schemas.microsoft.com/office/powerpoint/2010/main" val="4115458909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340768"/>
            <a:ext cx="8229600" cy="4967957"/>
          </a:xfrm>
        </p:spPr>
        <p:txBody>
          <a:bodyPr/>
          <a:lstStyle/>
          <a:p>
            <a:pPr marL="0" indent="0" algn="just">
              <a:buNone/>
            </a:pPr>
            <a:r>
              <a:rPr lang="cs-CZ" sz="1600" b="1" u="sng" dirty="0" smtClean="0">
                <a:solidFill>
                  <a:srgbClr val="000000"/>
                </a:solidFill>
              </a:rPr>
              <a:t>Z</a:t>
            </a:r>
            <a:r>
              <a:rPr lang="cs-CZ" sz="1600" b="1" u="sng" dirty="0"/>
              <a:t> dalšího posuzování budou žádosti předložené vyhlašovateli vyloučeny, pokud:</a:t>
            </a:r>
          </a:p>
          <a:p>
            <a:pPr lvl="0"/>
            <a:r>
              <a:rPr lang="cs-CZ" sz="1600" dirty="0"/>
              <a:t>nebyly doručeny prostřednictvím elektronického systému GRANTYS v řádném </a:t>
            </a:r>
            <a:r>
              <a:rPr lang="cs-CZ" sz="1600" dirty="0" smtClean="0"/>
              <a:t>termínu, </a:t>
            </a:r>
            <a:endParaRPr lang="cs-CZ" sz="1600" b="1" dirty="0"/>
          </a:p>
          <a:p>
            <a:pPr lvl="0"/>
            <a:r>
              <a:rPr lang="cs-CZ" sz="1600" dirty="0"/>
              <a:t>jsou v rozporu s tímto Programem,</a:t>
            </a:r>
          </a:p>
          <a:p>
            <a:pPr lvl="0"/>
            <a:r>
              <a:rPr lang="cs-CZ" sz="1600" dirty="0"/>
              <a:t>byly předloženy do jiného dotačního programu/titulu, než do jakého svým účelem náleží,</a:t>
            </a:r>
          </a:p>
          <a:p>
            <a:pPr lvl="0"/>
            <a:r>
              <a:rPr lang="cs-CZ" sz="1600" dirty="0"/>
              <a:t>byly doručeny na jiné </a:t>
            </a:r>
            <a:r>
              <a:rPr lang="cs-CZ" sz="1600" dirty="0" smtClean="0"/>
              <a:t>adresy, </a:t>
            </a:r>
            <a:endParaRPr lang="cs-CZ" sz="1600" dirty="0"/>
          </a:p>
          <a:p>
            <a:pPr lvl="0"/>
            <a:r>
              <a:rPr lang="cs-CZ" sz="1600" dirty="0"/>
              <a:t>nejsou podepsány osobou oprávněnou zastupovat žadatele; vyplývá-li ze stanov žadatele nebo obdobného dokumentu požadavek, aby žádost byla podepsána více osobami, musí být </a:t>
            </a:r>
            <a:r>
              <a:rPr lang="cs-CZ" sz="1600" dirty="0" smtClean="0"/>
              <a:t>respektován, </a:t>
            </a:r>
            <a:endParaRPr lang="cs-CZ" sz="1600" dirty="0"/>
          </a:p>
          <a:p>
            <a:r>
              <a:rPr lang="cs-CZ" sz="1600" dirty="0" smtClean="0"/>
              <a:t>bude </a:t>
            </a:r>
            <a:r>
              <a:rPr lang="cs-CZ" sz="1600" dirty="0"/>
              <a:t>mít žadatel k termínu podání žádosti vůči poskytovateli neuhrazené finanční závazky po lhůtě </a:t>
            </a:r>
            <a:r>
              <a:rPr lang="cs-CZ" sz="1600" dirty="0" smtClean="0"/>
              <a:t>splatnosti,</a:t>
            </a:r>
            <a:endParaRPr lang="cs-CZ" sz="1600" dirty="0"/>
          </a:p>
          <a:p>
            <a:r>
              <a:rPr lang="cs-CZ" sz="1600" dirty="0" smtClean="0"/>
              <a:t>by </a:t>
            </a:r>
            <a:r>
              <a:rPr lang="cs-CZ" sz="1600" dirty="0"/>
              <a:t>poskytnutím dotace v požadované výši byla překročena hranice podpory „de </a:t>
            </a:r>
            <a:r>
              <a:rPr lang="cs-CZ" sz="1600" dirty="0" err="1"/>
              <a:t>minimis</a:t>
            </a:r>
            <a:r>
              <a:rPr lang="cs-CZ" sz="1600" dirty="0"/>
              <a:t>“ dle Nařízení Komise (EU) č. </a:t>
            </a:r>
            <a:r>
              <a:rPr lang="cs-CZ" sz="1600" dirty="0" smtClean="0"/>
              <a:t>1407/2013.</a:t>
            </a:r>
          </a:p>
          <a:p>
            <a:pPr marL="0" indent="0" algn="just">
              <a:buNone/>
            </a:pPr>
            <a:endParaRPr lang="cs-CZ" sz="1200" dirty="0" smtClean="0"/>
          </a:p>
          <a:p>
            <a:pPr marL="0" indent="0" algn="just">
              <a:buNone/>
            </a:pPr>
            <a:r>
              <a:rPr lang="cs-CZ" sz="1600" dirty="0" smtClean="0"/>
              <a:t>Pokud </a:t>
            </a:r>
            <a:r>
              <a:rPr lang="cs-CZ" sz="1600" dirty="0"/>
              <a:t>bude žádost vykazovat </a:t>
            </a:r>
            <a:r>
              <a:rPr lang="cs-CZ" sz="1600" b="1" dirty="0"/>
              <a:t>jiné nedostatky, bude žadatel vyzván </a:t>
            </a:r>
            <a:r>
              <a:rPr lang="cs-CZ" sz="1600" dirty="0"/>
              <a:t>prostřednictvím</a:t>
            </a:r>
            <a:r>
              <a:rPr lang="cs-CZ" sz="1600" b="1" dirty="0"/>
              <a:t> </a:t>
            </a:r>
            <a:r>
              <a:rPr lang="cs-CZ" sz="1600" dirty="0"/>
              <a:t>elektronického systému GRANTYS </a:t>
            </a:r>
            <a:r>
              <a:rPr lang="cs-CZ" sz="1600" b="1" dirty="0"/>
              <a:t>k jejich odstranění do 5 pracovních dnů. </a:t>
            </a:r>
            <a:r>
              <a:rPr lang="cs-CZ" sz="1600" dirty="0"/>
              <a:t>Pokud tak žadatel neučiní, bude jeho žádost z hodnocení </a:t>
            </a:r>
            <a:r>
              <a:rPr lang="cs-CZ" sz="1600" b="1" dirty="0">
                <a:solidFill>
                  <a:srgbClr val="FF0000"/>
                </a:solidFill>
              </a:rPr>
              <a:t>vyloučena</a:t>
            </a:r>
            <a:r>
              <a:rPr lang="cs-CZ" sz="1600" dirty="0"/>
              <a:t>.</a:t>
            </a:r>
          </a:p>
          <a:p>
            <a:pPr marL="0" indent="0" algn="just">
              <a:buNone/>
            </a:pPr>
            <a:endParaRPr lang="cs-CZ" sz="1600" u="sng" dirty="0">
              <a:solidFill>
                <a:srgbClr val="00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altLang="cs-CZ" sz="1600" dirty="0"/>
          </a:p>
          <a:p>
            <a:pPr marL="0" indent="0" algn="just" eaLnBrk="1" hangingPunct="1">
              <a:spcBef>
                <a:spcPct val="0"/>
              </a:spcBef>
              <a:buNone/>
            </a:pPr>
            <a:endParaRPr lang="cs-CZ" altLang="cs-CZ" sz="1600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/>
              <a:t>	</a:t>
            </a:r>
          </a:p>
          <a:p>
            <a:pPr marL="0" indent="0" algn="just">
              <a:buNone/>
            </a:pPr>
            <a:endParaRPr lang="cs-CZ" sz="1600" u="sng" dirty="0">
              <a:solidFill>
                <a:srgbClr val="000000"/>
              </a:solidFill>
            </a:endParaRP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DD524822-838F-434B-ACEC-875A97F86D0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13</a:t>
            </a:fld>
            <a:endParaRPr lang="cs-CZ" altLang="cs-CZ" sz="1400" smtClean="0"/>
          </a:p>
        </p:txBody>
      </p:sp>
      <p:sp>
        <p:nvSpPr>
          <p:cNvPr id="11269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91502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>
                <a:solidFill>
                  <a:srgbClr val="00B0F0"/>
                </a:solidFill>
              </a:rPr>
              <a:t> 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ŽÁDOST O DOTACI A JEJÍ PŘEDLOŽENÍ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0787098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2438" y="1340768"/>
            <a:ext cx="8229600" cy="5040560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Termín realizace projektu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b="1" dirty="0" smtClean="0">
                <a:solidFill>
                  <a:srgbClr val="FF0000"/>
                </a:solidFill>
              </a:rPr>
              <a:t>1. 1. 2024 - 31. 12. 2024</a:t>
            </a:r>
          </a:p>
          <a:p>
            <a:pPr algn="just" eaLnBrk="1" hangingPunct="1">
              <a:spcBef>
                <a:spcPct val="0"/>
              </a:spcBef>
              <a:defRPr/>
            </a:pPr>
            <a:endParaRPr lang="cs-CZ" altLang="cs-CZ" sz="1600" b="1" dirty="0"/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 smtClean="0"/>
              <a:t>Vedení odděleného účetnictví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Příjemce dotace je povinen vést oddělenou účetní evidenci celého realizovaného projektu dle zákona č. 563/1991 Sb., o účetnictví, ve znění pozdějších předpisů (dále jen „zákon o účetnictví“), Tato evidence musí být podložena účetními doklady ve smyslu zákona o účetnictví. </a:t>
            </a:r>
            <a:r>
              <a:rPr lang="cs-CZ" sz="1600" b="1" dirty="0"/>
              <a:t>Povinnost dle tohoto ustanovení se nevztahuje na příjemce, kteří nemají povinnost vést účetnictví dle zákona o </a:t>
            </a:r>
            <a:r>
              <a:rPr lang="cs-CZ" sz="1600" b="1" dirty="0" smtClean="0"/>
              <a:t>účetnictví. </a:t>
            </a:r>
            <a:r>
              <a:rPr lang="cs-CZ" altLang="cs-CZ" sz="1600" dirty="0"/>
              <a:t>	</a:t>
            </a: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 smtClean="0"/>
              <a:t>Použití dotace: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 smtClean="0"/>
              <a:t>pouze </a:t>
            </a:r>
            <a:r>
              <a:rPr lang="cs-CZ" sz="1600" dirty="0"/>
              <a:t>na úhradu účelově určených uznatelných nákladů v souladu s obsahem projektu, smlouvou, podmínkami </a:t>
            </a:r>
            <a:r>
              <a:rPr lang="cs-CZ" sz="1600" dirty="0" smtClean="0"/>
              <a:t>dotačního </a:t>
            </a:r>
            <a:r>
              <a:rPr lang="cs-CZ" sz="1600" dirty="0"/>
              <a:t>programu a strukturou aktualizovaného nákladového </a:t>
            </a:r>
            <a:r>
              <a:rPr lang="cs-CZ" sz="1600" dirty="0" smtClean="0"/>
              <a:t>rozpočtu. </a:t>
            </a:r>
            <a:endParaRPr lang="cs-CZ" sz="1600" dirty="0"/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 smtClean="0">
                <a:solidFill>
                  <a:srgbClr val="FF0000"/>
                </a:solidFill>
              </a:rPr>
              <a:t>od </a:t>
            </a:r>
            <a:r>
              <a:rPr lang="cs-CZ" altLang="cs-CZ" sz="1600" dirty="0">
                <a:solidFill>
                  <a:srgbClr val="FF0000"/>
                </a:solidFill>
              </a:rPr>
              <a:t>nákladového rozpočtu je možné se odchýlit pouze při dodržení následujících podmínek:</a:t>
            </a:r>
          </a:p>
          <a:p>
            <a:pPr lvl="1" algn="just">
              <a:buFont typeface="+mj-lt"/>
              <a:buAutoNum type="alphaLcParenR"/>
            </a:pPr>
            <a:r>
              <a:rPr 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rámci provozních nákladů nebo osobních nákladů lze při čerpání dotace přesouvat finanční prostředky bez </a:t>
            </a:r>
            <a:r>
              <a:rPr 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omezení,</a:t>
            </a:r>
          </a:p>
          <a:p>
            <a:pPr lvl="1" algn="just">
              <a:buFont typeface="+mj-lt"/>
              <a:buAutoNum type="alphaLcParenR"/>
            </a:pP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mezi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provozními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osobními náklady lze při čerpání dotace přesunout maximálně 50.000,00 Kč.</a:t>
            </a: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/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B2A84A2-FCD0-4144-90A4-B2AF5697F6F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14</a:t>
            </a:fld>
            <a:endParaRPr lang="cs-CZ" altLang="cs-CZ" sz="1400" dirty="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91026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F0"/>
                </a:solidFill>
              </a:rPr>
              <a:t>PODMÍNKY POUŽITÍ DOTACE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59532" y="1344026"/>
            <a:ext cx="8424936" cy="5524722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případě jakékoliv změny související s čerpáním poskytnuté dotace, realizací projektu či identifikačními údaji příjemce 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 nezbytné neprodleně, nejpozději do 7 kalendářních dní od vzniku změny, zaslat poskytovateli dotace prostřednictvím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elektronického systému GRANTYS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Žádost o změnu </a:t>
            </a: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projektu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200" dirty="0">
              <a:solidFill>
                <a:srgbClr val="00B0F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ádost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změnu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projektu je příjemce dotace povinen předložit nejpozději </a:t>
            </a: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30. 09.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2024.</a:t>
            </a:r>
            <a:endParaRPr lang="cs-CZ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</a:t>
            </a:r>
            <a:r>
              <a:rPr 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ádost </a:t>
            </a:r>
            <a:r>
              <a:rPr 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změnu je nutné vyplnit v elektronickém systému GRANTYS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cs-CZ" sz="1600" u="sng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 případě, že požadovaná změna má vliv na rozpočet projektu, musí příjemce dotace vyplnit také nákladový rozpočet.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Pokud se vzniklá změna týká např. úpravy bankovního účtu, změny členů statutárního orgánu, změny adresy, změny kontaktních údajů, aj., musí žadatel zaškrtnout ve formuláři Žádosti o změnu projektu příslušný typ změny a dokumenty související s touto změnou nahrát do záložky „Soubory“.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 vyplnění formuláře Žádosti o změnu projektu, př. vyplnění nákladového rozpočtu a nahrání příslušných příloh musí příjemce Žádost o změnu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odeslat prostřednictvím elektronického systému GRANTYS, následně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odeslanou žádost a nákladový rozpočet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vyexportovat do formátu .doc nebo .</a:t>
            </a:r>
            <a:r>
              <a:rPr lang="cs-CZ" sz="1600" b="1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pdf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následně je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doručit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poskytovateli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prostřednictvím datové schránky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nebo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 listinné podobě 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(pošta, podatelna 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MMO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09. 2024</a:t>
            </a:r>
            <a:r>
              <a:rPr 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16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endParaRPr lang="cs-CZ" sz="1600" dirty="0"/>
          </a:p>
          <a:p>
            <a:pPr algn="just"/>
            <a:endParaRPr lang="cs-CZ" altLang="cs-CZ" sz="1600" b="1" dirty="0">
              <a:solidFill>
                <a:srgbClr val="FF0000"/>
              </a:solidFill>
            </a:endParaRPr>
          </a:p>
        </p:txBody>
      </p:sp>
      <p:sp>
        <p:nvSpPr>
          <p:cNvPr id="1024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FB2A84A2-FCD0-4144-90A4-B2AF5697F6FD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15</a:t>
            </a:fld>
            <a:endParaRPr lang="cs-CZ" altLang="cs-CZ" sz="1400" dirty="0" smtClean="0"/>
          </a:p>
        </p:txBody>
      </p:sp>
      <p:sp>
        <p:nvSpPr>
          <p:cNvPr id="10245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688657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ZMĚNY PROJEKTU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0200650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539552" y="1556792"/>
            <a:ext cx="7992888" cy="4688433"/>
          </a:xfrm>
        </p:spPr>
        <p:txBody>
          <a:bodyPr/>
          <a:lstStyle/>
          <a:p>
            <a:pPr algn="just"/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rčeno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 žadatele, kteří byli podpořeni z rozpočtu SMO v rámci prvního kola dotačního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řízení 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je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primárně určeno na pokrytí mimořádných, neočekávaných nákladů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Programu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sociální a související služby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2024 (</a:t>
            </a:r>
            <a:r>
              <a:rPr lang="cs-CZ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není </a:t>
            </a:r>
            <a:r>
              <a:rPr lang="cs-CZ" sz="1600" u="sng" dirty="0">
                <a:latin typeface="Arial" panose="020B0604020202020204" pitchFamily="34" charset="0"/>
                <a:cs typeface="Arial" panose="020B0604020202020204" pitchFamily="34" charset="0"/>
              </a:rPr>
              <a:t>určeno na dokrytí nákladů, na které žadateli nebyly z rozpočtu SMO poskytnuty finanční prostředky v rámci prvního kola dotačního </a:t>
            </a:r>
            <a:r>
              <a:rPr lang="cs-CZ" sz="16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řízení).</a:t>
            </a:r>
          </a:p>
          <a:p>
            <a:pPr marL="0" indent="0" algn="just">
              <a:buNone/>
            </a:pPr>
            <a:endParaRPr 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Součástí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Žádosti o dofinancování je nákladový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rozpočet, který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je nezbytné vyplnit/upravit v 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nákladových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položkách (případně doplnit nové),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které žadatel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požaduje navýšit (dofinancovat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).</a:t>
            </a:r>
          </a:p>
          <a:p>
            <a:pPr marL="0" indent="0" algn="just">
              <a:buNone/>
            </a:pPr>
            <a:endParaRPr lang="cs-CZ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případě, že dofinancování je 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určeno 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 osobní náklady, je nutné v systému GRANTYS přes záložku „Soubory“ nahrát vyplněnou tabulku „</a:t>
            </a:r>
            <a:r>
              <a:rPr 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personální zajištění projektu</a:t>
            </a:r>
            <a:r>
              <a:rPr 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“.</a:t>
            </a:r>
          </a:p>
          <a:p>
            <a:pPr algn="just"/>
            <a:endParaRPr lang="cs-CZ" sz="1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Po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vyplnění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žádosti,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nákladového rozpočtu a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případných příloh, je nezbytn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é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žádost odeslat elektronicky prostřednictvím systému GRANTYS. </a:t>
            </a:r>
            <a:r>
              <a:rPr lang="cs-CZ" sz="16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Následně je nutné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odeslanou </a:t>
            </a:r>
            <a:r>
              <a:rPr lang="cs-CZ" sz="1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žádost a nákladový rozpočet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vyexportovat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do formátu .doc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nebo .</a:t>
            </a:r>
            <a:r>
              <a:rPr lang="cs-CZ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pdf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doručit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poskytovateli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prostřednictvím DS nebo v listinné podobě (podatelna MMO, pošta) nejpozději </a:t>
            </a:r>
            <a:r>
              <a:rPr lang="cs-CZ" sz="16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 </a:t>
            </a:r>
            <a:r>
              <a:rPr lang="cs-CZ" sz="1600" b="1" u="sng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10. 06. </a:t>
            </a:r>
            <a:r>
              <a:rPr lang="cs-CZ" sz="16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2024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cs-CZ" altLang="cs-CZ" sz="1600" dirty="0"/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endParaRPr lang="cs-CZ" sz="16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  <a:p>
            <a:pPr marL="0" lvl="3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A3F39-60B7-4707-A892-6B82FDA864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16</a:t>
            </a:fld>
            <a:endParaRPr lang="cs-CZ" altLang="cs-CZ" sz="1400" dirty="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987825" y="329554"/>
            <a:ext cx="532859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F0"/>
                </a:solidFill>
              </a:rPr>
              <a:t>ŽÁDOST O 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DOFINANCOVÁNÍ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2876664" y="3244334"/>
            <a:ext cx="1107996" cy="9848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cs-CZ" altLang="cs-CZ" b="1" dirty="0" smtClean="0"/>
          </a:p>
          <a:p>
            <a:endParaRPr lang="cs-CZ" altLang="cs-CZ" b="1" dirty="0"/>
          </a:p>
          <a:p>
            <a:r>
              <a:rPr lang="cs-CZ" altLang="cs-CZ" b="1" dirty="0" smtClean="0"/>
              <a:t>	</a:t>
            </a:r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575835452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484313"/>
            <a:ext cx="8229600" cy="5040312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altLang="cs-CZ" sz="1600" b="1" dirty="0" smtClean="0">
                <a:solidFill>
                  <a:srgbClr val="000000"/>
                </a:solidFill>
              </a:rPr>
              <a:t>Čestné </a:t>
            </a:r>
            <a:r>
              <a:rPr lang="cs-CZ" altLang="cs-CZ" sz="1600" b="1" dirty="0">
                <a:solidFill>
                  <a:srgbClr val="000000"/>
                </a:solidFill>
              </a:rPr>
              <a:t>prohlášení o čerpání dotace:</a:t>
            </a:r>
          </a:p>
          <a:p>
            <a:pPr lvl="0" algn="just"/>
            <a:r>
              <a:rPr lang="cs-CZ" sz="1600" dirty="0"/>
              <a:t>příjemce dotace je povinen v termínu oznámit poskytovateli formou čestného prohlášení, zda dotaci vyčerpá v plné výši a v souladu s jejím účelovým určením, nebo zda je v tomto ohledu skutečnost jiná, a případně jaká. Čestné prohlášení o čerpání dotace je příjemce dotace povinen předložit poskytovateli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b="1" dirty="0"/>
              <a:t>prostřednictvím elektronického systému GRANTYS </a:t>
            </a:r>
            <a:r>
              <a:rPr lang="cs-CZ" sz="1600" b="1" dirty="0">
                <a:solidFill>
                  <a:srgbClr val="FF0000"/>
                </a:solidFill>
              </a:rPr>
              <a:t>nejpozději do 31. 12. </a:t>
            </a:r>
            <a:r>
              <a:rPr lang="cs-CZ" sz="1600" b="1" dirty="0" smtClean="0">
                <a:solidFill>
                  <a:srgbClr val="FF0000"/>
                </a:solidFill>
              </a:rPr>
              <a:t>2024.</a:t>
            </a:r>
            <a:r>
              <a:rPr lang="cs-CZ" sz="1600" dirty="0" smtClean="0">
                <a:solidFill>
                  <a:srgbClr val="FF0000"/>
                </a:solidFill>
              </a:rPr>
              <a:t> </a:t>
            </a:r>
            <a:endParaRPr lang="cs-CZ" sz="1600" dirty="0">
              <a:solidFill>
                <a:srgbClr val="FF0000"/>
              </a:solidFill>
            </a:endParaRPr>
          </a:p>
          <a:p>
            <a:pPr marL="0" lvl="0" indent="0" algn="just">
              <a:buNone/>
            </a:pPr>
            <a:endParaRPr lang="cs-CZ" altLang="cs-CZ" sz="800" b="1" dirty="0">
              <a:solidFill>
                <a:srgbClr val="FF0000"/>
              </a:solidFill>
            </a:endParaRPr>
          </a:p>
          <a:p>
            <a:pPr marL="0" lvl="0" indent="0" algn="just">
              <a:buNone/>
            </a:pPr>
            <a:r>
              <a:rPr lang="cs-CZ" altLang="cs-CZ" sz="1600" b="1" dirty="0">
                <a:solidFill>
                  <a:srgbClr val="000000"/>
                </a:solidFill>
              </a:rPr>
              <a:t>Závěrečné vyúčtování dotace:</a:t>
            </a: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sz="1600" dirty="0"/>
              <a:t>Vyúčtování dotace je příjemce povinen vyhotovit a podat v souladu s podmínkami smlouvy</a:t>
            </a:r>
            <a:r>
              <a:rPr lang="cs-CZ" sz="1600" b="1" dirty="0"/>
              <a:t> </a:t>
            </a:r>
            <a:r>
              <a:rPr lang="cs-CZ" sz="1600" b="1" dirty="0">
                <a:solidFill>
                  <a:srgbClr val="FF0000"/>
                </a:solidFill>
              </a:rPr>
              <a:t>nejpozději do 31. 01. </a:t>
            </a:r>
            <a:r>
              <a:rPr lang="cs-CZ" sz="1600" b="1" dirty="0" smtClean="0">
                <a:solidFill>
                  <a:srgbClr val="FF0000"/>
                </a:solidFill>
              </a:rPr>
              <a:t>2025</a:t>
            </a: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000" b="1" dirty="0">
              <a:solidFill>
                <a:srgbClr val="FF0000"/>
              </a:solidFill>
            </a:endParaRPr>
          </a:p>
          <a:p>
            <a:pPr algn="just" eaLnBrk="1" hangingPunct="1">
              <a:spcBef>
                <a:spcPct val="0"/>
              </a:spcBef>
              <a:defRPr/>
            </a:pPr>
            <a:r>
              <a:rPr lang="cs-CZ" altLang="cs-CZ" sz="1600" dirty="0"/>
              <a:t>v rámci závěrečného vyúčtování je příjemce dotace povinen </a:t>
            </a:r>
            <a:r>
              <a:rPr lang="cs-CZ" sz="1600" b="1" dirty="0"/>
              <a:t>doložit způsob prezentace statutárního města </a:t>
            </a:r>
            <a:r>
              <a:rPr lang="cs-CZ" sz="1600" b="1" dirty="0" smtClean="0"/>
              <a:t>Opavy </a:t>
            </a:r>
            <a:r>
              <a:rPr lang="cs-CZ" sz="1600" dirty="0" smtClean="0"/>
              <a:t>(</a:t>
            </a:r>
            <a:r>
              <a:rPr lang="cs-CZ" sz="1600" dirty="0" smtClean="0">
                <a:solidFill>
                  <a:srgbClr val="FF0000"/>
                </a:solidFill>
              </a:rPr>
              <a:t>minimální publicita: logo SMO na webových stránkách příjemce dotace).</a:t>
            </a:r>
            <a:endParaRPr lang="cs-CZ" sz="1600" b="1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000" b="1" dirty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r>
              <a:rPr lang="cs-CZ" sz="1600" b="1" dirty="0">
                <a:solidFill>
                  <a:srgbClr val="FF0000"/>
                </a:solidFill>
              </a:rPr>
              <a:t>!!! </a:t>
            </a:r>
            <a:r>
              <a:rPr lang="cs-CZ" sz="1600" b="1" dirty="0" smtClean="0">
                <a:solidFill>
                  <a:srgbClr val="FF0000"/>
                </a:solidFill>
              </a:rPr>
              <a:t>UPOZORNĚNÍ: </a:t>
            </a:r>
            <a:r>
              <a:rPr lang="cs-CZ" sz="1600" dirty="0" smtClean="0"/>
              <a:t>příjemce dotace </a:t>
            </a:r>
            <a:r>
              <a:rPr lang="cs-CZ" sz="1600" b="1" dirty="0" smtClean="0">
                <a:solidFill>
                  <a:srgbClr val="FF0000"/>
                </a:solidFill>
              </a:rPr>
              <a:t>JIŽ NENÍ POVINEN </a:t>
            </a:r>
            <a:r>
              <a:rPr lang="cs-CZ" sz="1600" dirty="0" smtClean="0">
                <a:solidFill>
                  <a:srgbClr val="FF0000"/>
                </a:solidFill>
              </a:rPr>
              <a:t>označovat </a:t>
            </a:r>
            <a:r>
              <a:rPr lang="cs-CZ" sz="1600" dirty="0">
                <a:solidFill>
                  <a:srgbClr val="FF0000"/>
                </a:solidFill>
              </a:rPr>
              <a:t>originály účetních dokladů o uznatelných nákladech projektu alespoň částečně hrazených z dotace </a:t>
            </a:r>
            <a:r>
              <a:rPr lang="cs-CZ" sz="1600" b="1" dirty="0">
                <a:solidFill>
                  <a:srgbClr val="FF0000"/>
                </a:solidFill>
              </a:rPr>
              <a:t>číslem projektu</a:t>
            </a:r>
            <a:r>
              <a:rPr lang="cs-CZ" sz="1600" dirty="0"/>
              <a:t>, pod kterým je poskytovatelem v Programu </a:t>
            </a:r>
            <a:r>
              <a:rPr lang="cs-CZ" sz="1600" dirty="0" smtClean="0"/>
              <a:t>evidován</a:t>
            </a:r>
            <a:r>
              <a:rPr lang="cs-CZ" sz="1600" dirty="0"/>
              <a:t> </a:t>
            </a:r>
            <a:r>
              <a:rPr lang="cs-CZ" sz="1600" dirty="0">
                <a:solidFill>
                  <a:srgbClr val="000000"/>
                </a:solidFill>
              </a:rPr>
              <a:t>(</a:t>
            </a:r>
            <a:r>
              <a:rPr lang="cs-CZ" sz="1600" i="1" u="sng" dirty="0">
                <a:solidFill>
                  <a:srgbClr val="000000"/>
                </a:solidFill>
              </a:rPr>
              <a:t>více viz podmínky Smlouvy o poskytnutí účelové dotace z rozpočtu statutárního města Opavy, jejíž vzor bude zveřejněn v 12/2023 na webových stránkách města v sekci příslušného programu).</a:t>
            </a:r>
            <a:endParaRPr lang="cs-CZ" sz="1600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sz="1600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>
              <a:solidFill>
                <a:srgbClr val="000000"/>
              </a:solidFill>
            </a:endParaRPr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732240" y="6286500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A3F39-60B7-4707-A892-6B82FDA864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17</a:t>
            </a:fld>
            <a:endParaRPr lang="cs-CZ" altLang="cs-CZ" sz="1400" dirty="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519265" y="260648"/>
            <a:ext cx="6624735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F0"/>
                </a:solidFill>
              </a:rPr>
              <a:t>ČESTNÉ PROHLÁŠENÍ O ČERPÁNÍ  DOTACE, VYÚČTOVÁNÍ DOTACE</a:t>
            </a:r>
          </a:p>
        </p:txBody>
      </p:sp>
    </p:spTree>
    <p:extLst>
      <p:ext uri="{BB962C8B-B14F-4D97-AF65-F5344CB8AC3E}">
        <p14:creationId xmlns:p14="http://schemas.microsoft.com/office/powerpoint/2010/main" val="3813973376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536" y="1442790"/>
            <a:ext cx="8208912" cy="5040560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cs-CZ" altLang="cs-CZ" sz="1600" b="1" dirty="0" smtClean="0"/>
              <a:t>Kontaktní </a:t>
            </a:r>
            <a:r>
              <a:rPr lang="cs-CZ" altLang="cs-CZ" sz="1600" b="1" dirty="0"/>
              <a:t>osoby: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cs-CZ" sz="1600" dirty="0"/>
              <a:t>- </a:t>
            </a:r>
            <a:r>
              <a:rPr lang="cs-CZ" sz="1600" u="sng" dirty="0"/>
              <a:t>pro formální část </a:t>
            </a:r>
            <a:r>
              <a:rPr lang="cs-CZ" sz="1600" dirty="0"/>
              <a:t>(odevzdání žádosti, formuláře, přílohy, termíny odevzdání, místo, atd.) jsou zaměstnanci odboru rozvoje města a strategického plánování Magistrátu města Opavy:</a:t>
            </a:r>
          </a:p>
          <a:p>
            <a:pPr algn="just"/>
            <a:r>
              <a:rPr lang="cs-CZ" sz="1600" dirty="0" smtClean="0"/>
              <a:t>Ing. Lenka </a:t>
            </a:r>
            <a:r>
              <a:rPr lang="cs-CZ" sz="1600" dirty="0"/>
              <a:t>Jiskrová, email: </a:t>
            </a:r>
            <a:r>
              <a:rPr lang="cs-CZ" sz="1600" u="sng" dirty="0">
                <a:hlinkClick r:id="rId4"/>
              </a:rPr>
              <a:t>lenka.jiskrova@opava-city.cz</a:t>
            </a:r>
            <a:r>
              <a:rPr lang="cs-CZ" sz="1600" dirty="0"/>
              <a:t>, tel.: 553 756 </a:t>
            </a:r>
            <a:r>
              <a:rPr lang="cs-CZ" sz="1600" dirty="0" smtClean="0"/>
              <a:t>629</a:t>
            </a:r>
            <a:endParaRPr lang="cs-CZ" sz="1600" dirty="0"/>
          </a:p>
          <a:p>
            <a:pPr algn="just"/>
            <a:r>
              <a:rPr lang="cs-CZ" sz="1600" dirty="0" smtClean="0"/>
              <a:t>Ing</a:t>
            </a:r>
            <a:r>
              <a:rPr lang="cs-CZ" sz="1600" dirty="0"/>
              <a:t>. Barbora Raidová, </a:t>
            </a:r>
            <a:r>
              <a:rPr lang="cs-CZ" sz="1600" dirty="0" smtClean="0"/>
              <a:t>email: </a:t>
            </a:r>
            <a:r>
              <a:rPr lang="cs-CZ" sz="1600" u="sng" dirty="0" smtClean="0">
                <a:solidFill>
                  <a:srgbClr val="FF0000"/>
                </a:solidFill>
                <a:hlinkClick r:id="rId5"/>
              </a:rPr>
              <a:t>barbora.raidova@opava-city.cz</a:t>
            </a:r>
            <a:r>
              <a:rPr lang="cs-CZ" sz="1600" dirty="0"/>
              <a:t>, tel.: 553 756 </a:t>
            </a:r>
            <a:r>
              <a:rPr lang="cs-CZ" sz="1600" dirty="0" smtClean="0"/>
              <a:t>346</a:t>
            </a:r>
            <a:endParaRPr lang="cs-CZ" altLang="cs-CZ" sz="1600" dirty="0"/>
          </a:p>
          <a:p>
            <a:pPr marL="0" lvl="2" indent="0" algn="just" eaLnBrk="1" hangingPunct="1">
              <a:buFontTx/>
              <a:buNone/>
              <a:defRPr/>
            </a:pPr>
            <a:endParaRPr lang="cs-CZ" altLang="cs-CZ" sz="1600" dirty="0" smtClean="0"/>
          </a:p>
          <a:p>
            <a:pPr marL="0" lvl="2" indent="0" algn="just" eaLnBrk="1" hangingPunct="1">
              <a:buFontTx/>
              <a:buNone/>
              <a:defRPr/>
            </a:pPr>
            <a:r>
              <a:rPr lang="cs-CZ" altLang="cs-CZ" sz="1600" dirty="0" smtClean="0"/>
              <a:t>- </a:t>
            </a:r>
            <a:r>
              <a:rPr lang="cs-CZ" altLang="cs-CZ" sz="1600" u="sng" dirty="0" smtClean="0"/>
              <a:t>pro </a:t>
            </a:r>
            <a:r>
              <a:rPr lang="cs-CZ" altLang="cs-CZ" sz="1600" u="sng" dirty="0"/>
              <a:t>věcnou část </a:t>
            </a:r>
            <a:r>
              <a:rPr lang="cs-CZ" altLang="cs-CZ" sz="1600" dirty="0"/>
              <a:t>(zaměření projektu, správné zařazení do dotačního </a:t>
            </a:r>
            <a:r>
              <a:rPr lang="cs-CZ" altLang="cs-CZ" sz="1600" dirty="0" smtClean="0"/>
              <a:t>titulu, obsahová </a:t>
            </a:r>
            <a:r>
              <a:rPr lang="cs-CZ" altLang="cs-CZ" sz="1600" dirty="0"/>
              <a:t>část projektu) je pracovník odboru sociálních věcí:</a:t>
            </a:r>
          </a:p>
          <a:p>
            <a:pPr marL="285750" lvl="2" indent="-285750" algn="just" eaLnBrk="1" hangingPunct="1">
              <a:defRPr/>
            </a:pPr>
            <a:r>
              <a:rPr lang="cs-CZ" altLang="cs-CZ" sz="1600" dirty="0" smtClean="0">
                <a:solidFill>
                  <a:srgbClr val="000000"/>
                </a:solidFill>
              </a:rPr>
              <a:t>Mgr</a:t>
            </a:r>
            <a:r>
              <a:rPr lang="cs-CZ" altLang="cs-CZ" sz="1600" dirty="0">
                <a:solidFill>
                  <a:srgbClr val="000000"/>
                </a:solidFill>
              </a:rPr>
              <a:t>. Monika Čermínová, </a:t>
            </a:r>
            <a:r>
              <a:rPr lang="cs-CZ" altLang="cs-CZ" sz="1600" dirty="0" smtClean="0">
                <a:solidFill>
                  <a:srgbClr val="000000"/>
                </a:solidFill>
              </a:rPr>
              <a:t>email</a:t>
            </a:r>
            <a:r>
              <a:rPr lang="cs-CZ" altLang="cs-CZ" sz="1600" dirty="0">
                <a:solidFill>
                  <a:srgbClr val="000000"/>
                </a:solidFill>
              </a:rPr>
              <a:t>: </a:t>
            </a:r>
            <a:r>
              <a:rPr lang="cs-CZ" altLang="cs-CZ" sz="1600" dirty="0" smtClean="0">
                <a:solidFill>
                  <a:srgbClr val="000000"/>
                </a:solidFill>
                <a:hlinkClick r:id="rId6"/>
              </a:rPr>
              <a:t>monika.cerminova@opava-city.cz</a:t>
            </a:r>
            <a:r>
              <a:rPr lang="cs-CZ" altLang="cs-CZ" sz="1600" dirty="0" smtClean="0">
                <a:solidFill>
                  <a:srgbClr val="000000"/>
                </a:solidFill>
              </a:rPr>
              <a:t>, tel.: 553 756 617</a:t>
            </a:r>
            <a:endParaRPr lang="cs-CZ" altLang="cs-CZ" sz="1600" dirty="0">
              <a:solidFill>
                <a:srgbClr val="000000"/>
              </a:solidFill>
            </a:endParaRPr>
          </a:p>
          <a:p>
            <a:pPr algn="just"/>
            <a:r>
              <a:rPr lang="cs-CZ" sz="1600" dirty="0" smtClean="0"/>
              <a:t>Ing</a:t>
            </a:r>
            <a:r>
              <a:rPr lang="cs-CZ" sz="1600" dirty="0"/>
              <a:t>. Jana Halšková, </a:t>
            </a:r>
            <a:r>
              <a:rPr lang="cs-CZ" sz="1600" dirty="0" smtClean="0"/>
              <a:t>email</a:t>
            </a:r>
            <a:r>
              <a:rPr lang="cs-CZ" sz="1600" dirty="0"/>
              <a:t>: </a:t>
            </a:r>
            <a:r>
              <a:rPr lang="cs-CZ" sz="1600" u="sng" dirty="0">
                <a:solidFill>
                  <a:srgbClr val="FF0000"/>
                </a:solidFill>
                <a:hlinkClick r:id="rId7"/>
              </a:rPr>
              <a:t>jana.halskova@opava-city.cz</a:t>
            </a:r>
            <a:r>
              <a:rPr lang="cs-CZ" sz="1600" u="sng" dirty="0"/>
              <a:t>,</a:t>
            </a:r>
            <a:r>
              <a:rPr lang="cs-CZ" sz="1600" dirty="0"/>
              <a:t> tel.: 553 756 </a:t>
            </a:r>
            <a:r>
              <a:rPr lang="cs-CZ" sz="1600" dirty="0" smtClean="0"/>
              <a:t>300</a:t>
            </a:r>
          </a:p>
          <a:p>
            <a:pPr marL="0" indent="0" algn="just">
              <a:buNone/>
            </a:pPr>
            <a:endParaRPr lang="cs-CZ" altLang="cs-CZ" sz="1600" b="1" dirty="0" smtClean="0"/>
          </a:p>
          <a:p>
            <a:pPr marL="0" indent="0" algn="just">
              <a:buNone/>
            </a:pPr>
            <a:r>
              <a:rPr lang="cs-CZ" altLang="cs-CZ" sz="1600" b="1" dirty="0" smtClean="0"/>
              <a:t>Úplné </a:t>
            </a:r>
            <a:r>
              <a:rPr lang="cs-CZ" altLang="cs-CZ" sz="1600" b="1" dirty="0"/>
              <a:t>znění Programu </a:t>
            </a:r>
            <a:r>
              <a:rPr lang="cs-CZ" altLang="cs-CZ" sz="1600" b="1" dirty="0" smtClean="0"/>
              <a:t>SOCIÁLNÍ A SOUVISEJÍCÍ SLUŽBY 2024 včetně manuálu </a:t>
            </a:r>
            <a:r>
              <a:rPr lang="cs-CZ" altLang="cs-CZ" sz="1600" b="1" dirty="0"/>
              <a:t>k elektronickému systému GRANTYS jsou uveřejněny na: </a:t>
            </a:r>
            <a:endParaRPr lang="cs-CZ" altLang="cs-CZ" sz="1600" b="1" dirty="0" smtClean="0"/>
          </a:p>
          <a:p>
            <a:pPr marL="0" indent="0" algn="just">
              <a:buNone/>
            </a:pPr>
            <a:r>
              <a:rPr lang="cs-CZ" altLang="cs-CZ" sz="1600" b="1" dirty="0" smtClean="0">
                <a:hlinkClick r:id="rId8"/>
              </a:rPr>
              <a:t>https</a:t>
            </a:r>
            <a:r>
              <a:rPr lang="cs-CZ" altLang="cs-CZ" sz="1600" b="1" dirty="0">
                <a:hlinkClick r:id="rId8"/>
              </a:rPr>
              <a:t>://</a:t>
            </a:r>
            <a:r>
              <a:rPr lang="cs-CZ" altLang="cs-CZ" sz="1600" b="1" dirty="0" smtClean="0">
                <a:hlinkClick r:id="rId8"/>
              </a:rPr>
              <a:t>www.opava-city.cz/</a:t>
            </a:r>
            <a:r>
              <a:rPr lang="cs-CZ" altLang="cs-CZ" sz="1600" b="1" dirty="0" err="1" smtClean="0">
                <a:hlinkClick r:id="rId8"/>
              </a:rPr>
              <a:t>cz</a:t>
            </a:r>
            <a:r>
              <a:rPr lang="cs-CZ" altLang="cs-CZ" sz="1600" b="1" dirty="0" smtClean="0">
                <a:hlinkClick r:id="rId8"/>
              </a:rPr>
              <a:t>/</a:t>
            </a:r>
            <a:r>
              <a:rPr lang="cs-CZ" altLang="cs-CZ" sz="1600" b="1" dirty="0" err="1" smtClean="0">
                <a:hlinkClick r:id="rId8"/>
              </a:rPr>
              <a:t>nabidka-temat</a:t>
            </a:r>
            <a:r>
              <a:rPr lang="cs-CZ" altLang="cs-CZ" sz="1600" b="1" dirty="0" smtClean="0">
                <a:hlinkClick r:id="rId8"/>
              </a:rPr>
              <a:t>/dotace/dotacni-programy-2024/socialni-souvisejici-sluzby-2024.html</a:t>
            </a:r>
            <a:r>
              <a:rPr lang="cs-CZ" altLang="cs-CZ" sz="1600" dirty="0" smtClean="0">
                <a:solidFill>
                  <a:srgbClr val="000000"/>
                </a:solidFill>
              </a:rPr>
              <a:t>.</a:t>
            </a:r>
            <a:endParaRPr lang="cs-CZ" altLang="cs-CZ" sz="1600" dirty="0">
              <a:solidFill>
                <a:srgbClr val="000000"/>
              </a:solidFill>
            </a:endParaRPr>
          </a:p>
          <a:p>
            <a:pPr marL="0" indent="0" algn="just">
              <a:buNone/>
            </a:pPr>
            <a:endParaRPr lang="cs-CZ" sz="1600" dirty="0"/>
          </a:p>
        </p:txBody>
      </p:sp>
      <p:sp>
        <p:nvSpPr>
          <p:cNvPr id="1434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F8A3F39-60B7-4707-A892-6B82FDA8649B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18</a:t>
            </a:fld>
            <a:endParaRPr lang="cs-CZ" altLang="cs-CZ" sz="1400" smtClean="0"/>
          </a:p>
        </p:txBody>
      </p:sp>
      <p:sp>
        <p:nvSpPr>
          <p:cNvPr id="1434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83267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KONTAKTNÍ OSOBY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706641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9DAD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6" descr="Opav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37" y="1131887"/>
            <a:ext cx="5343525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Text Box 7"/>
          <p:cNvSpPr txBox="1">
            <a:spLocks noChangeArrowheads="1"/>
          </p:cNvSpPr>
          <p:nvPr/>
        </p:nvSpPr>
        <p:spPr bwMode="auto">
          <a:xfrm>
            <a:off x="539552" y="4149080"/>
            <a:ext cx="8204398" cy="11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4200" b="1" dirty="0" smtClean="0">
                <a:solidFill>
                  <a:srgbClr val="00B0F0"/>
                </a:solidFill>
              </a:rPr>
              <a:t>DĚKUJEME </a:t>
            </a:r>
            <a:r>
              <a:rPr lang="cs-CZ" altLang="cs-CZ" sz="4200" b="1" dirty="0">
                <a:solidFill>
                  <a:srgbClr val="00B0F0"/>
                </a:solidFill>
              </a:rPr>
              <a:t>ZA POZORNOST</a:t>
            </a:r>
          </a:p>
          <a:p>
            <a:pPr algn="ctr" eaLnBrk="1" hangingPunct="1">
              <a:spcBef>
                <a:spcPct val="50000"/>
              </a:spcBef>
              <a:buFontTx/>
              <a:buNone/>
            </a:pPr>
            <a:endParaRPr lang="cs-CZ" altLang="cs-CZ" sz="1800" dirty="0"/>
          </a:p>
        </p:txBody>
      </p:sp>
      <p:sp>
        <p:nvSpPr>
          <p:cNvPr id="16388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689E5E4A-6665-414C-A89B-8B700DF651D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19</a:t>
            </a:fld>
            <a:endParaRPr lang="cs-CZ" altLang="cs-CZ" sz="1400" smtClean="0"/>
          </a:p>
        </p:txBody>
      </p:sp>
      <p:sp>
        <p:nvSpPr>
          <p:cNvPr id="16389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cs-CZ" altLang="cs-CZ" sz="180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57200" y="1628775"/>
            <a:ext cx="8229600" cy="4681538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cs-CZ" altLang="cs-CZ" sz="1600" b="1" u="sng" dirty="0" smtClean="0"/>
              <a:t>Účel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financování nezbytných výdajů souvisejících s poskytováním sociálních služeb, souvisejících služeb a aktivit a dalších aktivit v sociální sféře,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financování sociálních a souvisejících služeb, které jsou poskytovány na území SMO (vč. území městských částí: Komárov, Malé Hoštice, </a:t>
            </a:r>
            <a:r>
              <a:rPr lang="cs-CZ" altLang="cs-CZ" sz="1600" dirty="0" err="1" smtClean="0"/>
              <a:t>Milostovice</a:t>
            </a:r>
            <a:r>
              <a:rPr lang="cs-CZ" altLang="cs-CZ" sz="1600" dirty="0" smtClean="0"/>
              <a:t>, </a:t>
            </a:r>
            <a:r>
              <a:rPr lang="cs-CZ" altLang="cs-CZ" sz="1600" dirty="0" err="1" smtClean="0"/>
              <a:t>Podvihov</a:t>
            </a:r>
            <a:r>
              <a:rPr lang="cs-CZ" altLang="cs-CZ" sz="1600" dirty="0" smtClean="0"/>
              <a:t>, Suché </a:t>
            </a:r>
            <a:r>
              <a:rPr lang="cs-CZ" altLang="cs-CZ" sz="1600" dirty="0" err="1" smtClean="0"/>
              <a:t>Lazce</a:t>
            </a:r>
            <a:r>
              <a:rPr lang="cs-CZ" altLang="cs-CZ" sz="1600" dirty="0" smtClean="0"/>
              <a:t>, Vávrovice, Vlaštovičky, Zlatníky) a jsou v souladu se schváleným Komunitním plánem rozvoje sociálních a souvisejících služeb statutárního města Opavy.</a:t>
            </a:r>
          </a:p>
          <a:p>
            <a:pPr marL="0" indent="0" algn="just">
              <a:buFontTx/>
              <a:buNone/>
              <a:defRPr/>
            </a:pPr>
            <a:endParaRPr lang="cs-CZ" altLang="cs-CZ" sz="1600" b="1" u="sng" dirty="0" smtClean="0"/>
          </a:p>
          <a:p>
            <a:pPr marL="0" indent="0" algn="just">
              <a:buFontTx/>
              <a:buNone/>
              <a:defRPr/>
            </a:pPr>
            <a:r>
              <a:rPr lang="cs-CZ" altLang="cs-CZ" sz="1600" b="1" u="sng" dirty="0" smtClean="0"/>
              <a:t>Vyhlašované dotační tituly:</a:t>
            </a:r>
          </a:p>
          <a:p>
            <a:pPr algn="just">
              <a:buFontTx/>
              <a:buAutoNum type="alphaUcPeriod"/>
              <a:defRPr/>
            </a:pPr>
            <a:r>
              <a:rPr lang="cs-CZ" altLang="cs-CZ" sz="1600" dirty="0" smtClean="0"/>
              <a:t>SOCIÁLNÍ SLUŽBY (dle zákona č. 108/2006 Sb., o sociálních službách)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A1: Služby sociální péče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A2: Služby sociální prevence</a:t>
            </a:r>
          </a:p>
          <a:p>
            <a:pPr marL="457200" lvl="1" indent="0" algn="just">
              <a:buFontTx/>
              <a:buNone/>
              <a:defRPr/>
            </a:pPr>
            <a:r>
              <a:rPr lang="cs-CZ" altLang="cs-CZ" sz="1600" dirty="0" smtClean="0"/>
              <a:t>A3: Služby odborného sociálního poradenství</a:t>
            </a: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solidFill>
                <a:srgbClr val="000000"/>
              </a:solidFill>
              <a:hlinkClick r:id="rId3" action="ppaction://hlinkfile"/>
            </a:endParaRPr>
          </a:p>
          <a:p>
            <a:pPr marL="0" indent="0">
              <a:buFontTx/>
              <a:buNone/>
              <a:defRPr/>
            </a:pPr>
            <a:endParaRPr lang="cs-CZ" altLang="cs-CZ" sz="1600" dirty="0" smtClean="0">
              <a:hlinkClick r:id="rId3" action="ppaction://hlinkfile"/>
            </a:endParaRPr>
          </a:p>
        </p:txBody>
      </p:sp>
      <p:sp>
        <p:nvSpPr>
          <p:cNvPr id="3076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AD5C1D3C-F4B4-4DC3-999C-AFC2F19DD5BC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2</a:t>
            </a:fld>
            <a:endParaRPr lang="cs-CZ" altLang="cs-CZ" sz="1400" smtClean="0"/>
          </a:p>
        </p:txBody>
      </p:sp>
      <p:sp>
        <p:nvSpPr>
          <p:cNvPr id="307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760665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F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539552" y="1454150"/>
            <a:ext cx="8229600" cy="5112568"/>
          </a:xfrm>
        </p:spPr>
        <p:txBody>
          <a:bodyPr/>
          <a:lstStyle/>
          <a:p>
            <a:pPr marL="0" indent="0" algn="just">
              <a:buFontTx/>
              <a:buNone/>
            </a:pPr>
            <a:r>
              <a:rPr lang="cs-CZ" altLang="cs-CZ" sz="1600" dirty="0" smtClean="0"/>
              <a:t>B. SOUVISEJÍCÍ SLUŽBY A AKTIVITY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B1:  Hospicová péče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B2:  Dobrovolnictví na území města Opavy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B3:  Chráněné dílny, chráněné zaměstnávání (integrace dlouhodobě 		nezaměstnaných osob do pracovního procesu)</a:t>
            </a:r>
          </a:p>
          <a:p>
            <a:pPr marL="0" indent="0">
              <a:buFontTx/>
              <a:buNone/>
            </a:pPr>
            <a:r>
              <a:rPr lang="cs-CZ" altLang="cs-CZ" sz="1600" dirty="0" smtClean="0"/>
              <a:t>	B4:  Ostatní a související služby a aktivity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  <a:p>
            <a:pPr marL="0" indent="0">
              <a:buFontTx/>
              <a:buNone/>
            </a:pPr>
            <a:r>
              <a:rPr lang="cs-CZ" altLang="cs-CZ" sz="1600" dirty="0" smtClean="0"/>
              <a:t>Předpokládaný </a:t>
            </a:r>
            <a:r>
              <a:rPr lang="cs-CZ" altLang="cs-CZ" sz="1600" dirty="0"/>
              <a:t>celkový </a:t>
            </a:r>
            <a:r>
              <a:rPr lang="cs-CZ" altLang="cs-CZ" sz="1600" b="1" u="sng" dirty="0"/>
              <a:t>objem peněžních prostředků pro rok </a:t>
            </a:r>
            <a:r>
              <a:rPr lang="cs-CZ" altLang="cs-CZ" sz="1600" b="1" u="sng" dirty="0" smtClean="0"/>
              <a:t>2024 </a:t>
            </a:r>
            <a:r>
              <a:rPr lang="cs-CZ" altLang="cs-CZ" sz="1600" dirty="0"/>
              <a:t>–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44.450.000,00 </a:t>
            </a:r>
            <a:r>
              <a:rPr lang="cs-CZ" altLang="cs-CZ" sz="1600" b="1" dirty="0">
                <a:solidFill>
                  <a:srgbClr val="FF0000"/>
                </a:solidFill>
              </a:rPr>
              <a:t>Kč</a:t>
            </a:r>
            <a:r>
              <a:rPr lang="cs-CZ" altLang="cs-CZ" sz="1600" dirty="0" smtClean="0"/>
              <a:t/>
            </a:r>
            <a:br>
              <a:rPr lang="cs-CZ" altLang="cs-CZ" sz="1600" dirty="0" smtClean="0"/>
            </a:br>
            <a:endParaRPr lang="cs-CZ" altLang="cs-CZ" sz="1600" b="1" dirty="0" smtClean="0"/>
          </a:p>
          <a:p>
            <a:pPr marL="0" indent="0" algn="just">
              <a:buFontTx/>
              <a:buNone/>
            </a:pPr>
            <a:r>
              <a:rPr lang="cs-CZ" sz="1600" b="1" dirty="0" smtClean="0"/>
              <a:t>Prioritní </a:t>
            </a:r>
            <a:r>
              <a:rPr lang="cs-CZ" sz="1600" b="1" dirty="0"/>
              <a:t>oblasti podpory </a:t>
            </a:r>
            <a:r>
              <a:rPr lang="cs-CZ" sz="1600" b="1" dirty="0" smtClean="0"/>
              <a:t>pro </a:t>
            </a:r>
            <a:r>
              <a:rPr lang="cs-CZ" sz="1600" b="1" dirty="0"/>
              <a:t>rok </a:t>
            </a:r>
            <a:r>
              <a:rPr lang="cs-CZ" sz="1600" b="1" dirty="0" smtClean="0"/>
              <a:t>2024:</a:t>
            </a:r>
            <a:endParaRPr lang="cs-CZ" altLang="cs-CZ" sz="1600" b="1" dirty="0" smtClean="0"/>
          </a:p>
          <a:p>
            <a:pPr lvl="0">
              <a:buFont typeface="+mj-lt"/>
              <a:buAutoNum type="alphaLcParenR"/>
            </a:pPr>
            <a:r>
              <a:rPr lang="cs-CZ" sz="1600" dirty="0"/>
              <a:t>Služby sociální péče + hospicová péče (A1+B1)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Služby sociální prevence + chráněné dílny, chráněné zaměstnávání (A2+B3)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Odborné sociální poradenství (A3)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Dobrovolnictví na území města Opavy (B2)</a:t>
            </a:r>
          </a:p>
          <a:p>
            <a:pPr lvl="0">
              <a:buFont typeface="+mj-lt"/>
              <a:buAutoNum type="alphaLcParenR"/>
            </a:pPr>
            <a:r>
              <a:rPr lang="cs-CZ" sz="1600" dirty="0"/>
              <a:t>Ostatní související služby a aktivity (B4)</a:t>
            </a:r>
          </a:p>
          <a:p>
            <a:pPr marL="0" indent="0">
              <a:buFontTx/>
              <a:buNone/>
            </a:pPr>
            <a:r>
              <a:rPr lang="cs-CZ" altLang="cs-CZ" sz="1600" dirty="0" smtClean="0">
                <a:hlinkClick r:id="rId3" action="ppaction://hlinkfile"/>
              </a:rPr>
              <a:t>      </a:t>
            </a:r>
          </a:p>
        </p:txBody>
      </p:sp>
      <p:sp>
        <p:nvSpPr>
          <p:cNvPr id="410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C99D5308-3BAE-48FE-9697-463E5D852991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3</a:t>
            </a:fld>
            <a:endParaRPr lang="cs-CZ" altLang="cs-CZ" sz="1400" smtClean="0"/>
          </a:p>
        </p:txBody>
      </p:sp>
      <p:sp>
        <p:nvSpPr>
          <p:cNvPr id="410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832673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F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539750" y="1484313"/>
            <a:ext cx="8229600" cy="5113337"/>
          </a:xfrm>
        </p:spPr>
        <p:txBody>
          <a:bodyPr/>
          <a:lstStyle/>
          <a:p>
            <a:pPr marL="0" indent="0">
              <a:buNone/>
            </a:pPr>
            <a:r>
              <a:rPr lang="cs-CZ" sz="1600" b="1" dirty="0"/>
              <a:t>Předpokládaná </a:t>
            </a:r>
            <a:r>
              <a:rPr lang="cs-CZ" sz="1600" b="1" dirty="0" smtClean="0"/>
              <a:t>výše </a:t>
            </a:r>
            <a:r>
              <a:rPr lang="cs-CZ" sz="1600" b="1" dirty="0"/>
              <a:t>poskytnuté dotace:</a:t>
            </a:r>
            <a:endParaRPr lang="cs-CZ" sz="1600" dirty="0"/>
          </a:p>
          <a:p>
            <a:pPr lvl="0"/>
            <a:r>
              <a:rPr lang="cs-CZ" sz="1600" dirty="0"/>
              <a:t>Dotační titul A1: Služby sociální péče, A2: Služby sociální prevence, A3: Služby odborného sociálního poradenství </a:t>
            </a:r>
            <a:r>
              <a:rPr lang="cs-CZ" sz="1600" dirty="0" smtClean="0"/>
              <a:t>– výše </a:t>
            </a:r>
            <a:r>
              <a:rPr lang="cs-CZ" sz="1600" dirty="0"/>
              <a:t>dotace se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dirty="0"/>
              <a:t>u registrovaných sociálních služeb odvíjí od typu sociální </a:t>
            </a:r>
            <a:r>
              <a:rPr lang="cs-CZ" sz="1600" dirty="0" smtClean="0"/>
              <a:t>služby </a:t>
            </a:r>
            <a:r>
              <a:rPr lang="cs-CZ" sz="1600" dirty="0" smtClean="0">
                <a:solidFill>
                  <a:srgbClr val="FF0000"/>
                </a:solidFill>
              </a:rPr>
              <a:t>s přihlédnutím k oprávněné provozní ztrátě</a:t>
            </a:r>
            <a:r>
              <a:rPr lang="cs-CZ" sz="1600" dirty="0" smtClean="0"/>
              <a:t>, která je stanovena </a:t>
            </a:r>
            <a:r>
              <a:rPr lang="cs-CZ" sz="1600" dirty="0"/>
              <a:t>následovně:</a:t>
            </a:r>
          </a:p>
          <a:p>
            <a:pPr marL="0" indent="0">
              <a:buNone/>
            </a:pPr>
            <a:endParaRPr lang="cs-CZ" sz="1200" dirty="0"/>
          </a:p>
          <a:p>
            <a:pPr marL="0" indent="0">
              <a:buNone/>
            </a:pPr>
            <a:r>
              <a:rPr lang="cs-CZ" sz="1600" dirty="0" smtClean="0"/>
              <a:t>	pobytové </a:t>
            </a:r>
            <a:r>
              <a:rPr lang="cs-CZ" sz="1600" dirty="0"/>
              <a:t>služby 	– max. 30% oprávněné provozní ztráty, </a:t>
            </a:r>
          </a:p>
          <a:p>
            <a:pPr marL="0" indent="0">
              <a:buNone/>
            </a:pPr>
            <a:r>
              <a:rPr lang="cs-CZ" sz="1600" dirty="0" smtClean="0"/>
              <a:t>	ambulantní </a:t>
            </a:r>
            <a:r>
              <a:rPr lang="cs-CZ" sz="1600" dirty="0"/>
              <a:t>služby 	– max. 25% oprávněné provozní ztráty, </a:t>
            </a:r>
          </a:p>
          <a:p>
            <a:pPr marL="0" indent="0">
              <a:buNone/>
            </a:pPr>
            <a:r>
              <a:rPr lang="cs-CZ" sz="1600" dirty="0" smtClean="0"/>
              <a:t>	terénní </a:t>
            </a:r>
            <a:r>
              <a:rPr lang="cs-CZ" sz="1600" dirty="0"/>
              <a:t>služby 	</a:t>
            </a:r>
            <a:r>
              <a:rPr lang="cs-CZ" sz="1600" dirty="0" smtClean="0"/>
              <a:t>– </a:t>
            </a:r>
            <a:r>
              <a:rPr lang="cs-CZ" sz="1600" dirty="0"/>
              <a:t>max. 20% oprávněné provozní ztráty</a:t>
            </a:r>
            <a:r>
              <a:rPr lang="cs-CZ" sz="1600" dirty="0" smtClean="0"/>
              <a:t>;</a:t>
            </a:r>
          </a:p>
          <a:p>
            <a:pPr marL="0" indent="0">
              <a:buNone/>
            </a:pPr>
            <a:endParaRPr lang="cs-CZ" sz="1200" dirty="0"/>
          </a:p>
          <a:p>
            <a:pPr lvl="0"/>
            <a:r>
              <a:rPr lang="cs-CZ" sz="1600" dirty="0"/>
              <a:t>Dotační titul B1: Hospicová péče – max. </a:t>
            </a:r>
            <a:r>
              <a:rPr lang="cs-CZ" sz="1600" dirty="0" smtClean="0">
                <a:solidFill>
                  <a:srgbClr val="FF0000"/>
                </a:solidFill>
              </a:rPr>
              <a:t>1.800.000,00</a:t>
            </a:r>
            <a:r>
              <a:rPr lang="cs-CZ" sz="1600" dirty="0" smtClean="0"/>
              <a:t> </a:t>
            </a:r>
            <a:r>
              <a:rPr lang="cs-CZ" sz="1600" dirty="0"/>
              <a:t>Kč;</a:t>
            </a:r>
          </a:p>
          <a:p>
            <a:pPr lvl="0"/>
            <a:r>
              <a:rPr lang="cs-CZ" sz="1600" dirty="0" smtClean="0"/>
              <a:t>Dotační </a:t>
            </a:r>
            <a:r>
              <a:rPr lang="cs-CZ" sz="1600" dirty="0"/>
              <a:t>titul B2: Dobrovolnictví na území města Opavy – max. 300.000,00 Kč;</a:t>
            </a:r>
          </a:p>
          <a:p>
            <a:pPr lvl="0"/>
            <a:r>
              <a:rPr lang="cs-CZ" sz="1600" dirty="0" smtClean="0"/>
              <a:t>Dotační </a:t>
            </a:r>
            <a:r>
              <a:rPr lang="cs-CZ" sz="1600" dirty="0"/>
              <a:t>titul B3: Chráněné dílny, chráněné zaměstnávání: 25.000,00 Kč na 1 úvazek OZP;</a:t>
            </a:r>
          </a:p>
          <a:p>
            <a:pPr lvl="0"/>
            <a:r>
              <a:rPr lang="cs-CZ" sz="1600" dirty="0" smtClean="0"/>
              <a:t>Dotační </a:t>
            </a:r>
            <a:r>
              <a:rPr lang="cs-CZ" sz="1600" dirty="0"/>
              <a:t>titul B4: ostatní související služby a aktivity: max. </a:t>
            </a:r>
            <a:r>
              <a:rPr lang="cs-CZ" sz="1600" dirty="0" smtClean="0"/>
              <a:t>50.000,00 </a:t>
            </a:r>
            <a:r>
              <a:rPr lang="cs-CZ" sz="1600" dirty="0"/>
              <a:t>Kč.</a:t>
            </a:r>
          </a:p>
          <a:p>
            <a:pPr marL="0" indent="0" algn="just">
              <a:buFontTx/>
              <a:buNone/>
            </a:pPr>
            <a:endParaRPr lang="cs-CZ" altLang="cs-CZ" sz="1200" dirty="0" smtClean="0"/>
          </a:p>
          <a:p>
            <a:pPr marL="0" indent="0" algn="just">
              <a:buFontTx/>
              <a:buNone/>
            </a:pPr>
            <a:r>
              <a:rPr lang="cs-CZ" altLang="cs-CZ" sz="1600" u="sng" dirty="0" smtClean="0"/>
              <a:t>Minimální % spoluúčast žadatele na uznatelných nákladech projektu je </a:t>
            </a:r>
            <a:r>
              <a:rPr lang="cs-CZ" altLang="cs-CZ" sz="1600" b="1" u="sng" dirty="0" smtClean="0"/>
              <a:t>10%</a:t>
            </a:r>
            <a:r>
              <a:rPr lang="cs-CZ" altLang="cs-CZ" sz="1600" u="sng" dirty="0" smtClean="0"/>
              <a:t>.</a:t>
            </a:r>
          </a:p>
          <a:p>
            <a:pPr marL="0" indent="0" algn="just">
              <a:buFontTx/>
              <a:buNone/>
            </a:pPr>
            <a:endParaRPr lang="cs-CZ" altLang="cs-CZ" sz="1600" dirty="0" smtClean="0"/>
          </a:p>
        </p:txBody>
      </p:sp>
      <p:sp>
        <p:nvSpPr>
          <p:cNvPr id="5124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C941AD5-B012-45CB-8E65-19F9A2C11F08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4</a:t>
            </a:fld>
            <a:endParaRPr lang="cs-CZ" altLang="cs-CZ" sz="1400" smtClean="0"/>
          </a:p>
        </p:txBody>
      </p:sp>
      <p:sp>
        <p:nvSpPr>
          <p:cNvPr id="5125" name="Text Box 3"/>
          <p:cNvSpPr txBox="1">
            <a:spLocks noChangeArrowheads="1"/>
          </p:cNvSpPr>
          <p:nvPr/>
        </p:nvSpPr>
        <p:spPr bwMode="auto">
          <a:xfrm>
            <a:off x="2771800" y="332656"/>
            <a:ext cx="5688657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F0"/>
                </a:solidFill>
              </a:rPr>
              <a:t>ZÁKLADNÍ ÚDAJE O PROGRAMU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mmopavy-lista-bez-napis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7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6481C8E-DAB8-4A3F-8315-1372F218E14F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5</a:t>
            </a:fld>
            <a:endParaRPr lang="cs-CZ" altLang="cs-CZ" sz="1400" smtClean="0"/>
          </a:p>
        </p:txBody>
      </p:sp>
      <p:sp>
        <p:nvSpPr>
          <p:cNvPr id="6148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688013" cy="43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200" b="1" dirty="0">
                <a:solidFill>
                  <a:srgbClr val="00B0F0"/>
                </a:solidFill>
              </a:rPr>
              <a:t>OPRÁVNĚNÝ ŽADATEL</a:t>
            </a:r>
          </a:p>
        </p:txBody>
      </p:sp>
      <p:sp>
        <p:nvSpPr>
          <p:cNvPr id="6149" name="TextovéPole 3"/>
          <p:cNvSpPr txBox="1">
            <a:spLocks noChangeArrowheads="1"/>
          </p:cNvSpPr>
          <p:nvPr/>
        </p:nvSpPr>
        <p:spPr bwMode="auto">
          <a:xfrm>
            <a:off x="467544" y="1556792"/>
            <a:ext cx="8414196" cy="45981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cs-CZ" altLang="cs-CZ" sz="1600" b="1" dirty="0"/>
              <a:t>Žadatelem o dotaci </a:t>
            </a:r>
            <a:r>
              <a:rPr lang="cs-CZ" altLang="cs-CZ" sz="1600" b="1" dirty="0" smtClean="0"/>
              <a:t>mohou </a:t>
            </a:r>
            <a:r>
              <a:rPr lang="cs-CZ" altLang="cs-CZ" sz="1600" b="1" dirty="0"/>
              <a:t>být:</a:t>
            </a:r>
            <a:endParaRPr lang="cs-CZ" altLang="cs-CZ" sz="1600" dirty="0"/>
          </a:p>
          <a:p>
            <a:pPr marL="285750" indent="-285750" algn="just"/>
            <a:r>
              <a:rPr lang="cs-CZ" sz="1600" dirty="0"/>
              <a:t>o</a:t>
            </a:r>
            <a:r>
              <a:rPr lang="cs-CZ" sz="1600" dirty="0" smtClean="0"/>
              <a:t>rganizace</a:t>
            </a:r>
            <a:r>
              <a:rPr lang="cs-CZ" sz="1600" dirty="0"/>
              <a:t>, které jsou poskytovatelem sociálních služeb a souvisejících služeb a jsou zapojeny do procesu komunitního plánování sociálních služeb </a:t>
            </a:r>
            <a:r>
              <a:rPr lang="cs-CZ" sz="1600" dirty="0" smtClean="0"/>
              <a:t>na území města.</a:t>
            </a:r>
            <a:endParaRPr lang="cs-CZ" sz="1600" dirty="0"/>
          </a:p>
          <a:p>
            <a:pPr>
              <a:buNone/>
            </a:pPr>
            <a:endParaRPr lang="cs-CZ" sz="1200" dirty="0" smtClean="0"/>
          </a:p>
          <a:p>
            <a:pPr algn="just">
              <a:buNone/>
            </a:pPr>
            <a:r>
              <a:rPr lang="cs-CZ" sz="1600" b="1" dirty="0" smtClean="0"/>
              <a:t>Sociální </a:t>
            </a:r>
            <a:r>
              <a:rPr lang="cs-CZ" sz="1600" b="1" dirty="0"/>
              <a:t>službou</a:t>
            </a:r>
            <a:r>
              <a:rPr lang="cs-CZ" sz="1600" dirty="0"/>
              <a:t> </a:t>
            </a:r>
            <a:r>
              <a:rPr lang="cs-CZ" sz="1600" dirty="0" smtClean="0"/>
              <a:t>se rozumí: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sociální </a:t>
            </a:r>
            <a:r>
              <a:rPr lang="cs-CZ" sz="1600" dirty="0"/>
              <a:t>služba poskytovaná registrovaným poskytovatelem dle zákona č. 108/2006 Sb., o sociálních službách, ve znění pozdějších předpisů.</a:t>
            </a:r>
          </a:p>
          <a:p>
            <a:pPr lvl="0">
              <a:buNone/>
            </a:pPr>
            <a:endParaRPr lang="cs-CZ" sz="1200" b="1" dirty="0" smtClean="0"/>
          </a:p>
          <a:p>
            <a:pPr lvl="0">
              <a:buNone/>
            </a:pPr>
            <a:r>
              <a:rPr lang="cs-CZ" sz="1600" b="1" dirty="0" smtClean="0"/>
              <a:t>Související </a:t>
            </a:r>
            <a:r>
              <a:rPr lang="cs-CZ" sz="1600" b="1" dirty="0"/>
              <a:t>službou nebo aktivitou v sociální sféře</a:t>
            </a:r>
            <a:r>
              <a:rPr lang="cs-CZ" sz="1600" dirty="0"/>
              <a:t> se rozumí služba či </a:t>
            </a:r>
            <a:r>
              <a:rPr lang="cs-CZ" sz="1600" dirty="0" smtClean="0"/>
              <a:t>aktivita,</a:t>
            </a:r>
          </a:p>
          <a:p>
            <a:pPr marL="285750" indent="-285750"/>
            <a:r>
              <a:rPr lang="cs-CZ" sz="1600" dirty="0" smtClean="0"/>
              <a:t>která je </a:t>
            </a:r>
            <a:r>
              <a:rPr lang="cs-CZ" sz="1600" dirty="0"/>
              <a:t>poskytována v sociální oblasti,</a:t>
            </a:r>
          </a:p>
          <a:p>
            <a:pPr marL="285750" indent="-285750"/>
            <a:r>
              <a:rPr lang="cs-CZ" sz="1600" dirty="0"/>
              <a:t>jejíž výstupy je možné objektivně kvantifikovat,</a:t>
            </a:r>
          </a:p>
          <a:p>
            <a:pPr marL="285750" indent="-285750" algn="just"/>
            <a:r>
              <a:rPr lang="cs-CZ" sz="1600" dirty="0"/>
              <a:t>u níž lze stanovit indikátory – viz Manuál pro vykazování ukazatelů v sociálních službách </a:t>
            </a:r>
            <a:r>
              <a:rPr lang="cs-CZ" sz="1600" dirty="0" smtClean="0"/>
              <a:t>a </a:t>
            </a:r>
            <a:r>
              <a:rPr lang="cs-CZ" sz="1600" dirty="0"/>
              <a:t>souvisejících aktivitách ve statutárním městě </a:t>
            </a:r>
            <a:r>
              <a:rPr lang="cs-CZ" sz="1600" dirty="0" smtClean="0"/>
              <a:t>Opava.</a:t>
            </a:r>
            <a:endParaRPr lang="cs-CZ" sz="1600" dirty="0"/>
          </a:p>
          <a:p>
            <a:pPr>
              <a:buNone/>
            </a:pPr>
            <a:endParaRPr lang="cs-CZ" sz="1200" dirty="0"/>
          </a:p>
          <a:p>
            <a:pPr algn="just">
              <a:buNone/>
            </a:pPr>
            <a:r>
              <a:rPr lang="cs-CZ" sz="1600" dirty="0" smtClean="0">
                <a:solidFill>
                  <a:srgbClr val="FF0000"/>
                </a:solidFill>
              </a:rPr>
              <a:t>Projekt</a:t>
            </a:r>
            <a:r>
              <a:rPr lang="cs-CZ" sz="1600" dirty="0" smtClean="0"/>
              <a:t> </a:t>
            </a:r>
            <a:r>
              <a:rPr lang="cs-CZ" sz="1600" dirty="0"/>
              <a:t>zpracovaný žadatelem </a:t>
            </a:r>
            <a:r>
              <a:rPr lang="cs-CZ" sz="1600" b="1" dirty="0">
                <a:solidFill>
                  <a:srgbClr val="FF0000"/>
                </a:solidFill>
              </a:rPr>
              <a:t>musí</a:t>
            </a:r>
            <a:r>
              <a:rPr lang="cs-CZ" sz="1600" dirty="0">
                <a:solidFill>
                  <a:srgbClr val="FF0000"/>
                </a:solidFill>
              </a:rPr>
              <a:t> </a:t>
            </a:r>
            <a:r>
              <a:rPr lang="cs-CZ" sz="1600" dirty="0" smtClean="0">
                <a:solidFill>
                  <a:srgbClr val="FF0000"/>
                </a:solidFill>
              </a:rPr>
              <a:t>splňovat podmínku přínosnosti pro občany SMO  a potřebnosti vzešlé z procesu komunitního plánování sociálních služeb. </a:t>
            </a:r>
            <a:endParaRPr lang="cs-CZ" sz="1600" dirty="0">
              <a:solidFill>
                <a:srgbClr val="FF0000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827584" y="1772816"/>
            <a:ext cx="7668852" cy="4393083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dirty="0" smtClean="0"/>
              <a:t>dotace je poskytována </a:t>
            </a:r>
            <a:r>
              <a:rPr lang="cs-CZ" altLang="cs-CZ" sz="1600" b="1" dirty="0" smtClean="0"/>
              <a:t>pouze na úhradu nezbytných uznatelných nákladů </a:t>
            </a:r>
            <a:r>
              <a:rPr lang="cs-CZ" altLang="cs-CZ" sz="1600" dirty="0" smtClean="0"/>
              <a:t>vynaložených v přímé souvislosti s realizací služby v sociální oblasti, na níž byla dotace poskytnuta.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sz="1600" dirty="0" smtClean="0">
                <a:solidFill>
                  <a:srgbClr val="FF0000"/>
                </a:solidFill>
              </a:rPr>
              <a:t>požadovaná </a:t>
            </a:r>
            <a:r>
              <a:rPr lang="cs-CZ" sz="1600" dirty="0">
                <a:solidFill>
                  <a:srgbClr val="FF0000"/>
                </a:solidFill>
              </a:rPr>
              <a:t>výše dotace musí být v každé nákladové položce zaokrouhlena na celé stokoruny.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dirty="0"/>
              <a:t>p</a:t>
            </a:r>
            <a:r>
              <a:rPr lang="cs-CZ" altLang="cs-CZ" sz="1600" dirty="0" smtClean="0"/>
              <a:t>okud je služba financována z více státních zdrojů nebo i z více rozpočtů samosprávních celků, </a:t>
            </a:r>
            <a:r>
              <a:rPr lang="cs-CZ" altLang="cs-CZ" sz="1600" b="1" dirty="0" smtClean="0"/>
              <a:t>duplicitní úhrada stejného nákladu </a:t>
            </a:r>
            <a:r>
              <a:rPr lang="cs-CZ" altLang="cs-CZ" sz="1600" dirty="0" smtClean="0"/>
              <a:t>z různých zdrojů </a:t>
            </a:r>
            <a:r>
              <a:rPr lang="cs-CZ" altLang="cs-CZ" sz="1600" b="1" dirty="0" smtClean="0"/>
              <a:t>není dovolena</a:t>
            </a:r>
            <a:r>
              <a:rPr lang="cs-CZ" altLang="cs-CZ" sz="1600" dirty="0" smtClean="0"/>
              <a:t>.</a:t>
            </a:r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  <a:buFont typeface="Arial" panose="020B0604020202020204" pitchFamily="34" charset="0"/>
              <a:buChar char="•"/>
              <a:defRPr/>
            </a:pPr>
            <a:r>
              <a:rPr lang="cs-CZ" altLang="cs-CZ" sz="1600" b="1" dirty="0">
                <a:solidFill>
                  <a:srgbClr val="FF0000"/>
                </a:solidFill>
              </a:rPr>
              <a:t>p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rojekt </a:t>
            </a:r>
            <a:r>
              <a:rPr lang="cs-CZ" altLang="cs-CZ" sz="1600" b="1" dirty="0">
                <a:solidFill>
                  <a:srgbClr val="FF0000"/>
                </a:solidFill>
              </a:rPr>
              <a:t>nebude spolufinancován z jiné veřejné finanční podpory poskytnuté </a:t>
            </a:r>
            <a:r>
              <a:rPr lang="cs-CZ" altLang="cs-CZ" sz="1600" b="1" dirty="0" smtClean="0">
                <a:solidFill>
                  <a:srgbClr val="FF0000"/>
                </a:solidFill>
              </a:rPr>
              <a:t>SMO</a:t>
            </a:r>
            <a:endParaRPr lang="cs-CZ" altLang="cs-CZ" sz="1600" b="1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FontTx/>
              <a:buNone/>
              <a:defRPr/>
            </a:pPr>
            <a:endParaRPr lang="cs-CZ" altLang="cs-CZ" sz="1600" dirty="0" smtClean="0"/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FC7E41-262A-403F-8EAF-4965814C6E0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6</a:t>
            </a:fld>
            <a:endParaRPr lang="cs-CZ" altLang="cs-CZ" sz="1400" smtClean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2771801" y="329405"/>
            <a:ext cx="5832647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PODMÍNKY PRO POSKYTNUTÍ DOTACE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678396" y="1450180"/>
            <a:ext cx="7787208" cy="4858545"/>
          </a:xfrm>
        </p:spPr>
        <p:txBody>
          <a:bodyPr/>
          <a:lstStyle/>
          <a:p>
            <a:pPr marL="114300" indent="0">
              <a:buNone/>
            </a:pP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Dotaci lze použít pouze na </a:t>
            </a:r>
            <a:r>
              <a:rPr lang="cs-CZ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uznatelný  náklad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, tj. </a:t>
            </a: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náklad, </a:t>
            </a:r>
            <a:r>
              <a:rPr lang="cs-CZ" sz="16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který splňuje všechny níže uvedené </a:t>
            </a:r>
            <a:r>
              <a:rPr lang="cs-CZ" sz="16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podmínky:</a:t>
            </a:r>
          </a:p>
          <a:p>
            <a:pPr marL="114300" indent="0">
              <a:buNone/>
            </a:pPr>
            <a:endParaRPr lang="cs-CZ" sz="12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00050" indent="-285750" algn="just"/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vyhovuje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zásadám účelnosti, efektivnosti a hospodárnosti podle zákona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č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. 320/2001 Sb., o finanční kontrole ve veřejné správě a o změně některých zákonů (zákon o finanční kontrole), ve znění pozdějších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předpisů</a:t>
            </a:r>
          </a:p>
          <a:p>
            <a:pPr marL="400050" indent="-285750" algn="just"/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byl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vynaložen v souladu s podmínkami smlouvy a podmínkami vyhlášeného dotačního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programu</a:t>
            </a:r>
          </a:p>
          <a:p>
            <a:pPr marL="400050" indent="-285750" algn="just"/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vznikl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příjemci v období realizace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projektu</a:t>
            </a:r>
          </a:p>
          <a:p>
            <a:pPr marL="400050" indent="-285750" algn="just"/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byl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příjemcem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uhrazen do 31. 01.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2025 </a:t>
            </a:r>
          </a:p>
          <a:p>
            <a:pPr marL="400050" indent="-285750" algn="just"/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je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uveden v nákladovém rozpočtu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projektu</a:t>
            </a:r>
          </a:p>
          <a:p>
            <a:pPr marL="400050" indent="-285750" algn="just"/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jedná </a:t>
            </a:r>
            <a:r>
              <a:rPr lang="cs-CZ" sz="1600" dirty="0">
                <a:latin typeface="Arial" panose="020B0604020202020204" pitchFamily="34" charset="0"/>
                <a:cs typeface="Arial" panose="020B0604020202020204" pitchFamily="34" charset="0"/>
              </a:rPr>
              <a:t>se o neinvestiční </a:t>
            </a:r>
            <a:r>
              <a:rPr lang="cs-CZ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náklad</a:t>
            </a:r>
          </a:p>
          <a:p>
            <a:pPr marL="400050" indent="-285750" algn="just"/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byl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prokazatelně zaplacen z bankovního účtu nebo pokladny příjemce </a:t>
            </a:r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dotace</a:t>
            </a:r>
          </a:p>
          <a:p>
            <a:pPr marL="400050" indent="-285750" algn="just"/>
            <a:r>
              <a:rPr lang="cs-CZ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odpovídá </a:t>
            </a:r>
            <a:r>
              <a:rPr lang="cs-CZ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cenám v místě a čase obvyklým </a:t>
            </a:r>
            <a:r>
              <a:rPr lang="cs-CZ"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je vynaložen v souladu s principy hospodárnosti, účelnosti a </a:t>
            </a:r>
            <a:r>
              <a:rPr lang="cs-CZ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efektivnosti</a:t>
            </a:r>
            <a:endParaRPr lang="cs-CZ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>
              <a:solidFill>
                <a:srgbClr val="FF0000"/>
              </a:solidFill>
            </a:endParaRPr>
          </a:p>
          <a:p>
            <a:pPr marL="0" indent="0" algn="just" eaLnBrk="1" hangingPunct="1">
              <a:spcBef>
                <a:spcPct val="0"/>
              </a:spcBef>
              <a:buNone/>
              <a:defRPr/>
            </a:pPr>
            <a:endParaRPr lang="cs-CZ" altLang="cs-CZ" sz="1600" dirty="0" smtClean="0"/>
          </a:p>
        </p:txBody>
      </p:sp>
      <p:sp>
        <p:nvSpPr>
          <p:cNvPr id="7172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B7FC7E41-262A-403F-8EAF-4965814C6E09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7</a:t>
            </a:fld>
            <a:endParaRPr lang="cs-CZ" altLang="cs-CZ" sz="1400" dirty="0" smtClean="0"/>
          </a:p>
        </p:txBody>
      </p:sp>
      <p:sp>
        <p:nvSpPr>
          <p:cNvPr id="7173" name="Text Box 3"/>
          <p:cNvSpPr txBox="1">
            <a:spLocks noChangeArrowheads="1"/>
          </p:cNvSpPr>
          <p:nvPr/>
        </p:nvSpPr>
        <p:spPr bwMode="auto">
          <a:xfrm>
            <a:off x="2771801" y="329405"/>
            <a:ext cx="5472607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 smtClean="0">
                <a:solidFill>
                  <a:srgbClr val="00B0F0"/>
                </a:solidFill>
              </a:rPr>
              <a:t>UZNATELNÉ NÁKLADY</a:t>
            </a:r>
            <a:endParaRPr lang="cs-CZ" altLang="cs-CZ" sz="2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176103"/>
      </p:ext>
    </p:extLst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467544" y="1340768"/>
            <a:ext cx="8291264" cy="5661248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cs-CZ" altLang="cs-CZ" sz="1600" dirty="0" smtClean="0"/>
              <a:t>Z poskytnuté dotace </a:t>
            </a:r>
            <a:r>
              <a:rPr lang="cs-CZ" altLang="cs-CZ" sz="1600" b="1" dirty="0" smtClean="0"/>
              <a:t>NELZE HRADIT </a:t>
            </a:r>
            <a:r>
              <a:rPr lang="cs-CZ" altLang="cs-CZ" sz="1600" dirty="0" smtClean="0"/>
              <a:t>tyto náklady (tzv. </a:t>
            </a:r>
            <a:r>
              <a:rPr lang="cs-CZ" altLang="cs-CZ" sz="1600" b="1" dirty="0" smtClean="0"/>
              <a:t>neuznatelné náklady</a:t>
            </a:r>
            <a:r>
              <a:rPr lang="cs-CZ" altLang="cs-CZ" sz="1600" dirty="0" smtClean="0"/>
              <a:t>):</a:t>
            </a:r>
          </a:p>
          <a:p>
            <a:pPr algn="just" eaLnBrk="1" hangingPunct="1">
              <a:spcBef>
                <a:spcPct val="0"/>
              </a:spcBef>
              <a:buFontTx/>
              <a:buNone/>
            </a:pPr>
            <a:endParaRPr lang="cs-CZ" altLang="cs-CZ" sz="1000" dirty="0"/>
          </a:p>
          <a:p>
            <a:pPr algn="just" eaLnBrk="1" hangingPunct="1">
              <a:spcBef>
                <a:spcPct val="0"/>
              </a:spcBef>
            </a:pPr>
            <a:r>
              <a:rPr lang="cs-CZ" sz="1550" dirty="0"/>
              <a:t>n</a:t>
            </a:r>
            <a:r>
              <a:rPr lang="cs-CZ" sz="1550" dirty="0" smtClean="0"/>
              <a:t>esouvisející </a:t>
            </a:r>
            <a:r>
              <a:rPr lang="cs-CZ" sz="1550" dirty="0"/>
              <a:t>s účelovým určením </a:t>
            </a:r>
            <a:r>
              <a:rPr lang="cs-CZ" sz="1550" dirty="0" smtClean="0"/>
              <a:t>dotace</a:t>
            </a:r>
          </a:p>
          <a:p>
            <a:pPr lvl="0" algn="just"/>
            <a:r>
              <a:rPr lang="cs-CZ" sz="1550" dirty="0"/>
              <a:t>výdaje na pořízení nebo technické zhodnocení dlouhodobého hmotného </a:t>
            </a:r>
            <a:br>
              <a:rPr lang="cs-CZ" sz="1550" dirty="0"/>
            </a:br>
            <a:r>
              <a:rPr lang="cs-CZ" sz="1550" dirty="0"/>
              <a:t>a nehmotného majetku (dlouhodobým hmotným majetkem se rozumí majetek, jehož doba použitelnosti je delší než jeden rok a vstupní cena vyšší než 80.000,00 Kč, dlouhodobým nehmotným majetkem se rozumí majetek, jehož doba použitelnosti je delší než jeden rok a vstupní cena vyšší než 60.000,00 Kč). </a:t>
            </a:r>
            <a:r>
              <a:rPr lang="cs-CZ" sz="1550" b="1" dirty="0">
                <a:solidFill>
                  <a:srgbClr val="FF0000"/>
                </a:solidFill>
              </a:rPr>
              <a:t>Hranice pro ocenění majetku</a:t>
            </a:r>
            <a:r>
              <a:rPr lang="cs-CZ" sz="1550" dirty="0"/>
              <a:t>, která je upravena ve vnitřním účetním předpisu žadatele, </a:t>
            </a:r>
            <a:r>
              <a:rPr lang="cs-CZ" sz="1550" b="1" dirty="0">
                <a:solidFill>
                  <a:srgbClr val="FF0000"/>
                </a:solidFill>
              </a:rPr>
              <a:t>je </a:t>
            </a:r>
            <a:r>
              <a:rPr lang="cs-CZ" sz="1550" b="1" dirty="0" smtClean="0">
                <a:solidFill>
                  <a:srgbClr val="FF0000"/>
                </a:solidFill>
              </a:rPr>
              <a:t>uvedena v žádosti</a:t>
            </a:r>
            <a:r>
              <a:rPr lang="cs-CZ" sz="1550" b="1" dirty="0" smtClean="0"/>
              <a:t> </a:t>
            </a:r>
            <a:r>
              <a:rPr lang="cs-CZ" sz="1550" b="1" dirty="0">
                <a:solidFill>
                  <a:srgbClr val="FF0000"/>
                </a:solidFill>
              </a:rPr>
              <a:t>o poskytnutí dotace</a:t>
            </a:r>
            <a:r>
              <a:rPr lang="cs-CZ" sz="1550" dirty="0"/>
              <a:t> a </a:t>
            </a:r>
            <a:r>
              <a:rPr lang="cs-CZ" sz="1550" b="1" dirty="0"/>
              <a:t>na její změny</a:t>
            </a:r>
            <a:r>
              <a:rPr lang="cs-CZ" sz="1550" dirty="0"/>
              <a:t> od doby podání žádosti do ukončení realizace projektu </a:t>
            </a:r>
            <a:r>
              <a:rPr lang="cs-CZ" sz="1550" b="1" dirty="0"/>
              <a:t>nebude brán zřetel</a:t>
            </a:r>
            <a:r>
              <a:rPr lang="cs-CZ" sz="1550" dirty="0" smtClean="0"/>
              <a:t>)</a:t>
            </a:r>
            <a:endParaRPr lang="cs-CZ" sz="1550" dirty="0"/>
          </a:p>
          <a:p>
            <a:pPr algn="just" eaLnBrk="1" hangingPunct="1">
              <a:spcBef>
                <a:spcPct val="0"/>
              </a:spcBef>
            </a:pPr>
            <a:r>
              <a:rPr lang="cs-CZ" sz="1550" dirty="0" smtClean="0"/>
              <a:t>odpisy </a:t>
            </a:r>
            <a:r>
              <a:rPr lang="cs-CZ" sz="1550" dirty="0"/>
              <a:t>majetku a ostatní náklady (spadající pod účtovou skupinu č. 55</a:t>
            </a:r>
            <a:r>
              <a:rPr lang="cs-CZ" sz="1550" dirty="0" smtClean="0"/>
              <a:t>)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sz="1550" dirty="0"/>
              <a:t>n</a:t>
            </a:r>
            <a:r>
              <a:rPr lang="cs-CZ" sz="1550" dirty="0" smtClean="0"/>
              <a:t>a </a:t>
            </a:r>
            <a:r>
              <a:rPr lang="cs-CZ" sz="1550" b="1" dirty="0"/>
              <a:t>reprezentaci, výdaje na alkohol, tabákové výrobky, výdaje na dary a </a:t>
            </a:r>
            <a:r>
              <a:rPr lang="cs-CZ" sz="1550" b="1" dirty="0" smtClean="0"/>
              <a:t>pohoštění</a:t>
            </a:r>
          </a:p>
          <a:p>
            <a:pPr algn="just" eaLnBrk="1" hangingPunct="1">
              <a:spcBef>
                <a:spcPct val="0"/>
              </a:spcBef>
            </a:pPr>
            <a:r>
              <a:rPr lang="cs-CZ" sz="1550" b="1" dirty="0">
                <a:solidFill>
                  <a:srgbClr val="FF0000"/>
                </a:solidFill>
              </a:rPr>
              <a:t>z</a:t>
            </a:r>
            <a:r>
              <a:rPr lang="cs-CZ" sz="1550" b="1" dirty="0" smtClean="0">
                <a:solidFill>
                  <a:srgbClr val="FF0000"/>
                </a:solidFill>
              </a:rPr>
              <a:t>ákladní náhrada při použití vozidla příjemce nebo soukromého vozidla zaměstnance příjemce, kapesné, úhrada taxi</a:t>
            </a:r>
            <a:endParaRPr lang="cs-CZ" sz="1550" dirty="0">
              <a:solidFill>
                <a:srgbClr val="FF0000"/>
              </a:solidFill>
            </a:endParaRPr>
          </a:p>
          <a:p>
            <a:pPr algn="just"/>
            <a:r>
              <a:rPr lang="cs-CZ" sz="1550" dirty="0"/>
              <a:t>n</a:t>
            </a:r>
            <a:r>
              <a:rPr lang="cs-CZ" sz="1550" dirty="0" smtClean="0"/>
              <a:t>a </a:t>
            </a:r>
            <a:r>
              <a:rPr lang="cs-CZ" sz="1550" dirty="0"/>
              <a:t>činnost funkcionářů, např. odměny členů statutárních orgánů a dalších orgánů právnických osob, cestovní náhrady apod., vše nad rámec zákona č. 262/2006 Sb., zákoník práce, či plynoucí mimo tento </a:t>
            </a:r>
            <a:r>
              <a:rPr lang="cs-CZ" sz="1550" dirty="0" smtClean="0"/>
              <a:t>zákon</a:t>
            </a:r>
            <a:endParaRPr lang="cs-CZ" sz="1550" dirty="0"/>
          </a:p>
          <a:p>
            <a:pPr algn="just"/>
            <a:r>
              <a:rPr lang="cs-CZ" sz="1550" dirty="0"/>
              <a:t>o</a:t>
            </a:r>
            <a:r>
              <a:rPr lang="cs-CZ" sz="1550" dirty="0" smtClean="0"/>
              <a:t>statní </a:t>
            </a:r>
            <a:r>
              <a:rPr lang="cs-CZ" sz="1550" dirty="0"/>
              <a:t>sociální pojištění a ostatní sociální náklady na zaměstnance, ke kterým nejsou zaměstnavatelé povinni podle zvláštních právních předpisů (příspěvky na penzijní připojištění, životní pojištění, dary k životním jubileím a pracovním výročím, </a:t>
            </a:r>
            <a:r>
              <a:rPr lang="cs-CZ" sz="1550" dirty="0" smtClean="0"/>
              <a:t>příspěvky </a:t>
            </a:r>
            <a:r>
              <a:rPr lang="cs-CZ" sz="1550" dirty="0"/>
              <a:t>na rekreaci, apod.)</a:t>
            </a:r>
          </a:p>
          <a:p>
            <a:pPr algn="just"/>
            <a:endParaRPr lang="cs-CZ" altLang="cs-CZ" sz="1600" dirty="0" smtClean="0"/>
          </a:p>
        </p:txBody>
      </p:sp>
      <p:sp>
        <p:nvSpPr>
          <p:cNvPr id="8196" name="Zástupný symbol pro číslo snímku 1"/>
          <p:cNvSpPr>
            <a:spLocks noGrp="1"/>
          </p:cNvSpPr>
          <p:nvPr>
            <p:ph type="sldNum" sz="quarter" idx="12"/>
          </p:nvPr>
        </p:nvSpPr>
        <p:spPr>
          <a:xfrm>
            <a:off x="6804248" y="6381750"/>
            <a:ext cx="2133600" cy="476250"/>
          </a:xfrm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30271537-BCCD-42C5-8BE1-FDE927C542D0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8</a:t>
            </a:fld>
            <a:endParaRPr lang="cs-CZ" altLang="cs-CZ" sz="1400" dirty="0" smtClean="0"/>
          </a:p>
        </p:txBody>
      </p:sp>
      <p:sp>
        <p:nvSpPr>
          <p:cNvPr id="8197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832673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F0"/>
                </a:solidFill>
              </a:rPr>
              <a:t>NEUZNATELNÉ NÁKLADY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mmopavy-lista-bez-napisu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1120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Rectangle 11"/>
          <p:cNvSpPr>
            <a:spLocks noGrp="1" noChangeArrowheads="1"/>
          </p:cNvSpPr>
          <p:nvPr>
            <p:ph type="body" idx="1"/>
          </p:nvPr>
        </p:nvSpPr>
        <p:spPr>
          <a:xfrm>
            <a:off x="395536" y="1268760"/>
            <a:ext cx="8617880" cy="5452713"/>
          </a:xfrm>
        </p:spPr>
        <p:txBody>
          <a:bodyPr/>
          <a:lstStyle/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  <a:p>
            <a:pPr algn="just" eaLnBrk="1" hangingPunct="1">
              <a:spcBef>
                <a:spcPct val="0"/>
              </a:spcBef>
            </a:pPr>
            <a:endParaRPr lang="cs-CZ" altLang="cs-CZ" sz="1600" dirty="0" smtClean="0"/>
          </a:p>
        </p:txBody>
      </p:sp>
      <p:sp>
        <p:nvSpPr>
          <p:cNvPr id="9220" name="Zástupný symbol pro číslo snímku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1266EEAA-6139-4B8D-837B-03D60C1036D7}" type="slidenum">
              <a:rPr lang="cs-CZ" altLang="cs-CZ" sz="1400" smtClean="0"/>
              <a:pPr eaLnBrk="1" hangingPunct="1">
                <a:spcBef>
                  <a:spcPct val="0"/>
                </a:spcBef>
                <a:buFontTx/>
                <a:buNone/>
              </a:pPr>
              <a:t>9</a:t>
            </a:fld>
            <a:endParaRPr lang="cs-CZ" altLang="cs-CZ" sz="1400" smtClean="0"/>
          </a:p>
        </p:txBody>
      </p:sp>
      <p:sp>
        <p:nvSpPr>
          <p:cNvPr id="9221" name="Text Box 3"/>
          <p:cNvSpPr txBox="1">
            <a:spLocks noChangeArrowheads="1"/>
          </p:cNvSpPr>
          <p:nvPr/>
        </p:nvSpPr>
        <p:spPr bwMode="auto">
          <a:xfrm>
            <a:off x="2771775" y="333375"/>
            <a:ext cx="5760665" cy="46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cs-CZ" altLang="cs-CZ" sz="2400" dirty="0"/>
              <a:t> </a:t>
            </a:r>
            <a:r>
              <a:rPr lang="cs-CZ" altLang="cs-CZ" sz="2200" b="1" dirty="0">
                <a:solidFill>
                  <a:srgbClr val="00B0F0"/>
                </a:solidFill>
              </a:rPr>
              <a:t>NEUZNATELNÉ NÁKLADY</a:t>
            </a:r>
          </a:p>
        </p:txBody>
      </p:sp>
      <p:sp>
        <p:nvSpPr>
          <p:cNvPr id="3" name="Obdélník 2"/>
          <p:cNvSpPr/>
          <p:nvPr/>
        </p:nvSpPr>
        <p:spPr>
          <a:xfrm>
            <a:off x="-108520" y="1341436"/>
            <a:ext cx="8856984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členské poplatky/příspěvky v institucích/asociacích a jiné náklady (spadající pod účtovou skupinu č. 58),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splátky </a:t>
            </a:r>
            <a:r>
              <a:rPr lang="cs-CZ" sz="1600" dirty="0"/>
              <a:t>finančních </a:t>
            </a:r>
            <a:r>
              <a:rPr lang="cs-CZ" sz="1600" dirty="0" smtClean="0"/>
              <a:t>závazků </a:t>
            </a:r>
            <a:r>
              <a:rPr lang="cs-CZ" sz="1600" dirty="0"/>
              <a:t>(úvěry, zápůjčky, apod.) a leasingové splátky,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d</a:t>
            </a:r>
            <a:r>
              <a:rPr lang="cs-CZ" sz="1600" dirty="0" smtClean="0"/>
              <a:t>aně </a:t>
            </a:r>
            <a:r>
              <a:rPr lang="cs-CZ" sz="1600" dirty="0"/>
              <a:t>a poplatky (účtová skupina č. 53) – daň silniční, daň z nemovitosti, jiné daně a poplatky (tj. soudní a správní poplatky, poplatky za znečištění ovzduší, poplatky za televizi, rozhlas, apod.),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/>
              <a:t>d</a:t>
            </a:r>
            <a:r>
              <a:rPr lang="cs-CZ" sz="1600" dirty="0" smtClean="0"/>
              <a:t>aň </a:t>
            </a:r>
            <a:r>
              <a:rPr lang="cs-CZ" sz="1600" dirty="0"/>
              <a:t>z přidané hodnoty (DPH), o jejíž vrácení je možné podle příslušného právního předpisu žádat,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smluvní </a:t>
            </a:r>
            <a:r>
              <a:rPr lang="cs-CZ" sz="1600" dirty="0"/>
              <a:t>pokuty, úroky z prodlení, ostatní pokuty a penále, odpisy nedobytných pohledávek, úroky, kurzové ztráty, dary, manka a škody, bankovní poplatky, náklady na právní služby a zastoupení,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výdaje </a:t>
            </a:r>
            <a:r>
              <a:rPr lang="cs-CZ" sz="1600" dirty="0"/>
              <a:t>na pořizování a opravu techniky, která nesouvisí s účelem projektu (PC, mobilní telefony, tablety, apod.), nad rámec organizačních povinností, s výjimkou zabezpečovacích zařízení,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stravenky </a:t>
            </a:r>
            <a:r>
              <a:rPr lang="cs-CZ" sz="1600" dirty="0"/>
              <a:t>a další nefinanční benefity (dárkové poukazy apod.),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materiální </a:t>
            </a:r>
            <a:r>
              <a:rPr lang="cs-CZ" sz="1600" dirty="0"/>
              <a:t>výpomoc uživatelům,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duplicitní </a:t>
            </a:r>
            <a:r>
              <a:rPr lang="cs-CZ" sz="1600" dirty="0"/>
              <a:t>úhrada stejných nákladů na projekt z různých zdrojů, včetně zdrojů ze státního rozpočtu,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b="1" dirty="0" smtClean="0"/>
              <a:t>náklady </a:t>
            </a:r>
            <a:r>
              <a:rPr lang="cs-CZ" sz="1600" b="1" dirty="0"/>
              <a:t>na pobytové akce </a:t>
            </a:r>
            <a:r>
              <a:rPr lang="cs-CZ" sz="1600" dirty="0"/>
              <a:t>(kromě nákladů na personál příjemce),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cs-CZ" sz="1600" dirty="0" smtClean="0"/>
              <a:t>nespecifikované </a:t>
            </a:r>
            <a:r>
              <a:rPr lang="cs-CZ" sz="1600" dirty="0"/>
              <a:t>výdaje (tj. výdaje, které nelze účetně doložit).</a:t>
            </a:r>
          </a:p>
        </p:txBody>
      </p:sp>
    </p:spTree>
  </p:cSld>
  <p:clrMapOvr>
    <a:masterClrMapping/>
  </p:clrMapOvr>
  <p:transition advTm="6000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mopava-sablona-prezentace-nadpis">
  <a:themeElements>
    <a:clrScheme name="mmopava-sablona-prezentace-nadpi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mopava-sablona-prezentace-nadpi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mopava-sablona-prezentace-nadpi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mopava-sablona-prezentace-nadpi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mopava-sablona-prezentace-nadpi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mmopava-sablona-prezentace-nadpis</Template>
  <TotalTime>11387</TotalTime>
  <Words>529</Words>
  <Application>Microsoft Office PowerPoint</Application>
  <PresentationFormat>Předvádění na obrazovce (4:3)</PresentationFormat>
  <Paragraphs>248</Paragraphs>
  <Slides>19</Slides>
  <Notes>14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2" baseType="lpstr">
      <vt:lpstr>Arial</vt:lpstr>
      <vt:lpstr>Calibri</vt:lpstr>
      <vt:lpstr>mmopava-sablona-prezentace-nadpis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Magistrát města Opavy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mrkvica</dc:creator>
  <cp:lastModifiedBy>Jiskrová Lenka</cp:lastModifiedBy>
  <cp:revision>727</cp:revision>
  <cp:lastPrinted>2023-09-08T10:27:01Z</cp:lastPrinted>
  <dcterms:created xsi:type="dcterms:W3CDTF">2007-01-16T13:45:29Z</dcterms:created>
  <dcterms:modified xsi:type="dcterms:W3CDTF">2023-09-08T10:53:42Z</dcterms:modified>
</cp:coreProperties>
</file>