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313" r:id="rId3"/>
    <p:sldId id="355" r:id="rId4"/>
    <p:sldId id="314" r:id="rId5"/>
    <p:sldId id="351" r:id="rId6"/>
    <p:sldId id="308" r:id="rId7"/>
    <p:sldId id="346" r:id="rId8"/>
    <p:sldId id="321" r:id="rId9"/>
    <p:sldId id="348" r:id="rId10"/>
    <p:sldId id="349" r:id="rId11"/>
    <p:sldId id="336" r:id="rId12"/>
    <p:sldId id="353" r:id="rId13"/>
    <p:sldId id="356" r:id="rId14"/>
    <p:sldId id="333" r:id="rId15"/>
    <p:sldId id="325" r:id="rId16"/>
    <p:sldId id="324" r:id="rId17"/>
    <p:sldId id="303" r:id="rId18"/>
  </p:sldIdLst>
  <p:sldSz cx="9144000" cy="6858000" type="screen4x3"/>
  <p:notesSz cx="6797675" cy="9926638"/>
  <p:defaultTextStyle>
    <a:defPPr>
      <a:defRPr lang="cs-C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00"/>
    <a:srgbClr val="FF0000"/>
    <a:srgbClr val="D9DADC"/>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Bez stylu, mřížka tabulky">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Styl Světlá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Styl Středně sytá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084" autoAdjust="0"/>
  </p:normalViewPr>
  <p:slideViewPr>
    <p:cSldViewPr>
      <p:cViewPr varScale="1">
        <p:scale>
          <a:sx n="97" d="100"/>
          <a:sy n="97" d="100"/>
        </p:scale>
        <p:origin x="200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defRPr sz="1200">
                <a:latin typeface="Arial" charset="0"/>
              </a:defRPr>
            </a:lvl1pPr>
          </a:lstStyle>
          <a:p>
            <a:pPr>
              <a:defRPr/>
            </a:pPr>
            <a:endParaRPr lang="cs-CZ"/>
          </a:p>
        </p:txBody>
      </p:sp>
      <p:sp>
        <p:nvSpPr>
          <p:cNvPr id="45059" name="Rectangle 3"/>
          <p:cNvSpPr>
            <a:spLocks noGrp="1" noChangeArrowheads="1"/>
          </p:cNvSpPr>
          <p:nvPr>
            <p:ph type="dt" sz="quarter"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t" anchorCtr="0" compatLnSpc="1">
            <a:prstTxWarp prst="textNoShape">
              <a:avLst/>
            </a:prstTxWarp>
          </a:bodyPr>
          <a:lstStyle>
            <a:lvl1pPr algn="r">
              <a:defRPr sz="1200">
                <a:latin typeface="Arial" charset="0"/>
              </a:defRPr>
            </a:lvl1pPr>
          </a:lstStyle>
          <a:p>
            <a:pPr>
              <a:defRPr/>
            </a:pPr>
            <a:endParaRPr lang="cs-CZ"/>
          </a:p>
        </p:txBody>
      </p:sp>
      <p:sp>
        <p:nvSpPr>
          <p:cNvPr id="45060" name="Rectangle 4"/>
          <p:cNvSpPr>
            <a:spLocks noGrp="1" noChangeArrowheads="1"/>
          </p:cNvSpPr>
          <p:nvPr>
            <p:ph type="ftr" sz="quarter" idx="2"/>
          </p:nvPr>
        </p:nvSpPr>
        <p:spPr bwMode="auto">
          <a:xfrm>
            <a:off x="0"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defRPr sz="1200">
                <a:latin typeface="Arial" charset="0"/>
              </a:defRPr>
            </a:lvl1pPr>
          </a:lstStyle>
          <a:p>
            <a:pPr>
              <a:defRPr/>
            </a:pPr>
            <a:endParaRPr lang="cs-CZ"/>
          </a:p>
        </p:txBody>
      </p:sp>
      <p:sp>
        <p:nvSpPr>
          <p:cNvPr id="45061" name="Rectangle 5"/>
          <p:cNvSpPr>
            <a:spLocks noGrp="1" noChangeArrowheads="1"/>
          </p:cNvSpPr>
          <p:nvPr>
            <p:ph type="sldNum" sz="quarter" idx="3"/>
          </p:nvPr>
        </p:nvSpPr>
        <p:spPr bwMode="auto">
          <a:xfrm>
            <a:off x="3849688" y="9428163"/>
            <a:ext cx="2946400"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38" tIns="45769" rIns="91538" bIns="45769" numCol="1" anchor="b" anchorCtr="0" compatLnSpc="1">
            <a:prstTxWarp prst="textNoShape">
              <a:avLst/>
            </a:prstTxWarp>
          </a:bodyPr>
          <a:lstStyle>
            <a:lvl1pPr algn="r">
              <a:defRPr sz="1200">
                <a:latin typeface="Arial" charset="0"/>
              </a:defRPr>
            </a:lvl1pPr>
          </a:lstStyle>
          <a:p>
            <a:pPr>
              <a:defRPr/>
            </a:pPr>
            <a:fld id="{8DCFFE49-018A-4952-A454-A68C8AEFC48D}" type="slidenum">
              <a:rPr lang="cs-CZ"/>
              <a:pPr>
                <a:defRPr/>
              </a:pPr>
              <a:t>‹#›</a:t>
            </a:fld>
            <a:endParaRPr lang="cs-CZ"/>
          </a:p>
        </p:txBody>
      </p:sp>
    </p:spTree>
    <p:extLst>
      <p:ext uri="{BB962C8B-B14F-4D97-AF65-F5344CB8AC3E}">
        <p14:creationId xmlns:p14="http://schemas.microsoft.com/office/powerpoint/2010/main" val="6174247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6400" cy="496888"/>
          </a:xfrm>
          <a:prstGeom prst="rect">
            <a:avLst/>
          </a:prstGeom>
        </p:spPr>
        <p:txBody>
          <a:bodyPr vert="horz" lIns="91538" tIns="45769" rIns="91538" bIns="45769" rtlCol="0"/>
          <a:lstStyle>
            <a:lvl1pPr algn="l">
              <a:defRPr sz="1200">
                <a:latin typeface="Arial" charset="0"/>
              </a:defRPr>
            </a:lvl1pPr>
          </a:lstStyle>
          <a:p>
            <a:pPr>
              <a:defRPr/>
            </a:pPr>
            <a:endParaRPr lang="cs-CZ"/>
          </a:p>
        </p:txBody>
      </p:sp>
      <p:sp>
        <p:nvSpPr>
          <p:cNvPr id="3" name="Zástupný symbol pro datum 2"/>
          <p:cNvSpPr>
            <a:spLocks noGrp="1"/>
          </p:cNvSpPr>
          <p:nvPr>
            <p:ph type="dt" idx="1"/>
          </p:nvPr>
        </p:nvSpPr>
        <p:spPr>
          <a:xfrm>
            <a:off x="3849688" y="0"/>
            <a:ext cx="2946400" cy="496888"/>
          </a:xfrm>
          <a:prstGeom prst="rect">
            <a:avLst/>
          </a:prstGeom>
        </p:spPr>
        <p:txBody>
          <a:bodyPr vert="horz" lIns="91538" tIns="45769" rIns="91538" bIns="45769" rtlCol="0"/>
          <a:lstStyle>
            <a:lvl1pPr algn="r">
              <a:defRPr sz="1200">
                <a:latin typeface="Arial" charset="0"/>
              </a:defRPr>
            </a:lvl1pPr>
          </a:lstStyle>
          <a:p>
            <a:pPr>
              <a:defRPr/>
            </a:pPr>
            <a:fld id="{885F596A-CF08-4E57-8DFD-1659BE2F389F}" type="datetimeFigureOut">
              <a:rPr lang="cs-CZ"/>
              <a:pPr>
                <a:defRPr/>
              </a:pPr>
              <a:t>13.09.2023</a:t>
            </a:fld>
            <a:endParaRPr lang="cs-CZ"/>
          </a:p>
        </p:txBody>
      </p:sp>
      <p:sp>
        <p:nvSpPr>
          <p:cNvPr id="4" name="Zástupný symbol pro obrázek snímku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538" tIns="45769" rIns="91538" bIns="45769" rtlCol="0" anchor="ctr"/>
          <a:lstStyle/>
          <a:p>
            <a:pPr lvl="0"/>
            <a:endParaRPr lang="cs-CZ" noProof="0" smtClean="0"/>
          </a:p>
        </p:txBody>
      </p:sp>
      <p:sp>
        <p:nvSpPr>
          <p:cNvPr id="5" name="Zástupný symbol pro poznámky 4"/>
          <p:cNvSpPr>
            <a:spLocks noGrp="1"/>
          </p:cNvSpPr>
          <p:nvPr>
            <p:ph type="body" sz="quarter" idx="3"/>
          </p:nvPr>
        </p:nvSpPr>
        <p:spPr>
          <a:xfrm>
            <a:off x="679450" y="4714876"/>
            <a:ext cx="5438775" cy="4467225"/>
          </a:xfrm>
          <a:prstGeom prst="rect">
            <a:avLst/>
          </a:prstGeom>
        </p:spPr>
        <p:txBody>
          <a:bodyPr vert="horz" lIns="91538" tIns="45769" rIns="91538" bIns="45769" rtlCol="0"/>
          <a:lstStyle/>
          <a:p>
            <a:pPr lvl="0"/>
            <a:r>
              <a:rPr lang="cs-CZ" noProof="0" smtClean="0"/>
              <a:t>Kliknutím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0" y="9428163"/>
            <a:ext cx="2946400" cy="496887"/>
          </a:xfrm>
          <a:prstGeom prst="rect">
            <a:avLst/>
          </a:prstGeom>
        </p:spPr>
        <p:txBody>
          <a:bodyPr vert="horz" lIns="91538" tIns="45769" rIns="91538" bIns="45769" rtlCol="0" anchor="b"/>
          <a:lstStyle>
            <a:lvl1pPr algn="l">
              <a:defRPr sz="1200">
                <a:latin typeface="Arial" charset="0"/>
              </a:defRPr>
            </a:lvl1pPr>
          </a:lstStyle>
          <a:p>
            <a:pPr>
              <a:defRPr/>
            </a:pPr>
            <a:endParaRPr lang="cs-CZ"/>
          </a:p>
        </p:txBody>
      </p:sp>
      <p:sp>
        <p:nvSpPr>
          <p:cNvPr id="7" name="Zástupný symbol pro číslo snímku 6"/>
          <p:cNvSpPr>
            <a:spLocks noGrp="1"/>
          </p:cNvSpPr>
          <p:nvPr>
            <p:ph type="sldNum" sz="quarter" idx="5"/>
          </p:nvPr>
        </p:nvSpPr>
        <p:spPr>
          <a:xfrm>
            <a:off x="3849688" y="9428163"/>
            <a:ext cx="2946400" cy="496887"/>
          </a:xfrm>
          <a:prstGeom prst="rect">
            <a:avLst/>
          </a:prstGeom>
        </p:spPr>
        <p:txBody>
          <a:bodyPr vert="horz" lIns="91538" tIns="45769" rIns="91538" bIns="45769" rtlCol="0" anchor="b"/>
          <a:lstStyle>
            <a:lvl1pPr algn="r">
              <a:defRPr sz="1200">
                <a:latin typeface="Arial" charset="0"/>
              </a:defRPr>
            </a:lvl1pPr>
          </a:lstStyle>
          <a:p>
            <a:pPr>
              <a:defRPr/>
            </a:pPr>
            <a:fld id="{D466962A-3A21-45A3-8728-29C92FCE22BF}" type="slidenum">
              <a:rPr lang="cs-CZ"/>
              <a:pPr>
                <a:defRPr/>
              </a:pPr>
              <a:t>‹#›</a:t>
            </a:fld>
            <a:endParaRPr lang="cs-CZ"/>
          </a:p>
        </p:txBody>
      </p:sp>
    </p:spTree>
    <p:extLst>
      <p:ext uri="{BB962C8B-B14F-4D97-AF65-F5344CB8AC3E}">
        <p14:creationId xmlns:p14="http://schemas.microsoft.com/office/powerpoint/2010/main" val="33087911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dirty="0" smtClean="0"/>
          </a:p>
        </p:txBody>
      </p:sp>
      <p:sp>
        <p:nvSpPr>
          <p:cNvPr id="2150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3454CADB-03C3-4CBB-A6F0-B9AF9FAFBD87}" type="slidenum">
              <a:rPr lang="cs-CZ" altLang="cs-CZ" smtClean="0">
                <a:latin typeface="Arial" charset="0"/>
              </a:rPr>
              <a:pPr eaLnBrk="1" hangingPunct="1">
                <a:spcBef>
                  <a:spcPct val="0"/>
                </a:spcBef>
              </a:pPr>
              <a:t>1</a:t>
            </a:fld>
            <a:endParaRPr lang="cs-CZ" altLang="cs-CZ" smtClean="0">
              <a:latin typeface="Arial" charset="0"/>
            </a:endParaRPr>
          </a:p>
        </p:txBody>
      </p:sp>
    </p:spTree>
    <p:extLst>
      <p:ext uri="{BB962C8B-B14F-4D97-AF65-F5344CB8AC3E}">
        <p14:creationId xmlns:p14="http://schemas.microsoft.com/office/powerpoint/2010/main" val="42518875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9700"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05520417-74F2-47B5-8AF9-BDACAFF31B2C}" type="slidenum">
              <a:rPr lang="cs-CZ" altLang="cs-CZ" smtClean="0">
                <a:latin typeface="Arial" charset="0"/>
              </a:rPr>
              <a:pPr eaLnBrk="1" hangingPunct="1">
                <a:spcBef>
                  <a:spcPct val="0"/>
                </a:spcBef>
              </a:pPr>
              <a:t>16</a:t>
            </a:fld>
            <a:endParaRPr lang="cs-CZ" altLang="cs-CZ" smtClean="0">
              <a:latin typeface="Arial" charset="0"/>
            </a:endParaRPr>
          </a:p>
        </p:txBody>
      </p:sp>
    </p:spTree>
    <p:extLst>
      <p:ext uri="{BB962C8B-B14F-4D97-AF65-F5344CB8AC3E}">
        <p14:creationId xmlns:p14="http://schemas.microsoft.com/office/powerpoint/2010/main" val="3755111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pPr>
              <a:defRPr/>
            </a:pPr>
            <a:fld id="{D466962A-3A21-45A3-8728-29C92FCE22BF}" type="slidenum">
              <a:rPr lang="cs-CZ" smtClean="0"/>
              <a:pPr>
                <a:defRPr/>
              </a:pPr>
              <a:t>4</a:t>
            </a:fld>
            <a:endParaRPr lang="cs-CZ"/>
          </a:p>
        </p:txBody>
      </p:sp>
    </p:spTree>
    <p:extLst>
      <p:ext uri="{BB962C8B-B14F-4D97-AF65-F5344CB8AC3E}">
        <p14:creationId xmlns:p14="http://schemas.microsoft.com/office/powerpoint/2010/main" val="39040702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2532"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923007AF-FBB9-4C73-8CD7-DB3FE476E4CA}" type="slidenum">
              <a:rPr lang="cs-CZ" altLang="cs-CZ" smtClean="0">
                <a:latin typeface="Arial" charset="0"/>
              </a:rPr>
              <a:pPr eaLnBrk="1" hangingPunct="1">
                <a:spcBef>
                  <a:spcPct val="0"/>
                </a:spcBef>
              </a:pPr>
              <a:t>6</a:t>
            </a:fld>
            <a:endParaRPr lang="cs-CZ" altLang="cs-CZ" smtClean="0">
              <a:latin typeface="Arial" charset="0"/>
            </a:endParaRPr>
          </a:p>
        </p:txBody>
      </p:sp>
    </p:spTree>
    <p:extLst>
      <p:ext uri="{BB962C8B-B14F-4D97-AF65-F5344CB8AC3E}">
        <p14:creationId xmlns:p14="http://schemas.microsoft.com/office/powerpoint/2010/main" val="36462566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355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2D37862E-6326-4B1B-932D-C4BD93F25B64}" type="slidenum">
              <a:rPr lang="cs-CZ" altLang="cs-CZ" smtClean="0">
                <a:latin typeface="Arial" charset="0"/>
              </a:rPr>
              <a:pPr eaLnBrk="1" hangingPunct="1">
                <a:spcBef>
                  <a:spcPct val="0"/>
                </a:spcBef>
              </a:pPr>
              <a:t>7</a:t>
            </a:fld>
            <a:endParaRPr lang="cs-CZ" altLang="cs-CZ" smtClean="0">
              <a:latin typeface="Arial" charset="0"/>
            </a:endParaRPr>
          </a:p>
        </p:txBody>
      </p:sp>
    </p:spTree>
    <p:extLst>
      <p:ext uri="{BB962C8B-B14F-4D97-AF65-F5344CB8AC3E}">
        <p14:creationId xmlns:p14="http://schemas.microsoft.com/office/powerpoint/2010/main" val="12907926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DF07FB2-35B2-4004-BD08-8BFD92E1361A}" type="slidenum">
              <a:rPr lang="cs-CZ" altLang="cs-CZ" smtClean="0">
                <a:latin typeface="Arial" charset="0"/>
              </a:rPr>
              <a:pPr eaLnBrk="1" hangingPunct="1">
                <a:spcBef>
                  <a:spcPct val="0"/>
                </a:spcBef>
              </a:pPr>
              <a:t>8</a:t>
            </a:fld>
            <a:endParaRPr lang="cs-CZ" altLang="cs-CZ" smtClean="0">
              <a:latin typeface="Arial" charset="0"/>
            </a:endParaRPr>
          </a:p>
        </p:txBody>
      </p:sp>
    </p:spTree>
    <p:extLst>
      <p:ext uri="{BB962C8B-B14F-4D97-AF65-F5344CB8AC3E}">
        <p14:creationId xmlns:p14="http://schemas.microsoft.com/office/powerpoint/2010/main" val="137261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560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5DF07FB2-35B2-4004-BD08-8BFD92E1361A}" type="slidenum">
              <a:rPr lang="cs-CZ" altLang="cs-CZ" smtClean="0">
                <a:latin typeface="Arial" charset="0"/>
              </a:rPr>
              <a:pPr eaLnBrk="1" hangingPunct="1">
                <a:spcBef>
                  <a:spcPct val="0"/>
                </a:spcBef>
              </a:pPr>
              <a:t>9</a:t>
            </a:fld>
            <a:endParaRPr lang="cs-CZ" altLang="cs-CZ" smtClean="0">
              <a:latin typeface="Arial" charset="0"/>
            </a:endParaRPr>
          </a:p>
        </p:txBody>
      </p:sp>
    </p:spTree>
    <p:extLst>
      <p:ext uri="{BB962C8B-B14F-4D97-AF65-F5344CB8AC3E}">
        <p14:creationId xmlns:p14="http://schemas.microsoft.com/office/powerpoint/2010/main" val="4019930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6628"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EB5FEE82-0C92-49C9-B307-1B7C36416ECC}" type="slidenum">
              <a:rPr lang="cs-CZ" altLang="cs-CZ" smtClean="0">
                <a:latin typeface="Arial" charset="0"/>
              </a:rPr>
              <a:pPr eaLnBrk="1" hangingPunct="1">
                <a:spcBef>
                  <a:spcPct val="0"/>
                </a:spcBef>
              </a:pPr>
              <a:t>10</a:t>
            </a:fld>
            <a:endParaRPr lang="cs-CZ" altLang="cs-CZ" smtClean="0">
              <a:latin typeface="Arial" charset="0"/>
            </a:endParaRPr>
          </a:p>
        </p:txBody>
      </p:sp>
    </p:spTree>
    <p:extLst>
      <p:ext uri="{BB962C8B-B14F-4D97-AF65-F5344CB8AC3E}">
        <p14:creationId xmlns:p14="http://schemas.microsoft.com/office/powerpoint/2010/main" val="2364344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28676"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F89DDAE6-AE2B-4877-945E-52043833F4E6}" type="slidenum">
              <a:rPr lang="cs-CZ" altLang="cs-CZ" smtClean="0">
                <a:latin typeface="Arial" charset="0"/>
              </a:rPr>
              <a:pPr eaLnBrk="1" hangingPunct="1">
                <a:spcBef>
                  <a:spcPct val="0"/>
                </a:spcBef>
              </a:pPr>
              <a:t>14</a:t>
            </a:fld>
            <a:endParaRPr lang="cs-CZ" altLang="cs-CZ" smtClean="0">
              <a:latin typeface="Arial" charset="0"/>
            </a:endParaRPr>
          </a:p>
        </p:txBody>
      </p:sp>
    </p:spTree>
    <p:extLst>
      <p:ext uri="{BB962C8B-B14F-4D97-AF65-F5344CB8AC3E}">
        <p14:creationId xmlns:p14="http://schemas.microsoft.com/office/powerpoint/2010/main" val="3992447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Zástupný symbol pro obrázek snímku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Zástupný symbol pro poznámky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cs-CZ" altLang="cs-CZ" smtClean="0"/>
          </a:p>
        </p:txBody>
      </p:sp>
      <p:sp>
        <p:nvSpPr>
          <p:cNvPr id="30724" name="Zástupný symbol pro číslo snímku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15963" indent="-274638" eaLnBrk="0" hangingPunct="0">
              <a:spcBef>
                <a:spcPct val="30000"/>
              </a:spcBef>
              <a:defRPr sz="1200">
                <a:solidFill>
                  <a:schemeClr val="tx1"/>
                </a:solidFill>
                <a:latin typeface="Calibri" pitchFamily="34" charset="0"/>
              </a:defRPr>
            </a:lvl2pPr>
            <a:lvl3pPr marL="1101725" indent="-219075" eaLnBrk="0" hangingPunct="0">
              <a:spcBef>
                <a:spcPct val="30000"/>
              </a:spcBef>
              <a:defRPr sz="1200">
                <a:solidFill>
                  <a:schemeClr val="tx1"/>
                </a:solidFill>
                <a:latin typeface="Calibri" pitchFamily="34" charset="0"/>
              </a:defRPr>
            </a:lvl3pPr>
            <a:lvl4pPr marL="1543050" indent="-219075" eaLnBrk="0" hangingPunct="0">
              <a:spcBef>
                <a:spcPct val="30000"/>
              </a:spcBef>
              <a:defRPr sz="1200">
                <a:solidFill>
                  <a:schemeClr val="tx1"/>
                </a:solidFill>
                <a:latin typeface="Calibri" pitchFamily="34" charset="0"/>
              </a:defRPr>
            </a:lvl4pPr>
            <a:lvl5pPr marL="1984375" indent="-219075" eaLnBrk="0" hangingPunct="0">
              <a:spcBef>
                <a:spcPct val="30000"/>
              </a:spcBef>
              <a:defRPr sz="1200">
                <a:solidFill>
                  <a:schemeClr val="tx1"/>
                </a:solidFill>
                <a:latin typeface="Calibri" pitchFamily="34" charset="0"/>
              </a:defRPr>
            </a:lvl5pPr>
            <a:lvl6pPr marL="2441575" indent="-219075" eaLnBrk="0" fontAlgn="base" hangingPunct="0">
              <a:spcBef>
                <a:spcPct val="30000"/>
              </a:spcBef>
              <a:spcAft>
                <a:spcPct val="0"/>
              </a:spcAft>
              <a:defRPr sz="1200">
                <a:solidFill>
                  <a:schemeClr val="tx1"/>
                </a:solidFill>
                <a:latin typeface="Calibri" pitchFamily="34" charset="0"/>
              </a:defRPr>
            </a:lvl6pPr>
            <a:lvl7pPr marL="2898775" indent="-219075" eaLnBrk="0" fontAlgn="base" hangingPunct="0">
              <a:spcBef>
                <a:spcPct val="30000"/>
              </a:spcBef>
              <a:spcAft>
                <a:spcPct val="0"/>
              </a:spcAft>
              <a:defRPr sz="1200">
                <a:solidFill>
                  <a:schemeClr val="tx1"/>
                </a:solidFill>
                <a:latin typeface="Calibri" pitchFamily="34" charset="0"/>
              </a:defRPr>
            </a:lvl7pPr>
            <a:lvl8pPr marL="3355975" indent="-219075" eaLnBrk="0" fontAlgn="base" hangingPunct="0">
              <a:spcBef>
                <a:spcPct val="30000"/>
              </a:spcBef>
              <a:spcAft>
                <a:spcPct val="0"/>
              </a:spcAft>
              <a:defRPr sz="1200">
                <a:solidFill>
                  <a:schemeClr val="tx1"/>
                </a:solidFill>
                <a:latin typeface="Calibri" pitchFamily="34" charset="0"/>
              </a:defRPr>
            </a:lvl8pPr>
            <a:lvl9pPr marL="3813175" indent="-219075"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9EDD721F-9C77-4C18-A5B5-CBCF645D0571}" type="slidenum">
              <a:rPr lang="cs-CZ" altLang="cs-CZ" smtClean="0">
                <a:latin typeface="Arial" charset="0"/>
              </a:rPr>
              <a:pPr eaLnBrk="1" hangingPunct="1">
                <a:spcBef>
                  <a:spcPct val="0"/>
                </a:spcBef>
              </a:pPr>
              <a:t>15</a:t>
            </a:fld>
            <a:endParaRPr lang="cs-CZ" altLang="cs-CZ" smtClean="0">
              <a:latin typeface="Arial" charset="0"/>
            </a:endParaRPr>
          </a:p>
        </p:txBody>
      </p:sp>
    </p:spTree>
    <p:extLst>
      <p:ext uri="{BB962C8B-B14F-4D97-AF65-F5344CB8AC3E}">
        <p14:creationId xmlns:p14="http://schemas.microsoft.com/office/powerpoint/2010/main" val="3828996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Kliknutím lze upravit styl předlohy.</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4BE5E8A3-D473-48D1-A58F-05C91CEE5C5F}" type="slidenum">
              <a:rPr lang="cs-CZ"/>
              <a:pPr>
                <a:defRPr/>
              </a:pPr>
              <a:t>‹#›</a:t>
            </a:fld>
            <a:endParaRPr lang="cs-CZ"/>
          </a:p>
        </p:txBody>
      </p:sp>
    </p:spTree>
    <p:extLst>
      <p:ext uri="{BB962C8B-B14F-4D97-AF65-F5344CB8AC3E}">
        <p14:creationId xmlns:p14="http://schemas.microsoft.com/office/powerpoint/2010/main" val="2280496751"/>
      </p:ext>
    </p:extLst>
  </p:cSld>
  <p:clrMapOvr>
    <a:masterClrMapping/>
  </p:clrMapOvr>
  <p:transition advTm="6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CB7E5EDE-CDD6-4547-AC21-E385A4F42B3D}" type="slidenum">
              <a:rPr lang="cs-CZ"/>
              <a:pPr>
                <a:defRPr/>
              </a:pPr>
              <a:t>‹#›</a:t>
            </a:fld>
            <a:endParaRPr lang="cs-CZ"/>
          </a:p>
        </p:txBody>
      </p:sp>
    </p:spTree>
    <p:extLst>
      <p:ext uri="{BB962C8B-B14F-4D97-AF65-F5344CB8AC3E}">
        <p14:creationId xmlns:p14="http://schemas.microsoft.com/office/powerpoint/2010/main" val="2265986670"/>
      </p:ext>
    </p:extLst>
  </p:cSld>
  <p:clrMapOvr>
    <a:masterClrMapping/>
  </p:clrMapOvr>
  <p:transition advTm="6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A9C05A2C-C242-4F43-B717-8CC5E5910D15}" type="slidenum">
              <a:rPr lang="cs-CZ"/>
              <a:pPr>
                <a:defRPr/>
              </a:pPr>
              <a:t>‹#›</a:t>
            </a:fld>
            <a:endParaRPr lang="cs-CZ"/>
          </a:p>
        </p:txBody>
      </p:sp>
    </p:spTree>
    <p:extLst>
      <p:ext uri="{BB962C8B-B14F-4D97-AF65-F5344CB8AC3E}">
        <p14:creationId xmlns:p14="http://schemas.microsoft.com/office/powerpoint/2010/main" val="3462828706"/>
      </p:ext>
    </p:extLst>
  </p:cSld>
  <p:clrMapOvr>
    <a:masterClrMapping/>
  </p:clrMapOvr>
  <p:transition advTm="6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172288F3-FCAB-4DFC-8154-C6D4C28D0ADD}" type="slidenum">
              <a:rPr lang="cs-CZ"/>
              <a:pPr>
                <a:defRPr/>
              </a:pPr>
              <a:t>‹#›</a:t>
            </a:fld>
            <a:endParaRPr lang="cs-CZ"/>
          </a:p>
        </p:txBody>
      </p:sp>
    </p:spTree>
    <p:extLst>
      <p:ext uri="{BB962C8B-B14F-4D97-AF65-F5344CB8AC3E}">
        <p14:creationId xmlns:p14="http://schemas.microsoft.com/office/powerpoint/2010/main" val="3447884862"/>
      </p:ext>
    </p:extLst>
  </p:cSld>
  <p:clrMapOvr>
    <a:masterClrMapping/>
  </p:clrMapOvr>
  <p:transition advTm="6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Kliknutím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p>
        </p:txBody>
      </p:sp>
      <p:sp>
        <p:nvSpPr>
          <p:cNvPr id="5" name="Rectangle 5"/>
          <p:cNvSpPr>
            <a:spLocks noGrp="1" noChangeArrowheads="1"/>
          </p:cNvSpPr>
          <p:nvPr>
            <p:ph type="ftr" sz="quarter" idx="11"/>
          </p:nvPr>
        </p:nvSpPr>
        <p:spPr>
          <a:ln/>
        </p:spPr>
        <p:txBody>
          <a:bodyPr/>
          <a:lstStyle>
            <a:lvl1pPr>
              <a:defRPr/>
            </a:lvl1pPr>
          </a:lstStyle>
          <a:p>
            <a:pPr>
              <a:defRPr/>
            </a:pPr>
            <a:endParaRPr lang="cs-CZ"/>
          </a:p>
        </p:txBody>
      </p:sp>
      <p:sp>
        <p:nvSpPr>
          <p:cNvPr id="6" name="Rectangle 6"/>
          <p:cNvSpPr>
            <a:spLocks noGrp="1" noChangeArrowheads="1"/>
          </p:cNvSpPr>
          <p:nvPr>
            <p:ph type="sldNum" sz="quarter" idx="12"/>
          </p:nvPr>
        </p:nvSpPr>
        <p:spPr>
          <a:ln/>
        </p:spPr>
        <p:txBody>
          <a:bodyPr/>
          <a:lstStyle>
            <a:lvl1pPr>
              <a:defRPr/>
            </a:lvl1pPr>
          </a:lstStyle>
          <a:p>
            <a:pPr>
              <a:defRPr/>
            </a:pPr>
            <a:fld id="{F480215D-46AE-4984-A365-803670E98FFB}" type="slidenum">
              <a:rPr lang="cs-CZ"/>
              <a:pPr>
                <a:defRPr/>
              </a:pPr>
              <a:t>‹#›</a:t>
            </a:fld>
            <a:endParaRPr lang="cs-CZ"/>
          </a:p>
        </p:txBody>
      </p:sp>
    </p:spTree>
    <p:extLst>
      <p:ext uri="{BB962C8B-B14F-4D97-AF65-F5344CB8AC3E}">
        <p14:creationId xmlns:p14="http://schemas.microsoft.com/office/powerpoint/2010/main" val="204124714"/>
      </p:ext>
    </p:extLst>
  </p:cSld>
  <p:clrMapOvr>
    <a:masterClrMapping/>
  </p:clrMapOvr>
  <p:transition advTm="6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0AE7451F-B7AC-4C84-B9A3-13D0DE8271FE}" type="slidenum">
              <a:rPr lang="cs-CZ"/>
              <a:pPr>
                <a:defRPr/>
              </a:pPr>
              <a:t>‹#›</a:t>
            </a:fld>
            <a:endParaRPr lang="cs-CZ"/>
          </a:p>
        </p:txBody>
      </p:sp>
    </p:spTree>
    <p:extLst>
      <p:ext uri="{BB962C8B-B14F-4D97-AF65-F5344CB8AC3E}">
        <p14:creationId xmlns:p14="http://schemas.microsoft.com/office/powerpoint/2010/main" val="2354076933"/>
      </p:ext>
    </p:extLst>
  </p:cSld>
  <p:clrMapOvr>
    <a:masterClrMapping/>
  </p:clrMapOvr>
  <p:transition advTm="6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p>
        </p:txBody>
      </p:sp>
      <p:sp>
        <p:nvSpPr>
          <p:cNvPr id="8" name="Rectangle 5"/>
          <p:cNvSpPr>
            <a:spLocks noGrp="1" noChangeArrowheads="1"/>
          </p:cNvSpPr>
          <p:nvPr>
            <p:ph type="ftr" sz="quarter" idx="11"/>
          </p:nvPr>
        </p:nvSpPr>
        <p:spPr>
          <a:ln/>
        </p:spPr>
        <p:txBody>
          <a:bodyPr/>
          <a:lstStyle>
            <a:lvl1pPr>
              <a:defRPr/>
            </a:lvl1pPr>
          </a:lstStyle>
          <a:p>
            <a:pPr>
              <a:defRPr/>
            </a:pPr>
            <a:endParaRPr lang="cs-CZ"/>
          </a:p>
        </p:txBody>
      </p:sp>
      <p:sp>
        <p:nvSpPr>
          <p:cNvPr id="9" name="Rectangle 6"/>
          <p:cNvSpPr>
            <a:spLocks noGrp="1" noChangeArrowheads="1"/>
          </p:cNvSpPr>
          <p:nvPr>
            <p:ph type="sldNum" sz="quarter" idx="12"/>
          </p:nvPr>
        </p:nvSpPr>
        <p:spPr>
          <a:ln/>
        </p:spPr>
        <p:txBody>
          <a:bodyPr/>
          <a:lstStyle>
            <a:lvl1pPr>
              <a:defRPr/>
            </a:lvl1pPr>
          </a:lstStyle>
          <a:p>
            <a:pPr>
              <a:defRPr/>
            </a:pPr>
            <a:fld id="{F3A8D4C1-AA24-4AED-BDB7-BBB0ABA2433D}" type="slidenum">
              <a:rPr lang="cs-CZ"/>
              <a:pPr>
                <a:defRPr/>
              </a:pPr>
              <a:t>‹#›</a:t>
            </a:fld>
            <a:endParaRPr lang="cs-CZ"/>
          </a:p>
        </p:txBody>
      </p:sp>
    </p:spTree>
    <p:extLst>
      <p:ext uri="{BB962C8B-B14F-4D97-AF65-F5344CB8AC3E}">
        <p14:creationId xmlns:p14="http://schemas.microsoft.com/office/powerpoint/2010/main" val="2166394359"/>
      </p:ext>
    </p:extLst>
  </p:cSld>
  <p:clrMapOvr>
    <a:masterClrMapping/>
  </p:clrMapOvr>
  <p:transition advTm="6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p>
        </p:txBody>
      </p:sp>
      <p:sp>
        <p:nvSpPr>
          <p:cNvPr id="4" name="Rectangle 5"/>
          <p:cNvSpPr>
            <a:spLocks noGrp="1" noChangeArrowheads="1"/>
          </p:cNvSpPr>
          <p:nvPr>
            <p:ph type="ftr" sz="quarter" idx="11"/>
          </p:nvPr>
        </p:nvSpPr>
        <p:spPr>
          <a:ln/>
        </p:spPr>
        <p:txBody>
          <a:bodyPr/>
          <a:lstStyle>
            <a:lvl1pPr>
              <a:defRPr/>
            </a:lvl1pPr>
          </a:lstStyle>
          <a:p>
            <a:pPr>
              <a:defRPr/>
            </a:pPr>
            <a:endParaRPr lang="cs-CZ"/>
          </a:p>
        </p:txBody>
      </p:sp>
      <p:sp>
        <p:nvSpPr>
          <p:cNvPr id="5" name="Rectangle 6"/>
          <p:cNvSpPr>
            <a:spLocks noGrp="1" noChangeArrowheads="1"/>
          </p:cNvSpPr>
          <p:nvPr>
            <p:ph type="sldNum" sz="quarter" idx="12"/>
          </p:nvPr>
        </p:nvSpPr>
        <p:spPr>
          <a:ln/>
        </p:spPr>
        <p:txBody>
          <a:bodyPr/>
          <a:lstStyle>
            <a:lvl1pPr>
              <a:defRPr/>
            </a:lvl1pPr>
          </a:lstStyle>
          <a:p>
            <a:pPr>
              <a:defRPr/>
            </a:pPr>
            <a:fld id="{C603BAAE-02BB-4F1A-AACE-831899629517}" type="slidenum">
              <a:rPr lang="cs-CZ"/>
              <a:pPr>
                <a:defRPr/>
              </a:pPr>
              <a:t>‹#›</a:t>
            </a:fld>
            <a:endParaRPr lang="cs-CZ"/>
          </a:p>
        </p:txBody>
      </p:sp>
    </p:spTree>
    <p:extLst>
      <p:ext uri="{BB962C8B-B14F-4D97-AF65-F5344CB8AC3E}">
        <p14:creationId xmlns:p14="http://schemas.microsoft.com/office/powerpoint/2010/main" val="2655693275"/>
      </p:ext>
    </p:extLst>
  </p:cSld>
  <p:clrMapOvr>
    <a:masterClrMapping/>
  </p:clrMapOvr>
  <p:transition advTm="6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p>
        </p:txBody>
      </p:sp>
      <p:sp>
        <p:nvSpPr>
          <p:cNvPr id="3" name="Rectangle 5"/>
          <p:cNvSpPr>
            <a:spLocks noGrp="1" noChangeArrowheads="1"/>
          </p:cNvSpPr>
          <p:nvPr>
            <p:ph type="ftr" sz="quarter" idx="11"/>
          </p:nvPr>
        </p:nvSpPr>
        <p:spPr>
          <a:ln/>
        </p:spPr>
        <p:txBody>
          <a:bodyPr/>
          <a:lstStyle>
            <a:lvl1pPr>
              <a:defRPr/>
            </a:lvl1pPr>
          </a:lstStyle>
          <a:p>
            <a:pPr>
              <a:defRPr/>
            </a:pPr>
            <a:endParaRPr lang="cs-CZ"/>
          </a:p>
        </p:txBody>
      </p:sp>
      <p:sp>
        <p:nvSpPr>
          <p:cNvPr id="4" name="Rectangle 6"/>
          <p:cNvSpPr>
            <a:spLocks noGrp="1" noChangeArrowheads="1"/>
          </p:cNvSpPr>
          <p:nvPr>
            <p:ph type="sldNum" sz="quarter" idx="12"/>
          </p:nvPr>
        </p:nvSpPr>
        <p:spPr>
          <a:ln/>
        </p:spPr>
        <p:txBody>
          <a:bodyPr/>
          <a:lstStyle>
            <a:lvl1pPr>
              <a:defRPr/>
            </a:lvl1pPr>
          </a:lstStyle>
          <a:p>
            <a:pPr>
              <a:defRPr/>
            </a:pPr>
            <a:fld id="{2DDAA5AE-A06D-46F0-B1D5-C6658DE5CE3E}" type="slidenum">
              <a:rPr lang="cs-CZ"/>
              <a:pPr>
                <a:defRPr/>
              </a:pPr>
              <a:t>‹#›</a:t>
            </a:fld>
            <a:endParaRPr lang="cs-CZ"/>
          </a:p>
        </p:txBody>
      </p:sp>
    </p:spTree>
    <p:extLst>
      <p:ext uri="{BB962C8B-B14F-4D97-AF65-F5344CB8AC3E}">
        <p14:creationId xmlns:p14="http://schemas.microsoft.com/office/powerpoint/2010/main" val="2547005657"/>
      </p:ext>
    </p:extLst>
  </p:cSld>
  <p:clrMapOvr>
    <a:masterClrMapping/>
  </p:clrMapOvr>
  <p:transition advTm="6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DB05447F-3C02-414A-8407-B7CB6AC4A732}" type="slidenum">
              <a:rPr lang="cs-CZ"/>
              <a:pPr>
                <a:defRPr/>
              </a:pPr>
              <a:t>‹#›</a:t>
            </a:fld>
            <a:endParaRPr lang="cs-CZ"/>
          </a:p>
        </p:txBody>
      </p:sp>
    </p:spTree>
    <p:extLst>
      <p:ext uri="{BB962C8B-B14F-4D97-AF65-F5344CB8AC3E}">
        <p14:creationId xmlns:p14="http://schemas.microsoft.com/office/powerpoint/2010/main" val="3484202899"/>
      </p:ext>
    </p:extLst>
  </p:cSld>
  <p:clrMapOvr>
    <a:masterClrMapping/>
  </p:clrMapOvr>
  <p:transition advTm="6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cs-CZ" noProof="0" smtClean="0"/>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p>
        </p:txBody>
      </p:sp>
      <p:sp>
        <p:nvSpPr>
          <p:cNvPr id="6" name="Rectangle 5"/>
          <p:cNvSpPr>
            <a:spLocks noGrp="1" noChangeArrowheads="1"/>
          </p:cNvSpPr>
          <p:nvPr>
            <p:ph type="ftr" sz="quarter" idx="11"/>
          </p:nvPr>
        </p:nvSpPr>
        <p:spPr>
          <a:ln/>
        </p:spPr>
        <p:txBody>
          <a:bodyPr/>
          <a:lstStyle>
            <a:lvl1pPr>
              <a:defRPr/>
            </a:lvl1pPr>
          </a:lstStyle>
          <a:p>
            <a:pPr>
              <a:defRPr/>
            </a:pPr>
            <a:endParaRPr lang="cs-CZ"/>
          </a:p>
        </p:txBody>
      </p:sp>
      <p:sp>
        <p:nvSpPr>
          <p:cNvPr id="7" name="Rectangle 6"/>
          <p:cNvSpPr>
            <a:spLocks noGrp="1" noChangeArrowheads="1"/>
          </p:cNvSpPr>
          <p:nvPr>
            <p:ph type="sldNum" sz="quarter" idx="12"/>
          </p:nvPr>
        </p:nvSpPr>
        <p:spPr>
          <a:ln/>
        </p:spPr>
        <p:txBody>
          <a:bodyPr/>
          <a:lstStyle>
            <a:lvl1pPr>
              <a:defRPr/>
            </a:lvl1pPr>
          </a:lstStyle>
          <a:p>
            <a:pPr>
              <a:defRPr/>
            </a:pPr>
            <a:fld id="{5E864CEF-1477-46F4-86C1-C4E4088A856E}" type="slidenum">
              <a:rPr lang="cs-CZ"/>
              <a:pPr>
                <a:defRPr/>
              </a:pPr>
              <a:t>‹#›</a:t>
            </a:fld>
            <a:endParaRPr lang="cs-CZ"/>
          </a:p>
        </p:txBody>
      </p:sp>
    </p:spTree>
    <p:extLst>
      <p:ext uri="{BB962C8B-B14F-4D97-AF65-F5344CB8AC3E}">
        <p14:creationId xmlns:p14="http://schemas.microsoft.com/office/powerpoint/2010/main" val="3415716497"/>
      </p:ext>
    </p:extLst>
  </p:cSld>
  <p:clrMapOvr>
    <a:masterClrMapping/>
  </p:clrMapOvr>
  <p:transition advTm="6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cs-CZ" alt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cs-CZ" altLang="cs-CZ" smtClean="0"/>
              <a:t>Klepnutím lze upravit styly předlohy textu.</a:t>
            </a:r>
          </a:p>
          <a:p>
            <a:pPr lvl="1"/>
            <a:r>
              <a:rPr lang="cs-CZ" altLang="cs-CZ" smtClean="0"/>
              <a:t>Druhá úroveň</a:t>
            </a:r>
          </a:p>
          <a:p>
            <a:pPr lvl="2"/>
            <a:r>
              <a:rPr lang="cs-CZ" altLang="cs-CZ" smtClean="0"/>
              <a:t>Třetí úroveň</a:t>
            </a:r>
          </a:p>
          <a:p>
            <a:pPr lvl="3"/>
            <a:r>
              <a:rPr lang="cs-CZ" altLang="cs-CZ" smtClean="0"/>
              <a:t>Čtvrtá úroveň</a:t>
            </a:r>
          </a:p>
          <a:p>
            <a:pPr lvl="4"/>
            <a:r>
              <a:rPr lang="cs-CZ" alt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cs-CZ"/>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cs-CZ"/>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064AB0D-0387-48AA-9A53-D43A9F4F81C4}"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advTm="60000"/>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dotace.opava-city.cz/"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dotace.opava-city.cz/"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hyperlink" Target="https://www.opava-city.cz/cz/nabidka-temat/dotace/dotacni-programy-2024/dotacni-programy-2024.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mailto:martin.koky@opava-city" TargetMode="External"/><Relationship Id="rId5" Type="http://schemas.openxmlformats.org/officeDocument/2006/relationships/hyperlink" Target="mailto:barbora.raidova@opava-city.cz" TargetMode="External"/><Relationship Id="rId4" Type="http://schemas.openxmlformats.org/officeDocument/2006/relationships/hyperlink" Target="mailto:lenka.jiskrova@opava-city.cz"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P&#345;&#237;loha%201_Usnesen&#237;_Komise_29_08_2018.doc"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opava.cusmsk.cz/"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mailto:kalendar@opava-city.cz"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2050" name="Picture 6" descr="Opav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3163" y="260350"/>
            <a:ext cx="6797675"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Text Box 7"/>
          <p:cNvSpPr txBox="1">
            <a:spLocks noChangeArrowheads="1"/>
          </p:cNvSpPr>
          <p:nvPr/>
        </p:nvSpPr>
        <p:spPr bwMode="auto">
          <a:xfrm>
            <a:off x="900113" y="3716338"/>
            <a:ext cx="7566025"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3600" b="1" dirty="0" smtClean="0">
                <a:solidFill>
                  <a:srgbClr val="000000"/>
                </a:solidFill>
              </a:rPr>
              <a:t>PROGRAM </a:t>
            </a:r>
          </a:p>
          <a:p>
            <a:pPr algn="ctr" eaLnBrk="1" hangingPunct="1">
              <a:spcBef>
                <a:spcPct val="50000"/>
              </a:spcBef>
              <a:buFontTx/>
              <a:buNone/>
            </a:pPr>
            <a:r>
              <a:rPr lang="cs-CZ" altLang="cs-CZ" sz="3600" b="1" dirty="0" smtClean="0">
                <a:solidFill>
                  <a:srgbClr val="FF0000"/>
                </a:solidFill>
              </a:rPr>
              <a:t>PODPORA SPORTOVNÍCH AKCÍ 2024</a:t>
            </a:r>
            <a:endParaRPr lang="cs-CZ" altLang="cs-CZ" sz="3600" b="1" dirty="0">
              <a:solidFill>
                <a:srgbClr val="FF0000"/>
              </a:solidFill>
            </a:endParaRPr>
          </a:p>
        </p:txBody>
      </p:sp>
      <p:sp>
        <p:nvSpPr>
          <p:cNvPr id="205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9AF043F-498B-41FD-897B-8344CD0CD5B2}" type="slidenum">
              <a:rPr lang="cs-CZ" altLang="cs-CZ" sz="1400" smtClean="0"/>
              <a:pPr eaLnBrk="1" hangingPunct="1">
                <a:spcBef>
                  <a:spcPct val="0"/>
                </a:spcBef>
                <a:buFontTx/>
                <a:buNone/>
              </a:pPr>
              <a:t>1</a:t>
            </a:fld>
            <a:endParaRPr lang="cs-CZ" altLang="cs-CZ" sz="1400" smtClean="0"/>
          </a:p>
        </p:txBody>
      </p:sp>
      <p:sp>
        <p:nvSpPr>
          <p:cNvPr id="2053"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11"/>
          <p:cNvSpPr>
            <a:spLocks noGrp="1" noChangeArrowheads="1"/>
          </p:cNvSpPr>
          <p:nvPr>
            <p:ph type="body" idx="1"/>
          </p:nvPr>
        </p:nvSpPr>
        <p:spPr>
          <a:xfrm>
            <a:off x="467544" y="1128713"/>
            <a:ext cx="8219256" cy="5468639"/>
          </a:xfrm>
        </p:spPr>
        <p:txBody>
          <a:bodyPr/>
          <a:lstStyle/>
          <a:p>
            <a:pPr algn="just" eaLnBrk="1" hangingPunct="1">
              <a:spcBef>
                <a:spcPct val="0"/>
              </a:spcBef>
              <a:buFontTx/>
              <a:buNone/>
              <a:defRPr/>
            </a:pPr>
            <a:r>
              <a:rPr lang="cs-CZ" altLang="cs-CZ" sz="1800" b="1" dirty="0"/>
              <a:t>Termín pro předložení žádosti o </a:t>
            </a:r>
            <a:r>
              <a:rPr lang="cs-CZ" altLang="cs-CZ" sz="1800" b="1" dirty="0">
                <a:solidFill>
                  <a:srgbClr val="000000"/>
                </a:solidFill>
              </a:rPr>
              <a:t>dotaci:  </a:t>
            </a:r>
            <a:r>
              <a:rPr lang="cs-CZ" altLang="cs-CZ" sz="1800" b="1" dirty="0" smtClean="0">
                <a:solidFill>
                  <a:srgbClr val="FF0000"/>
                </a:solidFill>
              </a:rPr>
              <a:t>1. 12. – 20. 12. 2023</a:t>
            </a:r>
          </a:p>
          <a:p>
            <a:pPr algn="just" eaLnBrk="1" hangingPunct="1">
              <a:spcBef>
                <a:spcPct val="0"/>
              </a:spcBef>
              <a:buFontTx/>
              <a:buNone/>
              <a:defRPr/>
            </a:pPr>
            <a:endParaRPr lang="cs-CZ" altLang="cs-CZ" sz="1800" b="1" dirty="0">
              <a:solidFill>
                <a:srgbClr val="FF0000"/>
              </a:solidFill>
            </a:endParaRPr>
          </a:p>
          <a:p>
            <a:pPr marL="0" indent="0" algn="just">
              <a:buNone/>
            </a:pPr>
            <a:r>
              <a:rPr lang="cs-CZ" sz="1600" dirty="0"/>
              <a:t>Žadatel je povinen předložit vyplněnou </a:t>
            </a:r>
            <a:r>
              <a:rPr lang="cs-CZ" sz="1600" b="1" dirty="0"/>
              <a:t>Žádost o dotaci včetně všech povinných příloh</a:t>
            </a:r>
            <a:r>
              <a:rPr lang="cs-CZ" sz="1600" dirty="0"/>
              <a:t> </a:t>
            </a:r>
            <a:r>
              <a:rPr lang="cs-CZ" sz="1600" b="1" dirty="0">
                <a:solidFill>
                  <a:srgbClr val="FF0000"/>
                </a:solidFill>
              </a:rPr>
              <a:t>prostřednictvím elektronické aplikace GRANTYS</a:t>
            </a:r>
            <a:r>
              <a:rPr lang="cs-CZ" sz="1600" dirty="0"/>
              <a:t> (</a:t>
            </a:r>
            <a:r>
              <a:rPr lang="cs-CZ" sz="1600" u="sng" dirty="0">
                <a:hlinkClick r:id="rId4"/>
              </a:rPr>
              <a:t>https://dotace.opava-city.cz/</a:t>
            </a:r>
            <a:r>
              <a:rPr lang="cs-CZ" sz="1600" dirty="0"/>
              <a:t>).</a:t>
            </a:r>
          </a:p>
          <a:p>
            <a:pPr marL="0" indent="0" algn="just">
              <a:buNone/>
            </a:pPr>
            <a:endParaRPr lang="cs-CZ" altLang="cs-CZ" sz="1600" dirty="0"/>
          </a:p>
          <a:p>
            <a:pPr marL="0" indent="0" algn="just">
              <a:buNone/>
            </a:pPr>
            <a:r>
              <a:rPr lang="cs-CZ" sz="1600" dirty="0">
                <a:latin typeface="Arial" panose="020B0604020202020204" pitchFamily="34" charset="0"/>
                <a:cs typeface="Arial" panose="020B0604020202020204" pitchFamily="34" charset="0"/>
              </a:rPr>
              <a:t>Po odeslání Žádosti prostřednictvím elektronického systému GRANTYS žadatel vygeneruje</a:t>
            </a:r>
            <a:r>
              <a:rPr lang="cs-CZ" sz="1600" b="1" dirty="0">
                <a:latin typeface="Arial" panose="020B0604020202020204" pitchFamily="34" charset="0"/>
                <a:cs typeface="Arial" panose="020B0604020202020204" pitchFamily="34" charset="0"/>
              </a:rPr>
              <a:t> odeslanou</a:t>
            </a:r>
            <a:r>
              <a:rPr lang="cs-CZ" sz="1600" dirty="0">
                <a:latin typeface="Arial" panose="020B0604020202020204" pitchFamily="34" charset="0"/>
                <a:cs typeface="Arial" panose="020B0604020202020204" pitchFamily="34" charset="0"/>
              </a:rPr>
              <a:t> Žádost </a:t>
            </a:r>
            <a:r>
              <a:rPr lang="cs-CZ" sz="1600" dirty="0">
                <a:solidFill>
                  <a:srgbClr val="FF0000"/>
                </a:solidFill>
                <a:latin typeface="Arial" panose="020B0604020202020204" pitchFamily="34" charset="0"/>
                <a:cs typeface="Arial" panose="020B0604020202020204" pitchFamily="34" charset="0"/>
              </a:rPr>
              <a:t>(bez povinných příloh) </a:t>
            </a:r>
            <a:r>
              <a:rPr lang="cs-CZ" sz="1600" dirty="0">
                <a:latin typeface="Arial" panose="020B0604020202020204" pitchFamily="34" charset="0"/>
                <a:cs typeface="Arial" panose="020B0604020202020204" pitchFamily="34" charset="0"/>
              </a:rPr>
              <a:t>ve formátu.pdf. </a:t>
            </a:r>
            <a:r>
              <a:rPr lang="cs-CZ" sz="1600" b="1" dirty="0">
                <a:latin typeface="Arial" panose="020B0604020202020204" pitchFamily="34" charset="0"/>
                <a:cs typeface="Arial" panose="020B0604020202020204" pitchFamily="34" charset="0"/>
              </a:rPr>
              <a:t>Takto vygenerovanou Žádost </a:t>
            </a:r>
            <a:r>
              <a:rPr lang="cs-CZ" sz="1600" b="1" dirty="0" smtClean="0">
                <a:latin typeface="Arial" panose="020B0604020202020204" pitchFamily="34" charset="0"/>
                <a:cs typeface="Arial" panose="020B0604020202020204" pitchFamily="34" charset="0"/>
              </a:rPr>
              <a:t>nejpozději </a:t>
            </a:r>
            <a:r>
              <a:rPr lang="cs-CZ" sz="1600" b="1" dirty="0">
                <a:latin typeface="Arial" panose="020B0604020202020204" pitchFamily="34" charset="0"/>
                <a:cs typeface="Arial" panose="020B0604020202020204" pitchFamily="34" charset="0"/>
              </a:rPr>
              <a:t>poslední den lhůty pro podání </a:t>
            </a:r>
            <a:r>
              <a:rPr lang="cs-CZ" sz="1600" b="1" dirty="0" smtClean="0">
                <a:latin typeface="Arial" panose="020B0604020202020204" pitchFamily="34" charset="0"/>
                <a:cs typeface="Arial" panose="020B0604020202020204" pitchFamily="34" charset="0"/>
              </a:rPr>
              <a:t>žádosti</a:t>
            </a:r>
            <a:endParaRPr lang="cs-CZ" sz="1600" b="1" dirty="0">
              <a:latin typeface="Arial" panose="020B0604020202020204" pitchFamily="34" charset="0"/>
              <a:cs typeface="Arial" panose="020B0604020202020204" pitchFamily="34" charset="0"/>
            </a:endParaRPr>
          </a:p>
          <a:p>
            <a:pPr algn="just">
              <a:buFont typeface="+mj-lt"/>
              <a:buAutoNum type="alphaLcParenR"/>
            </a:pPr>
            <a:r>
              <a:rPr lang="cs-CZ" sz="1600" dirty="0" smtClean="0">
                <a:latin typeface="Arial" panose="020B0604020202020204" pitchFamily="34" charset="0"/>
                <a:cs typeface="Arial" panose="020B0604020202020204" pitchFamily="34" charset="0"/>
              </a:rPr>
              <a:t>zašle (bez příloh) prostřednictvím </a:t>
            </a:r>
            <a:r>
              <a:rPr lang="cs-CZ" sz="1600" dirty="0">
                <a:latin typeface="Arial" panose="020B0604020202020204" pitchFamily="34" charset="0"/>
                <a:cs typeface="Arial" panose="020B0604020202020204" pitchFamily="34" charset="0"/>
              </a:rPr>
              <a:t>informačního systému </a:t>
            </a:r>
            <a:r>
              <a:rPr lang="cs-CZ" sz="1600" b="1" dirty="0">
                <a:solidFill>
                  <a:srgbClr val="FF0000"/>
                </a:solidFill>
                <a:latin typeface="Arial" panose="020B0604020202020204" pitchFamily="34" charset="0"/>
                <a:cs typeface="Arial" panose="020B0604020202020204" pitchFamily="34" charset="0"/>
              </a:rPr>
              <a:t>datových </a:t>
            </a:r>
            <a:r>
              <a:rPr lang="cs-CZ" sz="1600" b="1" dirty="0" smtClean="0">
                <a:solidFill>
                  <a:srgbClr val="FF0000"/>
                </a:solidFill>
                <a:latin typeface="Arial" panose="020B0604020202020204" pitchFamily="34" charset="0"/>
                <a:cs typeface="Arial" panose="020B0604020202020204" pitchFamily="34" charset="0"/>
              </a:rPr>
              <a:t>schránek </a:t>
            </a:r>
            <a:r>
              <a:rPr lang="cs-CZ" sz="1600" dirty="0" smtClean="0">
                <a:solidFill>
                  <a:srgbClr val="000000"/>
                </a:solidFill>
                <a:latin typeface="Arial" panose="020B0604020202020204" pitchFamily="34" charset="0"/>
                <a:cs typeface="Arial" panose="020B0604020202020204" pitchFamily="34" charset="0"/>
              </a:rPr>
              <a:t>(ID datové schránky: </a:t>
            </a:r>
            <a:r>
              <a:rPr lang="cs-CZ" sz="1600" dirty="0" smtClean="0">
                <a:latin typeface="Arial" panose="020B0604020202020204" pitchFamily="34" charset="0"/>
                <a:cs typeface="Arial" panose="020B0604020202020204" pitchFamily="34" charset="0"/>
              </a:rPr>
              <a:t>5eabx4t), </a:t>
            </a:r>
            <a:r>
              <a:rPr lang="cs-CZ" sz="1600" b="1" dirty="0" smtClean="0">
                <a:latin typeface="Arial" panose="020B0604020202020204" pitchFamily="34" charset="0"/>
                <a:cs typeface="Arial" panose="020B0604020202020204" pitchFamily="34" charset="0"/>
              </a:rPr>
              <a:t>nebo</a:t>
            </a:r>
          </a:p>
          <a:p>
            <a:pPr algn="just">
              <a:buFont typeface="+mj-lt"/>
              <a:buAutoNum type="alphaLcParenR"/>
            </a:pPr>
            <a:r>
              <a:rPr lang="cs-CZ" sz="1600" dirty="0" smtClean="0">
                <a:latin typeface="Arial" panose="020B0604020202020204" pitchFamily="34" charset="0"/>
                <a:cs typeface="Arial" panose="020B0604020202020204" pitchFamily="34" charset="0"/>
              </a:rPr>
              <a:t>vytiskne (bez příloh), podepíše a podepsanou žádost, popř. podepsal‑li žádost zástupce žadatele na základě pověření nebo plné moci, žádost spolu</a:t>
            </a:r>
            <a:r>
              <a:rPr lang="cs-CZ" sz="1600" b="1" dirty="0" smtClean="0">
                <a:latin typeface="Arial" panose="020B0604020202020204" pitchFamily="34" charset="0"/>
                <a:cs typeface="Arial" panose="020B0604020202020204" pitchFamily="34" charset="0"/>
              </a:rPr>
              <a:t> s originálem nebo ověřenou kopií </a:t>
            </a:r>
            <a:r>
              <a:rPr lang="cs-CZ" sz="1600" dirty="0" smtClean="0">
                <a:latin typeface="Arial" panose="020B0604020202020204" pitchFamily="34" charset="0"/>
                <a:cs typeface="Arial" panose="020B0604020202020204" pitchFamily="34" charset="0"/>
              </a:rPr>
              <a:t>tohoto</a:t>
            </a:r>
            <a:r>
              <a:rPr lang="cs-CZ" sz="1600" b="1" dirty="0" smtClean="0">
                <a:latin typeface="Arial" panose="020B0604020202020204" pitchFamily="34" charset="0"/>
                <a:cs typeface="Arial" panose="020B0604020202020204" pitchFamily="34" charset="0"/>
              </a:rPr>
              <a:t> pověření nebo plné moci,</a:t>
            </a:r>
            <a:r>
              <a:rPr lang="cs-CZ" sz="1600" dirty="0" smtClean="0">
                <a:latin typeface="Arial" panose="020B0604020202020204" pitchFamily="34" charset="0"/>
                <a:cs typeface="Arial" panose="020B0604020202020204" pitchFamily="34" charset="0"/>
              </a:rPr>
              <a:t> podá </a:t>
            </a:r>
            <a:r>
              <a:rPr lang="cs-CZ" sz="1600" dirty="0" smtClean="0">
                <a:solidFill>
                  <a:srgbClr val="000000"/>
                </a:solidFill>
                <a:latin typeface="Arial" panose="020B0604020202020204" pitchFamily="34" charset="0"/>
                <a:cs typeface="Arial" panose="020B0604020202020204" pitchFamily="34" charset="0"/>
              </a:rPr>
              <a:t>prostřednictvím</a:t>
            </a:r>
            <a:r>
              <a:rPr lang="cs-CZ" sz="1600" dirty="0" smtClean="0">
                <a:solidFill>
                  <a:srgbClr val="FF0000"/>
                </a:solidFill>
                <a:latin typeface="Arial" panose="020B0604020202020204" pitchFamily="34" charset="0"/>
                <a:cs typeface="Arial" panose="020B0604020202020204" pitchFamily="34" charset="0"/>
              </a:rPr>
              <a:t> </a:t>
            </a:r>
            <a:r>
              <a:rPr lang="cs-CZ" sz="1600" b="1" dirty="0" smtClean="0">
                <a:solidFill>
                  <a:srgbClr val="FF0000"/>
                </a:solidFill>
                <a:latin typeface="Arial" panose="020B0604020202020204" pitchFamily="34" charset="0"/>
                <a:cs typeface="Arial" panose="020B0604020202020204" pitchFamily="34" charset="0"/>
              </a:rPr>
              <a:t>provozovatele poštovních služeb </a:t>
            </a:r>
            <a:r>
              <a:rPr lang="cs-CZ" sz="1600" b="1" dirty="0" smtClean="0">
                <a:solidFill>
                  <a:srgbClr val="000000"/>
                </a:solidFill>
                <a:latin typeface="Arial" panose="020B0604020202020204" pitchFamily="34" charset="0"/>
                <a:cs typeface="Arial" panose="020B0604020202020204" pitchFamily="34" charset="0"/>
              </a:rPr>
              <a:t>nebo</a:t>
            </a:r>
            <a:r>
              <a:rPr lang="cs-CZ" sz="1600" b="1" dirty="0" smtClean="0">
                <a:solidFill>
                  <a:srgbClr val="FF0000"/>
                </a:solidFill>
                <a:latin typeface="Arial" panose="020B0604020202020204" pitchFamily="34" charset="0"/>
                <a:cs typeface="Arial" panose="020B0604020202020204" pitchFamily="34" charset="0"/>
              </a:rPr>
              <a:t> osobně na podatelně Magistrátu města Opavy</a:t>
            </a:r>
          </a:p>
          <a:p>
            <a:pPr marL="0" indent="0">
              <a:buNone/>
            </a:pPr>
            <a:r>
              <a:rPr lang="cs-CZ" sz="1600" b="1" dirty="0" smtClean="0">
                <a:latin typeface="Arial" panose="020B0604020202020204" pitchFamily="34" charset="0"/>
                <a:cs typeface="Arial" panose="020B0604020202020204" pitchFamily="34" charset="0"/>
              </a:rPr>
              <a:t>a</a:t>
            </a:r>
            <a:r>
              <a:rPr lang="cs-CZ" sz="1600" b="1" dirty="0">
                <a:latin typeface="Arial" panose="020B0604020202020204" pitchFamily="34" charset="0"/>
                <a:cs typeface="Arial" panose="020B0604020202020204" pitchFamily="34" charset="0"/>
              </a:rPr>
              <a:t> to v obálce označené:</a:t>
            </a:r>
            <a:endParaRPr lang="cs-CZ" sz="1600" dirty="0">
              <a:latin typeface="Arial" panose="020B0604020202020204" pitchFamily="34" charset="0"/>
              <a:cs typeface="Arial" panose="020B0604020202020204" pitchFamily="34" charset="0"/>
            </a:endParaRPr>
          </a:p>
          <a:p>
            <a:pPr lvl="1"/>
            <a:r>
              <a:rPr lang="cs-CZ" sz="1600" dirty="0">
                <a:latin typeface="Arial" panose="020B0604020202020204" pitchFamily="34" charset="0"/>
                <a:cs typeface="Arial" panose="020B0604020202020204" pitchFamily="34" charset="0"/>
              </a:rPr>
              <a:t>plným názvem žadatele a adresou jeho sídla</a:t>
            </a:r>
          </a:p>
          <a:p>
            <a:pPr lvl="1"/>
            <a:r>
              <a:rPr lang="cs-CZ" sz="1600" dirty="0">
                <a:latin typeface="Arial" panose="020B0604020202020204" pitchFamily="34" charset="0"/>
                <a:cs typeface="Arial" panose="020B0604020202020204" pitchFamily="34" charset="0"/>
              </a:rPr>
              <a:t>textem „Program </a:t>
            </a:r>
            <a:r>
              <a:rPr lang="cs-CZ" sz="1600" dirty="0" smtClean="0">
                <a:latin typeface="Arial" panose="020B0604020202020204" pitchFamily="34" charset="0"/>
                <a:cs typeface="Arial" panose="020B0604020202020204" pitchFamily="34" charset="0"/>
              </a:rPr>
              <a:t>PODPORA SPORTOVNÍCH AKCÍ 2024 – </a:t>
            </a:r>
            <a:r>
              <a:rPr lang="cs-CZ" sz="1600" dirty="0">
                <a:latin typeface="Arial" panose="020B0604020202020204" pitchFamily="34" charset="0"/>
                <a:cs typeface="Arial" panose="020B0604020202020204" pitchFamily="34" charset="0"/>
              </a:rPr>
              <a:t>neotvírat“</a:t>
            </a:r>
          </a:p>
          <a:p>
            <a:pPr marL="0" indent="0" algn="just" eaLnBrk="1" hangingPunct="1">
              <a:spcBef>
                <a:spcPct val="0"/>
              </a:spcBef>
              <a:buNone/>
              <a:defRPr/>
            </a:pPr>
            <a:endParaRPr lang="cs-CZ" altLang="cs-CZ" sz="1600" dirty="0" smtClean="0"/>
          </a:p>
        </p:txBody>
      </p:sp>
      <p:sp>
        <p:nvSpPr>
          <p:cNvPr id="1434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9D552ABA-DC07-4F93-BE9E-9EB76A83E060}" type="slidenum">
              <a:rPr lang="cs-CZ" altLang="cs-CZ" sz="1400" smtClean="0"/>
              <a:pPr eaLnBrk="1" hangingPunct="1">
                <a:spcBef>
                  <a:spcPct val="0"/>
                </a:spcBef>
                <a:buFontTx/>
                <a:buNone/>
              </a:pPr>
              <a:t>10</a:t>
            </a:fld>
            <a:endParaRPr lang="cs-CZ" altLang="cs-CZ" sz="1400" dirty="0" smtClean="0"/>
          </a:p>
        </p:txBody>
      </p:sp>
      <p:sp>
        <p:nvSpPr>
          <p:cNvPr id="14341" name="Text Box 3"/>
          <p:cNvSpPr txBox="1">
            <a:spLocks noChangeArrowheads="1"/>
          </p:cNvSpPr>
          <p:nvPr/>
        </p:nvSpPr>
        <p:spPr bwMode="auto">
          <a:xfrm>
            <a:off x="2771775" y="333375"/>
            <a:ext cx="59150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400" dirty="0"/>
              <a:t> </a:t>
            </a:r>
            <a:r>
              <a:rPr lang="cs-CZ" altLang="cs-CZ" sz="2200" b="1" dirty="0"/>
              <a:t>ŽÁDOST O DOTACI A JEJÍ PŘEDLOŽENÍ</a:t>
            </a:r>
            <a:endParaRPr lang="cs-CZ" altLang="cs-CZ" sz="2200" b="1" dirty="0">
              <a:solidFill>
                <a:srgbClr val="E12D28"/>
              </a:solidFill>
            </a:endParaRPr>
          </a:p>
        </p:txBody>
      </p:sp>
    </p:spTree>
    <p:extLst>
      <p:ext uri="{BB962C8B-B14F-4D97-AF65-F5344CB8AC3E}">
        <p14:creationId xmlns:p14="http://schemas.microsoft.com/office/powerpoint/2010/main" val="1003129100"/>
      </p:ext>
    </p:extLst>
  </p:cSld>
  <p:clrMapOvr>
    <a:masterClrMapping/>
  </p:clrMapOvr>
  <p:transition advTm="60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9"/>
            <a:ext cx="8229600" cy="706090"/>
          </a:xfrm>
        </p:spPr>
        <p:txBody>
          <a:bodyPr/>
          <a:lstStyle/>
          <a:p>
            <a:endParaRPr lang="cs-CZ" dirty="0"/>
          </a:p>
        </p:txBody>
      </p:sp>
      <p:sp>
        <p:nvSpPr>
          <p:cNvPr id="3" name="Zástupný symbol pro obsah 2"/>
          <p:cNvSpPr>
            <a:spLocks noGrp="1"/>
          </p:cNvSpPr>
          <p:nvPr>
            <p:ph idx="1"/>
          </p:nvPr>
        </p:nvSpPr>
        <p:spPr>
          <a:xfrm>
            <a:off x="611560" y="1512902"/>
            <a:ext cx="7632848" cy="4434565"/>
          </a:xfrm>
        </p:spPr>
        <p:txBody>
          <a:bodyPr/>
          <a:lstStyle/>
          <a:p>
            <a:pPr marL="0" indent="0" algn="just">
              <a:buNone/>
            </a:pPr>
            <a:r>
              <a:rPr lang="cs-CZ" sz="1600" b="1" dirty="0">
                <a:solidFill>
                  <a:srgbClr val="000000"/>
                </a:solidFill>
                <a:latin typeface="Arial" panose="020B0604020202020204" pitchFamily="34" charset="0"/>
                <a:cs typeface="Arial" panose="020B0604020202020204" pitchFamily="34" charset="0"/>
              </a:rPr>
              <a:t>Povinné </a:t>
            </a:r>
            <a:r>
              <a:rPr lang="cs-CZ" sz="1600" b="1" dirty="0" smtClean="0">
                <a:solidFill>
                  <a:srgbClr val="000000"/>
                </a:solidFill>
                <a:latin typeface="Arial" panose="020B0604020202020204" pitchFamily="34" charset="0"/>
                <a:cs typeface="Arial" panose="020B0604020202020204" pitchFamily="34" charset="0"/>
              </a:rPr>
              <a:t>přílohy </a:t>
            </a:r>
            <a:r>
              <a:rPr lang="cs-CZ" sz="1600" i="1" dirty="0" smtClean="0">
                <a:solidFill>
                  <a:srgbClr val="FF0000"/>
                </a:solidFill>
                <a:latin typeface="Arial" panose="020B0604020202020204" pitchFamily="34" charset="0"/>
                <a:cs typeface="Arial" panose="020B0604020202020204" pitchFamily="34" charset="0"/>
              </a:rPr>
              <a:t>(dokládání pouze v elektronické podobě prostřednictvím systému GRANTYS):</a:t>
            </a:r>
            <a:endParaRPr lang="cs-CZ" sz="1600" b="1" dirty="0" smtClean="0">
              <a:solidFill>
                <a:srgbClr val="000000"/>
              </a:solidFill>
              <a:latin typeface="Arial" panose="020B0604020202020204" pitchFamily="34" charset="0"/>
              <a:cs typeface="Arial" panose="020B0604020202020204" pitchFamily="34" charset="0"/>
            </a:endParaRPr>
          </a:p>
          <a:p>
            <a:pPr algn="just"/>
            <a:r>
              <a:rPr lang="cs-CZ" sz="1600" u="sng" dirty="0" smtClean="0">
                <a:latin typeface="Arial" panose="020B0604020202020204" pitchFamily="34" charset="0"/>
                <a:cs typeface="Arial" panose="020B0604020202020204" pitchFamily="34" charset="0"/>
              </a:rPr>
              <a:t>personální zajištění projektu </a:t>
            </a:r>
            <a:r>
              <a:rPr lang="cs-CZ" sz="1600" dirty="0" smtClean="0">
                <a:latin typeface="Arial" panose="020B0604020202020204" pitchFamily="34" charset="0"/>
                <a:cs typeface="Arial" panose="020B0604020202020204" pitchFamily="34" charset="0"/>
              </a:rPr>
              <a:t>(pouze v případě, že dotace bude aspoň částečně použita na úhradu osobních nákladů). </a:t>
            </a:r>
            <a:r>
              <a:rPr lang="cs-CZ" sz="1600" i="1" dirty="0" smtClean="0">
                <a:latin typeface="Arial" panose="020B0604020202020204" pitchFamily="34" charset="0"/>
                <a:cs typeface="Arial" panose="020B0604020202020204" pitchFamily="34" charset="0"/>
              </a:rPr>
              <a:t>Formulář „Personální zajištění projektu“ je dostupný v elektronické verzi v aplikaci GRANTYS </a:t>
            </a:r>
            <a:r>
              <a:rPr lang="cs-CZ" sz="1600" i="1" dirty="0">
                <a:solidFill>
                  <a:srgbClr val="000000"/>
                </a:solidFill>
              </a:rPr>
              <a:t>(záložka „dokumenty ke stažení)</a:t>
            </a:r>
          </a:p>
          <a:p>
            <a:pPr algn="just"/>
            <a:r>
              <a:rPr lang="cs-CZ" sz="1600" u="sng" dirty="0" smtClean="0">
                <a:latin typeface="Arial" panose="020B0604020202020204" pitchFamily="34" charset="0"/>
                <a:cs typeface="Arial" panose="020B0604020202020204" pitchFamily="34" charset="0"/>
              </a:rPr>
              <a:t>prosté </a:t>
            </a:r>
            <a:r>
              <a:rPr lang="cs-CZ" sz="1600" u="sng" dirty="0">
                <a:latin typeface="Arial" panose="020B0604020202020204" pitchFamily="34" charset="0"/>
                <a:cs typeface="Arial" panose="020B0604020202020204" pitchFamily="34" charset="0"/>
              </a:rPr>
              <a:t>kopie aktuálních dokladů o právní subjektivitě </a:t>
            </a:r>
            <a:r>
              <a:rPr lang="cs-CZ" sz="1600" dirty="0">
                <a:latin typeface="Arial" panose="020B0604020202020204" pitchFamily="34" charset="0"/>
                <a:cs typeface="Arial" panose="020B0604020202020204" pitchFamily="34" charset="0"/>
              </a:rPr>
              <a:t>a dokladů o oprávnění k vykonávané činnosti (zejména stanovy, statuty, zřizovací listiny, apod.), </a:t>
            </a:r>
            <a:r>
              <a:rPr lang="cs-CZ" sz="1600" b="1" dirty="0">
                <a:latin typeface="Arial" panose="020B0604020202020204" pitchFamily="34" charset="0"/>
                <a:cs typeface="Arial" panose="020B0604020202020204" pitchFamily="34" charset="0"/>
              </a:rPr>
              <a:t>pokud tyto údaje nevyplývají ze spolkového </a:t>
            </a:r>
            <a:r>
              <a:rPr lang="cs-CZ" sz="1600" b="1" dirty="0" smtClean="0">
                <a:latin typeface="Arial" panose="020B0604020202020204" pitchFamily="34" charset="0"/>
                <a:cs typeface="Arial" panose="020B0604020202020204" pitchFamily="34" charset="0"/>
              </a:rPr>
              <a:t>rejstříku</a:t>
            </a:r>
          </a:p>
          <a:p>
            <a:pPr algn="just"/>
            <a:r>
              <a:rPr lang="cs-CZ" sz="1600" u="sng" dirty="0" smtClean="0">
                <a:latin typeface="Arial" panose="020B0604020202020204" pitchFamily="34" charset="0"/>
                <a:cs typeface="Arial" panose="020B0604020202020204" pitchFamily="34" charset="0"/>
              </a:rPr>
              <a:t>prostou </a:t>
            </a:r>
            <a:r>
              <a:rPr lang="cs-CZ" sz="1600" u="sng" dirty="0">
                <a:latin typeface="Arial" panose="020B0604020202020204" pitchFamily="34" charset="0"/>
                <a:cs typeface="Arial" panose="020B0604020202020204" pitchFamily="34" charset="0"/>
              </a:rPr>
              <a:t>kopii dokladu o volbě nebo jmenování člena statutárního orgánu </a:t>
            </a:r>
            <a:r>
              <a:rPr lang="cs-CZ" sz="1600" dirty="0">
                <a:latin typeface="Arial" panose="020B0604020202020204" pitchFamily="34" charset="0"/>
                <a:cs typeface="Arial" panose="020B0604020202020204" pitchFamily="34" charset="0"/>
              </a:rPr>
              <a:t>a o tom, zda je oprávněn zastupovat žadatele samostatně, nebo společně s jiným členem statutárního orgánu (</a:t>
            </a:r>
            <a:r>
              <a:rPr lang="cs-CZ" sz="1600" b="1" dirty="0">
                <a:latin typeface="Arial" panose="020B0604020202020204" pitchFamily="34" charset="0"/>
                <a:cs typeface="Arial" panose="020B0604020202020204" pitchFamily="34" charset="0"/>
              </a:rPr>
              <a:t>jen v případě, že tento údaj nevyplývá ze spolkového rejstříku nebo žadatelem předložených výše uvedených </a:t>
            </a:r>
            <a:r>
              <a:rPr lang="cs-CZ" sz="1600" b="1" dirty="0" smtClean="0">
                <a:latin typeface="Arial" panose="020B0604020202020204" pitchFamily="34" charset="0"/>
                <a:cs typeface="Arial" panose="020B0604020202020204" pitchFamily="34" charset="0"/>
              </a:rPr>
              <a:t>dokladů</a:t>
            </a:r>
            <a:endParaRPr lang="cs-CZ" sz="1600" dirty="0">
              <a:latin typeface="Arial" panose="020B0604020202020204" pitchFamily="34" charset="0"/>
              <a:cs typeface="Arial" panose="020B0604020202020204" pitchFamily="34" charset="0"/>
            </a:endParaRPr>
          </a:p>
          <a:p>
            <a:pPr algn="just"/>
            <a:r>
              <a:rPr lang="cs-CZ" sz="1600" u="sng" dirty="0" smtClean="0">
                <a:latin typeface="Arial" panose="020B0604020202020204" pitchFamily="34" charset="0"/>
                <a:cs typeface="Arial" panose="020B0604020202020204" pitchFamily="34" charset="0"/>
              </a:rPr>
              <a:t>prostou </a:t>
            </a:r>
            <a:r>
              <a:rPr lang="cs-CZ" sz="1600" u="sng" dirty="0">
                <a:latin typeface="Arial" panose="020B0604020202020204" pitchFamily="34" charset="0"/>
                <a:cs typeface="Arial" panose="020B0604020202020204" pitchFamily="34" charset="0"/>
              </a:rPr>
              <a:t>kopii smlouvy o zřízení bankovního účtu </a:t>
            </a:r>
            <a:r>
              <a:rPr lang="cs-CZ" sz="1600" dirty="0">
                <a:latin typeface="Arial" panose="020B0604020202020204" pitchFamily="34" charset="0"/>
                <a:cs typeface="Arial" panose="020B0604020202020204" pitchFamily="34" charset="0"/>
              </a:rPr>
              <a:t>u peněžního ústavu nebo písemné potvrzení peněžního ústavu o vedení bankovního účtu </a:t>
            </a:r>
            <a:r>
              <a:rPr lang="cs-CZ" sz="1600" dirty="0" smtClean="0">
                <a:latin typeface="Arial" panose="020B0604020202020204" pitchFamily="34" charset="0"/>
                <a:cs typeface="Arial" panose="020B0604020202020204" pitchFamily="34" charset="0"/>
              </a:rPr>
              <a:t>žadatele</a:t>
            </a:r>
            <a:endParaRPr lang="cs-CZ" sz="1600" b="1" dirty="0" smtClean="0">
              <a:solidFill>
                <a:srgbClr val="000000"/>
              </a:solidFill>
              <a:latin typeface="Arial" panose="020B0604020202020204" pitchFamily="34" charset="0"/>
              <a:cs typeface="Arial" panose="020B0604020202020204" pitchFamily="34" charset="0"/>
            </a:endParaRPr>
          </a:p>
        </p:txBody>
      </p:sp>
      <p:sp>
        <p:nvSpPr>
          <p:cNvPr id="4" name="Zástupný symbol pro číslo snímku 3"/>
          <p:cNvSpPr>
            <a:spLocks noGrp="1"/>
          </p:cNvSpPr>
          <p:nvPr>
            <p:ph type="sldNum" sz="quarter" idx="12"/>
          </p:nvPr>
        </p:nvSpPr>
        <p:spPr/>
        <p:txBody>
          <a:bodyPr/>
          <a:lstStyle/>
          <a:p>
            <a:pPr>
              <a:defRPr/>
            </a:pPr>
            <a:fld id="{172288F3-FCAB-4DFC-8154-C6D4C28D0ADD}" type="slidenum">
              <a:rPr lang="cs-CZ" smtClean="0"/>
              <a:pPr>
                <a:defRPr/>
              </a:pPr>
              <a:t>11</a:t>
            </a:fld>
            <a:endParaRPr lang="cs-CZ" dirty="0"/>
          </a:p>
        </p:txBody>
      </p:sp>
      <p:pic>
        <p:nvPicPr>
          <p:cNvPr id="5"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Obdélník 11"/>
          <p:cNvSpPr/>
          <p:nvPr/>
        </p:nvSpPr>
        <p:spPr>
          <a:xfrm rot="10800000" flipV="1">
            <a:off x="3347864" y="392129"/>
            <a:ext cx="4824536" cy="430887"/>
          </a:xfrm>
          <a:prstGeom prst="rect">
            <a:avLst/>
          </a:prstGeom>
        </p:spPr>
        <p:txBody>
          <a:bodyPr wrap="square">
            <a:spAutoFit/>
          </a:bodyPr>
          <a:lstStyle/>
          <a:p>
            <a:pPr algn="r"/>
            <a:r>
              <a:rPr lang="cs-CZ" altLang="cs-CZ" sz="2200" b="1" dirty="0" smtClean="0"/>
              <a:t>           PŘÍLOHY ŽÁDOSTI</a:t>
            </a:r>
            <a:endParaRPr lang="cs-CZ" sz="2200" dirty="0"/>
          </a:p>
        </p:txBody>
      </p:sp>
    </p:spTree>
    <p:extLst>
      <p:ext uri="{BB962C8B-B14F-4D97-AF65-F5344CB8AC3E}">
        <p14:creationId xmlns:p14="http://schemas.microsoft.com/office/powerpoint/2010/main" val="1828149222"/>
      </p:ext>
    </p:extLst>
  </p:cSld>
  <p:clrMapOvr>
    <a:masterClrMapping/>
  </p:clrMapOvr>
  <p:transition advTm="60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9"/>
            <a:ext cx="8229600" cy="706090"/>
          </a:xfrm>
        </p:spPr>
        <p:txBody>
          <a:bodyPr/>
          <a:lstStyle/>
          <a:p>
            <a:endParaRPr lang="cs-CZ" dirty="0"/>
          </a:p>
        </p:txBody>
      </p:sp>
      <p:sp>
        <p:nvSpPr>
          <p:cNvPr id="3" name="Zástupný symbol pro obsah 2"/>
          <p:cNvSpPr>
            <a:spLocks noGrp="1"/>
          </p:cNvSpPr>
          <p:nvPr>
            <p:ph idx="1"/>
          </p:nvPr>
        </p:nvSpPr>
        <p:spPr>
          <a:xfrm>
            <a:off x="611560" y="1120776"/>
            <a:ext cx="7848872" cy="5476576"/>
          </a:xfrm>
        </p:spPr>
        <p:txBody>
          <a:bodyPr/>
          <a:lstStyle/>
          <a:p>
            <a:pPr algn="just"/>
            <a:endParaRPr lang="cs-CZ" sz="1600" dirty="0">
              <a:latin typeface="Arial" panose="020B0604020202020204" pitchFamily="34" charset="0"/>
              <a:cs typeface="Arial" panose="020B0604020202020204" pitchFamily="34" charset="0"/>
            </a:endParaRPr>
          </a:p>
          <a:p>
            <a:pPr algn="just"/>
            <a:r>
              <a:rPr lang="cs-CZ" sz="1600" b="1" dirty="0"/>
              <a:t>údaje o skutečném majiteli žadatele ve formě úplného výpisu</a:t>
            </a:r>
            <a:r>
              <a:rPr lang="cs-CZ" sz="1600" dirty="0"/>
              <a:t> platných údajů z evidence skutečných majitelů - </a:t>
            </a:r>
            <a:r>
              <a:rPr lang="cs-CZ" sz="1600" b="1" dirty="0">
                <a:solidFill>
                  <a:srgbClr val="FF0000"/>
                </a:solidFill>
              </a:rPr>
              <a:t>netýká se subjektů uvedených v § 7 NOVELIZOVANÉHO ZÁKONA ZESM. </a:t>
            </a:r>
            <a:r>
              <a:rPr lang="cs-CZ" sz="1600" dirty="0">
                <a:solidFill>
                  <a:srgbClr val="FF0000"/>
                </a:solidFill>
              </a:rPr>
              <a:t>Právnické osoby v právní formě spolku, pobočného spolku a ústavu mohou </a:t>
            </a:r>
            <a:r>
              <a:rPr lang="cs-CZ" sz="1600" b="1" dirty="0">
                <a:solidFill>
                  <a:srgbClr val="FF0000"/>
                </a:solidFill>
              </a:rPr>
              <a:t>nahradit úplný výpis částečným výpisem</a:t>
            </a:r>
            <a:r>
              <a:rPr lang="cs-CZ" sz="1600" dirty="0"/>
              <a:t> podle § 14 zákona č. 37/2021 Sb.</a:t>
            </a:r>
          </a:p>
          <a:p>
            <a:pPr marL="0" indent="0">
              <a:buNone/>
            </a:pPr>
            <a:endParaRPr lang="cs-CZ" sz="1600" b="1" dirty="0"/>
          </a:p>
          <a:p>
            <a:pPr marL="0" indent="0">
              <a:buNone/>
            </a:pPr>
            <a:r>
              <a:rPr lang="cs-CZ" sz="1600" b="1" dirty="0"/>
              <a:t>Výpis z evidence skutečných majitelů nesmí být starší než 6 měsíců od data podání žádosti o dotaci</a:t>
            </a:r>
            <a:r>
              <a:rPr lang="cs-CZ" sz="1600" b="1" dirty="0" smtClean="0"/>
              <a:t>.</a:t>
            </a:r>
          </a:p>
          <a:p>
            <a:pPr marL="0" indent="0">
              <a:buNone/>
            </a:pPr>
            <a:endParaRPr lang="cs-CZ" sz="1600" dirty="0"/>
          </a:p>
          <a:p>
            <a:pPr marL="0" indent="0" algn="just">
              <a:buNone/>
            </a:pPr>
            <a:r>
              <a:rPr lang="cs-CZ" sz="1600" b="1" dirty="0">
                <a:solidFill>
                  <a:srgbClr val="FF0000"/>
                </a:solidFill>
              </a:rPr>
              <a:t>Dne 1. 10. 2022 nabyl účinnosti zákon č. 245/2022 Sb., kterým se mění zákon č. 37/2021 Sb., o evidenci skutečných majitelů.</a:t>
            </a:r>
            <a:r>
              <a:rPr lang="cs-CZ" sz="1600" b="1" dirty="0"/>
              <a:t> V důsledku novelizace dochází ke změně některých zapsaných údajů v evidenci, </a:t>
            </a:r>
            <a:r>
              <a:rPr lang="cs-CZ" sz="1600" b="1" u="sng" dirty="0"/>
              <a:t>evidenční povinnost se rozšiřuje</a:t>
            </a:r>
            <a:r>
              <a:rPr lang="cs-CZ" sz="1600" b="1" dirty="0"/>
              <a:t> a skuteční majitelé se v některých situacích mění či přibývají.</a:t>
            </a:r>
          </a:p>
          <a:p>
            <a:pPr marL="0" indent="0">
              <a:buNone/>
            </a:pPr>
            <a:endParaRPr lang="cs-CZ" sz="1600" b="1" dirty="0">
              <a:solidFill>
                <a:srgbClr val="FF0000"/>
              </a:solidFill>
            </a:endParaRPr>
          </a:p>
          <a:p>
            <a:pPr marL="0" indent="0">
              <a:buNone/>
            </a:pPr>
            <a:r>
              <a:rPr lang="cs-CZ" sz="1600" b="1" dirty="0">
                <a:solidFill>
                  <a:srgbClr val="FF0000"/>
                </a:solidFill>
              </a:rPr>
              <a:t>V důsledku novely ZESM mají některé subjekty evidenční povinnost nově od 1. 10. 2022. Jde konkrétně o:</a:t>
            </a:r>
          </a:p>
          <a:p>
            <a:r>
              <a:rPr lang="cs-CZ" sz="1600" dirty="0"/>
              <a:t>okresní a regionální komory nebo začleněná společenstva podle jiného zákona,</a:t>
            </a:r>
          </a:p>
          <a:p>
            <a:r>
              <a:rPr lang="cs-CZ" sz="1600" dirty="0"/>
              <a:t>politické strany a politická hnutí</a:t>
            </a:r>
            <a:r>
              <a:rPr lang="cs-CZ" sz="1600" dirty="0" smtClean="0"/>
              <a:t>,</a:t>
            </a:r>
            <a:endParaRPr lang="cs-CZ" sz="1600" dirty="0"/>
          </a:p>
          <a:p>
            <a:pPr marL="0" indent="0" algn="just">
              <a:buNone/>
            </a:pPr>
            <a:endParaRPr lang="cs-CZ" sz="1600" b="1" dirty="0" smtClean="0">
              <a:solidFill>
                <a:srgbClr val="000000"/>
              </a:solidFill>
            </a:endParaRPr>
          </a:p>
        </p:txBody>
      </p:sp>
      <p:sp>
        <p:nvSpPr>
          <p:cNvPr id="4" name="Zástupný symbol pro číslo snímku 3"/>
          <p:cNvSpPr>
            <a:spLocks noGrp="1"/>
          </p:cNvSpPr>
          <p:nvPr>
            <p:ph type="sldNum" sz="quarter" idx="12"/>
          </p:nvPr>
        </p:nvSpPr>
        <p:spPr/>
        <p:txBody>
          <a:bodyPr/>
          <a:lstStyle/>
          <a:p>
            <a:pPr>
              <a:defRPr/>
            </a:pPr>
            <a:fld id="{172288F3-FCAB-4DFC-8154-C6D4C28D0ADD}" type="slidenum">
              <a:rPr lang="cs-CZ" smtClean="0"/>
              <a:pPr>
                <a:defRPr/>
              </a:pPr>
              <a:t>12</a:t>
            </a:fld>
            <a:endParaRPr lang="cs-CZ" dirty="0"/>
          </a:p>
        </p:txBody>
      </p:sp>
      <p:pic>
        <p:nvPicPr>
          <p:cNvPr id="5"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Obdélník 11"/>
          <p:cNvSpPr/>
          <p:nvPr/>
        </p:nvSpPr>
        <p:spPr>
          <a:xfrm rot="10800000" flipV="1">
            <a:off x="3347864" y="392129"/>
            <a:ext cx="5112568" cy="430887"/>
          </a:xfrm>
          <a:prstGeom prst="rect">
            <a:avLst/>
          </a:prstGeom>
        </p:spPr>
        <p:txBody>
          <a:bodyPr wrap="square">
            <a:spAutoFit/>
          </a:bodyPr>
          <a:lstStyle/>
          <a:p>
            <a:pPr algn="r"/>
            <a:r>
              <a:rPr lang="cs-CZ" altLang="cs-CZ" sz="2200" b="1" dirty="0" smtClean="0"/>
              <a:t>           PŘÍLOHY ŽÁDOSTI</a:t>
            </a:r>
            <a:endParaRPr lang="cs-CZ" sz="2200" dirty="0"/>
          </a:p>
        </p:txBody>
      </p:sp>
    </p:spTree>
    <p:extLst>
      <p:ext uri="{BB962C8B-B14F-4D97-AF65-F5344CB8AC3E}">
        <p14:creationId xmlns:p14="http://schemas.microsoft.com/office/powerpoint/2010/main" val="1842544085"/>
      </p:ext>
    </p:extLst>
  </p:cSld>
  <p:clrMapOvr>
    <a:masterClrMapping/>
  </p:clrMapOvr>
  <p:transition advTm="60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9"/>
            <a:ext cx="8229600" cy="706090"/>
          </a:xfrm>
        </p:spPr>
        <p:txBody>
          <a:bodyPr/>
          <a:lstStyle/>
          <a:p>
            <a:endParaRPr lang="cs-CZ" dirty="0"/>
          </a:p>
        </p:txBody>
      </p:sp>
      <p:sp>
        <p:nvSpPr>
          <p:cNvPr id="3" name="Zástupný symbol pro obsah 2"/>
          <p:cNvSpPr>
            <a:spLocks noGrp="1"/>
          </p:cNvSpPr>
          <p:nvPr>
            <p:ph idx="1"/>
          </p:nvPr>
        </p:nvSpPr>
        <p:spPr>
          <a:xfrm>
            <a:off x="611560" y="1255368"/>
            <a:ext cx="7560840" cy="5341984"/>
          </a:xfrm>
        </p:spPr>
        <p:txBody>
          <a:bodyPr/>
          <a:lstStyle/>
          <a:p>
            <a:endParaRPr lang="cs-CZ" sz="1600" dirty="0"/>
          </a:p>
          <a:p>
            <a:r>
              <a:rPr lang="cs-CZ" sz="1600" b="1" dirty="0"/>
              <a:t>církve a náboženské společnosti </a:t>
            </a:r>
            <a:r>
              <a:rPr lang="cs-CZ" sz="1600" dirty="0"/>
              <a:t>a ostatní právnické osoby podle zákona upravujícího církve a náboženské společnosti,</a:t>
            </a:r>
          </a:p>
          <a:p>
            <a:r>
              <a:rPr lang="cs-CZ" sz="1600" dirty="0"/>
              <a:t>odborové organizace a organizace zaměstnavatelů,</a:t>
            </a:r>
          </a:p>
          <a:p>
            <a:r>
              <a:rPr lang="cs-CZ" sz="1600" dirty="0"/>
              <a:t>honební společenstva,</a:t>
            </a:r>
          </a:p>
          <a:p>
            <a:r>
              <a:rPr lang="cs-CZ" sz="1600" dirty="0"/>
              <a:t>společenství vlastníků jednotek</a:t>
            </a:r>
          </a:p>
          <a:p>
            <a:pPr marL="0" indent="0" algn="just">
              <a:buNone/>
            </a:pPr>
            <a:endParaRPr lang="cs-CZ" sz="1600" dirty="0">
              <a:latin typeface="Arial" panose="020B0604020202020204" pitchFamily="34" charset="0"/>
              <a:cs typeface="Arial" panose="020B0604020202020204" pitchFamily="34" charset="0"/>
            </a:endParaRPr>
          </a:p>
          <a:p>
            <a:pPr marL="0" indent="0" algn="just">
              <a:buNone/>
            </a:pPr>
            <a:endParaRPr lang="cs-CZ" sz="1200" dirty="0">
              <a:solidFill>
                <a:srgbClr val="000000"/>
              </a:solidFill>
            </a:endParaRPr>
          </a:p>
          <a:p>
            <a:pPr marL="0" indent="0" algn="just">
              <a:buNone/>
            </a:pPr>
            <a:r>
              <a:rPr lang="cs-CZ" sz="1600" u="sng" dirty="0">
                <a:solidFill>
                  <a:srgbClr val="000000"/>
                </a:solidFill>
              </a:rPr>
              <a:t>Formulář „Personální zajištění projektu“ je dostupný v elektronické verzi v systému GRANTYS</a:t>
            </a:r>
            <a:r>
              <a:rPr lang="cs-CZ" sz="1600" dirty="0">
                <a:solidFill>
                  <a:srgbClr val="000000"/>
                </a:solidFill>
              </a:rPr>
              <a:t> </a:t>
            </a:r>
            <a:r>
              <a:rPr lang="cs-CZ" sz="1600" i="1" dirty="0">
                <a:solidFill>
                  <a:srgbClr val="000000"/>
                </a:solidFill>
              </a:rPr>
              <a:t>(záložka „dokumenty ke stažení)</a:t>
            </a:r>
          </a:p>
          <a:p>
            <a:pPr marL="0" indent="0" algn="just">
              <a:buNone/>
            </a:pPr>
            <a:endParaRPr lang="cs-CZ" sz="1600" b="1" dirty="0" smtClean="0">
              <a:solidFill>
                <a:srgbClr val="000000"/>
              </a:solidFill>
            </a:endParaRPr>
          </a:p>
        </p:txBody>
      </p:sp>
      <p:sp>
        <p:nvSpPr>
          <p:cNvPr id="4" name="Zástupný symbol pro číslo snímku 3"/>
          <p:cNvSpPr>
            <a:spLocks noGrp="1"/>
          </p:cNvSpPr>
          <p:nvPr>
            <p:ph type="sldNum" sz="quarter" idx="12"/>
          </p:nvPr>
        </p:nvSpPr>
        <p:spPr/>
        <p:txBody>
          <a:bodyPr/>
          <a:lstStyle/>
          <a:p>
            <a:pPr>
              <a:defRPr/>
            </a:pPr>
            <a:fld id="{172288F3-FCAB-4DFC-8154-C6D4C28D0ADD}" type="slidenum">
              <a:rPr lang="cs-CZ" smtClean="0"/>
              <a:pPr>
                <a:defRPr/>
              </a:pPr>
              <a:t>13</a:t>
            </a:fld>
            <a:endParaRPr lang="cs-CZ" dirty="0"/>
          </a:p>
        </p:txBody>
      </p:sp>
      <p:pic>
        <p:nvPicPr>
          <p:cNvPr id="5"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Obdélník 11"/>
          <p:cNvSpPr/>
          <p:nvPr/>
        </p:nvSpPr>
        <p:spPr>
          <a:xfrm rot="10800000" flipV="1">
            <a:off x="3347864" y="392129"/>
            <a:ext cx="5112568" cy="430887"/>
          </a:xfrm>
          <a:prstGeom prst="rect">
            <a:avLst/>
          </a:prstGeom>
        </p:spPr>
        <p:txBody>
          <a:bodyPr wrap="square">
            <a:spAutoFit/>
          </a:bodyPr>
          <a:lstStyle/>
          <a:p>
            <a:pPr algn="r"/>
            <a:r>
              <a:rPr lang="cs-CZ" altLang="cs-CZ" sz="2200" b="1" dirty="0" smtClean="0"/>
              <a:t>           PŘÍLOHY ŽÁDOSTI</a:t>
            </a:r>
            <a:endParaRPr lang="cs-CZ" sz="2200" dirty="0"/>
          </a:p>
        </p:txBody>
      </p:sp>
    </p:spTree>
    <p:extLst>
      <p:ext uri="{BB962C8B-B14F-4D97-AF65-F5344CB8AC3E}">
        <p14:creationId xmlns:p14="http://schemas.microsoft.com/office/powerpoint/2010/main" val="2018537671"/>
      </p:ext>
    </p:extLst>
  </p:cSld>
  <p:clrMapOvr>
    <a:masterClrMapping/>
  </p:clrMapOvr>
  <p:transition advTm="60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11"/>
          <p:cNvSpPr>
            <a:spLocks noGrp="1" noChangeArrowheads="1"/>
          </p:cNvSpPr>
          <p:nvPr>
            <p:ph type="body" idx="1"/>
          </p:nvPr>
        </p:nvSpPr>
        <p:spPr>
          <a:xfrm>
            <a:off x="452438" y="1128713"/>
            <a:ext cx="8229600" cy="5540647"/>
          </a:xfrm>
        </p:spPr>
        <p:txBody>
          <a:bodyPr/>
          <a:lstStyle/>
          <a:p>
            <a:pPr marL="0" indent="0" algn="just">
              <a:buNone/>
            </a:pPr>
            <a:r>
              <a:rPr lang="cs-CZ" sz="1600" b="1" u="sng" dirty="0" smtClean="0">
                <a:latin typeface="Arial" panose="020B0604020202020204" pitchFamily="34" charset="0"/>
                <a:cs typeface="Arial" panose="020B0604020202020204" pitchFamily="34" charset="0"/>
              </a:rPr>
              <a:t>Z</a:t>
            </a:r>
            <a:r>
              <a:rPr lang="cs-CZ" sz="1600" b="1" u="sng" dirty="0">
                <a:latin typeface="Arial" panose="020B0604020202020204" pitchFamily="34" charset="0"/>
                <a:cs typeface="Arial" panose="020B0604020202020204" pitchFamily="34" charset="0"/>
              </a:rPr>
              <a:t> dalšího posuzování budou žádosti předložené vyhlašovateli vyloučeny, pokud</a:t>
            </a:r>
            <a:r>
              <a:rPr lang="cs-CZ" sz="1600" b="1" u="sng" dirty="0" smtClean="0">
                <a:latin typeface="Arial" panose="020B0604020202020204" pitchFamily="34" charset="0"/>
                <a:cs typeface="Arial" panose="020B0604020202020204" pitchFamily="34" charset="0"/>
              </a:rPr>
              <a:t>:</a:t>
            </a:r>
          </a:p>
          <a:p>
            <a:pPr marL="0" indent="0" algn="just">
              <a:buNone/>
            </a:pPr>
            <a:endParaRPr lang="cs-CZ" sz="1600" b="1" u="sng" dirty="0">
              <a:latin typeface="Arial" panose="020B0604020202020204" pitchFamily="34" charset="0"/>
              <a:cs typeface="Arial" panose="020B0604020202020204" pitchFamily="34" charset="0"/>
            </a:endParaRPr>
          </a:p>
          <a:p>
            <a:pPr lvl="0"/>
            <a:r>
              <a:rPr lang="cs-CZ" sz="1600" dirty="0">
                <a:solidFill>
                  <a:srgbClr val="FF0000"/>
                </a:solidFill>
                <a:latin typeface="Arial" panose="020B0604020202020204" pitchFamily="34" charset="0"/>
                <a:cs typeface="Arial" panose="020B0604020202020204" pitchFamily="34" charset="0"/>
              </a:rPr>
              <a:t>nebyly doručeny prostřednictvím elektronické aplikace </a:t>
            </a:r>
            <a:r>
              <a:rPr lang="cs-CZ" sz="1600" dirty="0" err="1">
                <a:solidFill>
                  <a:srgbClr val="FF0000"/>
                </a:solidFill>
                <a:latin typeface="Arial" panose="020B0604020202020204" pitchFamily="34" charset="0"/>
                <a:cs typeface="Arial" panose="020B0604020202020204" pitchFamily="34" charset="0"/>
              </a:rPr>
              <a:t>Grantys</a:t>
            </a:r>
            <a:r>
              <a:rPr lang="cs-CZ" sz="1600" dirty="0">
                <a:solidFill>
                  <a:srgbClr val="FF0000"/>
                </a:solidFill>
                <a:latin typeface="Arial" panose="020B0604020202020204" pitchFamily="34" charset="0"/>
                <a:cs typeface="Arial" panose="020B0604020202020204" pitchFamily="34" charset="0"/>
              </a:rPr>
              <a:t> v řádném termínu</a:t>
            </a:r>
            <a:r>
              <a:rPr lang="cs-CZ" sz="1600" dirty="0">
                <a:latin typeface="Arial" panose="020B0604020202020204" pitchFamily="34" charset="0"/>
                <a:cs typeface="Arial" panose="020B0604020202020204" pitchFamily="34" charset="0"/>
              </a:rPr>
              <a:t>, </a:t>
            </a:r>
            <a:endParaRPr lang="cs-CZ" sz="1600" b="1" dirty="0">
              <a:latin typeface="Arial" panose="020B0604020202020204" pitchFamily="34" charset="0"/>
              <a:cs typeface="Arial" panose="020B0604020202020204" pitchFamily="34" charset="0"/>
            </a:endParaRPr>
          </a:p>
          <a:p>
            <a:pPr lvl="0"/>
            <a:r>
              <a:rPr lang="cs-CZ" sz="1600" dirty="0">
                <a:latin typeface="Arial" panose="020B0604020202020204" pitchFamily="34" charset="0"/>
                <a:cs typeface="Arial" panose="020B0604020202020204" pitchFamily="34" charset="0"/>
              </a:rPr>
              <a:t>jsou v rozporu s tímto </a:t>
            </a:r>
            <a:r>
              <a:rPr lang="cs-CZ" sz="1600" dirty="0" smtClean="0">
                <a:latin typeface="Arial" panose="020B0604020202020204" pitchFamily="34" charset="0"/>
                <a:cs typeface="Arial" panose="020B0604020202020204" pitchFamily="34" charset="0"/>
              </a:rPr>
              <a:t>programem</a:t>
            </a:r>
            <a:endParaRPr lang="cs-CZ" sz="1600" dirty="0">
              <a:latin typeface="Arial" panose="020B0604020202020204" pitchFamily="34" charset="0"/>
              <a:cs typeface="Arial" panose="020B0604020202020204" pitchFamily="34" charset="0"/>
            </a:endParaRPr>
          </a:p>
          <a:p>
            <a:pPr lvl="0"/>
            <a:r>
              <a:rPr lang="cs-CZ" sz="1600" dirty="0">
                <a:latin typeface="Arial" panose="020B0604020202020204" pitchFamily="34" charset="0"/>
                <a:cs typeface="Arial" panose="020B0604020202020204" pitchFamily="34" charset="0"/>
              </a:rPr>
              <a:t>byly předloženy do jiného dotačního programu/titulu, než do jakého svým účelem </a:t>
            </a:r>
            <a:r>
              <a:rPr lang="cs-CZ" sz="1600" dirty="0" smtClean="0">
                <a:latin typeface="Arial" panose="020B0604020202020204" pitchFamily="34" charset="0"/>
                <a:cs typeface="Arial" panose="020B0604020202020204" pitchFamily="34" charset="0"/>
              </a:rPr>
              <a:t>náleží</a:t>
            </a:r>
            <a:endParaRPr lang="cs-CZ" sz="1600" dirty="0">
              <a:latin typeface="Arial" panose="020B0604020202020204" pitchFamily="34" charset="0"/>
              <a:cs typeface="Arial" panose="020B0604020202020204" pitchFamily="34" charset="0"/>
            </a:endParaRPr>
          </a:p>
          <a:p>
            <a:pPr lvl="0"/>
            <a:r>
              <a:rPr lang="cs-CZ" sz="1600" dirty="0">
                <a:latin typeface="Arial" panose="020B0604020202020204" pitchFamily="34" charset="0"/>
                <a:cs typeface="Arial" panose="020B0604020202020204" pitchFamily="34" charset="0"/>
              </a:rPr>
              <a:t>byly doručeny na jiné </a:t>
            </a:r>
            <a:r>
              <a:rPr lang="cs-CZ" sz="1600" dirty="0" smtClean="0">
                <a:latin typeface="Arial" panose="020B0604020202020204" pitchFamily="34" charset="0"/>
                <a:cs typeface="Arial" panose="020B0604020202020204" pitchFamily="34" charset="0"/>
              </a:rPr>
              <a:t>adresy</a:t>
            </a:r>
            <a:endParaRPr lang="cs-CZ" sz="1600" dirty="0">
              <a:latin typeface="Arial" panose="020B0604020202020204" pitchFamily="34" charset="0"/>
              <a:cs typeface="Arial" panose="020B0604020202020204" pitchFamily="34" charset="0"/>
            </a:endParaRPr>
          </a:p>
          <a:p>
            <a:pPr lvl="0"/>
            <a:r>
              <a:rPr lang="cs-CZ" sz="1600" dirty="0" smtClean="0">
                <a:latin typeface="Arial" panose="020B0604020202020204" pitchFamily="34" charset="0"/>
                <a:cs typeface="Arial" panose="020B0604020202020204" pitchFamily="34" charset="0"/>
              </a:rPr>
              <a:t>nejsou </a:t>
            </a:r>
            <a:r>
              <a:rPr lang="cs-CZ" sz="1600" dirty="0">
                <a:latin typeface="Arial" panose="020B0604020202020204" pitchFamily="34" charset="0"/>
                <a:cs typeface="Arial" panose="020B0604020202020204" pitchFamily="34" charset="0"/>
              </a:rPr>
              <a:t>podepsány osobou oprávněnou zastupovat žadatele; vyplývá-li ze stanov žadatele nebo obdobného dokumentu požadavek, aby žádost byla podepsána více osobami, musí být </a:t>
            </a:r>
            <a:r>
              <a:rPr lang="cs-CZ" sz="1600" dirty="0" smtClean="0">
                <a:latin typeface="Arial" panose="020B0604020202020204" pitchFamily="34" charset="0"/>
                <a:cs typeface="Arial" panose="020B0604020202020204" pitchFamily="34" charset="0"/>
              </a:rPr>
              <a:t>respektován</a:t>
            </a:r>
            <a:endParaRPr lang="cs-CZ" sz="1600" dirty="0">
              <a:latin typeface="Arial" panose="020B0604020202020204" pitchFamily="34" charset="0"/>
              <a:cs typeface="Arial" panose="020B0604020202020204" pitchFamily="34" charset="0"/>
            </a:endParaRPr>
          </a:p>
          <a:p>
            <a:pPr lvl="0"/>
            <a:r>
              <a:rPr lang="cs-CZ" sz="1600" dirty="0">
                <a:latin typeface="Arial" panose="020B0604020202020204" pitchFamily="34" charset="0"/>
                <a:cs typeface="Arial" panose="020B0604020202020204" pitchFamily="34" charset="0"/>
              </a:rPr>
              <a:t>bude mít žadatel k termínu podání žádosti vůči poskytovateli neuhrazené finanční závazky po lhůtě </a:t>
            </a:r>
            <a:r>
              <a:rPr lang="cs-CZ" sz="1600" dirty="0" smtClean="0">
                <a:latin typeface="Arial" panose="020B0604020202020204" pitchFamily="34" charset="0"/>
                <a:cs typeface="Arial" panose="020B0604020202020204" pitchFamily="34" charset="0"/>
              </a:rPr>
              <a:t>splatnosti</a:t>
            </a:r>
            <a:endParaRPr lang="cs-CZ" sz="1600" dirty="0">
              <a:latin typeface="Arial" panose="020B0604020202020204" pitchFamily="34" charset="0"/>
              <a:cs typeface="Arial" panose="020B0604020202020204" pitchFamily="34" charset="0"/>
            </a:endParaRPr>
          </a:p>
          <a:p>
            <a:r>
              <a:rPr lang="cs-CZ" sz="1600" dirty="0" smtClean="0">
                <a:latin typeface="Arial" panose="020B0604020202020204" pitchFamily="34" charset="0"/>
                <a:cs typeface="Arial" panose="020B0604020202020204" pitchFamily="34" charset="0"/>
              </a:rPr>
              <a:t>by </a:t>
            </a:r>
            <a:r>
              <a:rPr lang="cs-CZ" sz="1600" dirty="0">
                <a:latin typeface="Arial" panose="020B0604020202020204" pitchFamily="34" charset="0"/>
                <a:cs typeface="Arial" panose="020B0604020202020204" pitchFamily="34" charset="0"/>
              </a:rPr>
              <a:t>poskytnutím dotace v požadované výši byla překročena hranice podpory „de </a:t>
            </a:r>
            <a:r>
              <a:rPr lang="cs-CZ" sz="1600" dirty="0" err="1">
                <a:latin typeface="Arial" panose="020B0604020202020204" pitchFamily="34" charset="0"/>
                <a:cs typeface="Arial" panose="020B0604020202020204" pitchFamily="34" charset="0"/>
              </a:rPr>
              <a:t>minimis</a:t>
            </a:r>
            <a:r>
              <a:rPr lang="cs-CZ" sz="1600" dirty="0">
                <a:latin typeface="Arial" panose="020B0604020202020204" pitchFamily="34" charset="0"/>
                <a:cs typeface="Arial" panose="020B0604020202020204" pitchFamily="34" charset="0"/>
              </a:rPr>
              <a:t>“ dle Nařízení Komise (EU) č. </a:t>
            </a:r>
            <a:r>
              <a:rPr lang="cs-CZ" sz="1600" dirty="0" smtClean="0">
                <a:latin typeface="Arial" panose="020B0604020202020204" pitchFamily="34" charset="0"/>
                <a:cs typeface="Arial" panose="020B0604020202020204" pitchFamily="34" charset="0"/>
              </a:rPr>
              <a:t>1407/2013</a:t>
            </a:r>
            <a:endParaRPr lang="cs-CZ" sz="1600" dirty="0">
              <a:latin typeface="Arial" panose="020B0604020202020204" pitchFamily="34" charset="0"/>
              <a:cs typeface="Arial" panose="020B0604020202020204" pitchFamily="34" charset="0"/>
            </a:endParaRPr>
          </a:p>
          <a:p>
            <a:pPr marL="0" indent="0">
              <a:buNone/>
            </a:pPr>
            <a:endParaRPr lang="cs-CZ" sz="1600" dirty="0" smtClean="0">
              <a:solidFill>
                <a:srgbClr val="FF0000"/>
              </a:solidFill>
              <a:latin typeface="Arial" panose="020B0604020202020204" pitchFamily="34" charset="0"/>
              <a:cs typeface="Arial" panose="020B0604020202020204" pitchFamily="34" charset="0"/>
            </a:endParaRPr>
          </a:p>
          <a:p>
            <a:pPr marL="0" indent="0" algn="just">
              <a:buNone/>
            </a:pPr>
            <a:r>
              <a:rPr lang="cs-CZ" sz="1600" dirty="0" smtClean="0">
                <a:solidFill>
                  <a:srgbClr val="FF0000"/>
                </a:solidFill>
                <a:latin typeface="Arial" panose="020B0604020202020204" pitchFamily="34" charset="0"/>
                <a:cs typeface="Arial" panose="020B0604020202020204" pitchFamily="34" charset="0"/>
              </a:rPr>
              <a:t>Při </a:t>
            </a:r>
            <a:r>
              <a:rPr lang="cs-CZ" sz="1600" dirty="0">
                <a:solidFill>
                  <a:srgbClr val="FF0000"/>
                </a:solidFill>
                <a:latin typeface="Arial" panose="020B0604020202020204" pitchFamily="34" charset="0"/>
                <a:cs typeface="Arial" panose="020B0604020202020204" pitchFamily="34" charset="0"/>
              </a:rPr>
              <a:t>porušení omezení počtu žádostí </a:t>
            </a:r>
            <a:r>
              <a:rPr lang="cs-CZ" sz="1600" dirty="0" smtClean="0">
                <a:solidFill>
                  <a:srgbClr val="FF0000"/>
                </a:solidFill>
                <a:latin typeface="Arial" panose="020B0604020202020204" pitchFamily="34" charset="0"/>
                <a:cs typeface="Arial" panose="020B0604020202020204" pitchFamily="34" charset="0"/>
              </a:rPr>
              <a:t>budou </a:t>
            </a:r>
            <a:r>
              <a:rPr lang="cs-CZ" sz="1600" dirty="0">
                <a:solidFill>
                  <a:srgbClr val="FF0000"/>
                </a:solidFill>
                <a:latin typeface="Arial" panose="020B0604020202020204" pitchFamily="34" charset="0"/>
                <a:cs typeface="Arial" panose="020B0604020202020204" pitchFamily="34" charset="0"/>
              </a:rPr>
              <a:t>z posuzování vyloučeny </a:t>
            </a:r>
            <a:r>
              <a:rPr lang="cs-CZ" sz="1600" b="1" dirty="0">
                <a:solidFill>
                  <a:srgbClr val="FF0000"/>
                </a:solidFill>
                <a:latin typeface="Arial" panose="020B0604020202020204" pitchFamily="34" charset="0"/>
                <a:cs typeface="Arial" panose="020B0604020202020204" pitchFamily="34" charset="0"/>
              </a:rPr>
              <a:t>všechny došlé žádosti </a:t>
            </a:r>
            <a:r>
              <a:rPr lang="cs-CZ" sz="1600" dirty="0">
                <a:solidFill>
                  <a:srgbClr val="FF0000"/>
                </a:solidFill>
                <a:latin typeface="Arial" panose="020B0604020202020204" pitchFamily="34" charset="0"/>
                <a:cs typeface="Arial" panose="020B0604020202020204" pitchFamily="34" charset="0"/>
              </a:rPr>
              <a:t>žadatele.</a:t>
            </a:r>
          </a:p>
          <a:p>
            <a:pPr marL="0" indent="0" algn="just">
              <a:buNone/>
            </a:pPr>
            <a:r>
              <a:rPr lang="cs-CZ" altLang="cs-CZ" sz="1600" dirty="0" smtClean="0">
                <a:latin typeface="Arial" panose="020B0604020202020204" pitchFamily="34" charset="0"/>
                <a:cs typeface="Arial" panose="020B0604020202020204" pitchFamily="34" charset="0"/>
              </a:rPr>
              <a:t>Pokud </a:t>
            </a:r>
            <a:r>
              <a:rPr lang="cs-CZ" altLang="cs-CZ" sz="1600" dirty="0">
                <a:latin typeface="Arial" panose="020B0604020202020204" pitchFamily="34" charset="0"/>
                <a:cs typeface="Arial" panose="020B0604020202020204" pitchFamily="34" charset="0"/>
              </a:rPr>
              <a:t>bude žádost vykazovat </a:t>
            </a:r>
            <a:r>
              <a:rPr lang="cs-CZ" altLang="cs-CZ" sz="1600" b="1" dirty="0">
                <a:latin typeface="Arial" panose="020B0604020202020204" pitchFamily="34" charset="0"/>
                <a:cs typeface="Arial" panose="020B0604020202020204" pitchFamily="34" charset="0"/>
              </a:rPr>
              <a:t>formální nedostatky</a:t>
            </a:r>
            <a:r>
              <a:rPr lang="cs-CZ" altLang="cs-CZ" sz="1600" dirty="0">
                <a:latin typeface="Arial" panose="020B0604020202020204" pitchFamily="34" charset="0"/>
                <a:cs typeface="Arial" panose="020B0604020202020204" pitchFamily="34" charset="0"/>
              </a:rPr>
              <a:t>, bude žadatel vyzván k jejich odstranění </a:t>
            </a:r>
            <a:r>
              <a:rPr lang="cs-CZ" altLang="cs-CZ" sz="1600" dirty="0">
                <a:solidFill>
                  <a:srgbClr val="FF0000"/>
                </a:solidFill>
                <a:latin typeface="Arial" panose="020B0604020202020204" pitchFamily="34" charset="0"/>
                <a:cs typeface="Arial" panose="020B0604020202020204" pitchFamily="34" charset="0"/>
              </a:rPr>
              <a:t>do 5 pracovních dní. </a:t>
            </a:r>
            <a:r>
              <a:rPr lang="cs-CZ" altLang="cs-CZ" sz="1600" dirty="0">
                <a:latin typeface="Arial" panose="020B0604020202020204" pitchFamily="34" charset="0"/>
                <a:cs typeface="Arial" panose="020B0604020202020204" pitchFamily="34" charset="0"/>
              </a:rPr>
              <a:t>Pokud tak žadatel neučiní, bude jeho žádost z hodnocení </a:t>
            </a:r>
            <a:r>
              <a:rPr lang="cs-CZ" altLang="cs-CZ" sz="1600" b="1" dirty="0">
                <a:solidFill>
                  <a:srgbClr val="FF0000"/>
                </a:solidFill>
                <a:latin typeface="Arial" panose="020B0604020202020204" pitchFamily="34" charset="0"/>
                <a:cs typeface="Arial" panose="020B0604020202020204" pitchFamily="34" charset="0"/>
              </a:rPr>
              <a:t>vyloučena</a:t>
            </a:r>
            <a:r>
              <a:rPr lang="cs-CZ" altLang="cs-CZ" sz="1600" b="1" dirty="0">
                <a:latin typeface="Arial" panose="020B0604020202020204" pitchFamily="34" charset="0"/>
                <a:cs typeface="Arial" panose="020B0604020202020204" pitchFamily="34" charset="0"/>
              </a:rPr>
              <a:t>.  </a:t>
            </a:r>
          </a:p>
          <a:p>
            <a:endParaRPr lang="cs-CZ" sz="1600" dirty="0"/>
          </a:p>
          <a:p>
            <a:pPr marL="342900" lvl="3" indent="-342900" algn="just" eaLnBrk="1" hangingPunct="1">
              <a:buFontTx/>
              <a:buChar char="•"/>
            </a:pPr>
            <a:endParaRPr lang="cs-CZ" sz="1600" dirty="0"/>
          </a:p>
          <a:p>
            <a:pPr marL="0" indent="0" algn="just" eaLnBrk="1" hangingPunct="1">
              <a:buNone/>
            </a:pPr>
            <a:endParaRPr lang="cs-CZ" altLang="cs-CZ" sz="1600" dirty="0" smtClean="0"/>
          </a:p>
        </p:txBody>
      </p:sp>
      <p:sp>
        <p:nvSpPr>
          <p:cNvPr id="1638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4705C878-755A-4771-93AB-CF6FC6CF180E}" type="slidenum">
              <a:rPr lang="cs-CZ" altLang="cs-CZ" sz="1400" smtClean="0"/>
              <a:pPr eaLnBrk="1" hangingPunct="1">
                <a:spcBef>
                  <a:spcPct val="0"/>
                </a:spcBef>
                <a:buFontTx/>
                <a:buNone/>
              </a:pPr>
              <a:t>14</a:t>
            </a:fld>
            <a:endParaRPr lang="cs-CZ" altLang="cs-CZ" sz="1400" smtClean="0"/>
          </a:p>
        </p:txBody>
      </p:sp>
      <p:sp>
        <p:nvSpPr>
          <p:cNvPr id="16389" name="Text Box 3"/>
          <p:cNvSpPr txBox="1">
            <a:spLocks noChangeArrowheads="1"/>
          </p:cNvSpPr>
          <p:nvPr/>
        </p:nvSpPr>
        <p:spPr bwMode="auto">
          <a:xfrm>
            <a:off x="2555777" y="329405"/>
            <a:ext cx="5904656"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cs-CZ" altLang="cs-CZ" sz="2400" dirty="0"/>
              <a:t> </a:t>
            </a:r>
            <a:r>
              <a:rPr lang="cs-CZ" altLang="cs-CZ" sz="2200" b="1" dirty="0"/>
              <a:t>ŽÁDOST O DOTACI A JEJÍ PŘEDLOŽENÍ</a:t>
            </a:r>
            <a:endParaRPr lang="cs-CZ" altLang="cs-CZ" sz="22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11"/>
          <p:cNvSpPr>
            <a:spLocks noGrp="1" noChangeArrowheads="1"/>
          </p:cNvSpPr>
          <p:nvPr>
            <p:ph type="body" idx="1"/>
          </p:nvPr>
        </p:nvSpPr>
        <p:spPr>
          <a:xfrm>
            <a:off x="452438" y="1454150"/>
            <a:ext cx="8152010" cy="4791075"/>
          </a:xfrm>
        </p:spPr>
        <p:txBody>
          <a:bodyPr/>
          <a:lstStyle/>
          <a:p>
            <a:pPr marL="0" indent="0">
              <a:buNone/>
            </a:pPr>
            <a:endParaRPr lang="cs-CZ" sz="800" dirty="0">
              <a:solidFill>
                <a:srgbClr val="FF0000"/>
              </a:solidFill>
            </a:endParaRPr>
          </a:p>
          <a:p>
            <a:pPr marL="0" indent="0" algn="just" eaLnBrk="1" hangingPunct="1">
              <a:spcBef>
                <a:spcPct val="0"/>
              </a:spcBef>
              <a:buNone/>
              <a:defRPr/>
            </a:pPr>
            <a:r>
              <a:rPr lang="cs-CZ" altLang="cs-CZ" sz="1600" b="1" dirty="0">
                <a:solidFill>
                  <a:srgbClr val="000000"/>
                </a:solidFill>
              </a:rPr>
              <a:t>Čestné prohlášení o čerpání dotace:</a:t>
            </a:r>
          </a:p>
          <a:p>
            <a:pPr lvl="0" algn="just"/>
            <a:r>
              <a:rPr lang="cs-CZ" sz="1600" dirty="0"/>
              <a:t>příjemce dotace je povinen v termínu oznámit poskytovateli formou čestného prohlášení, zda dotaci vyčerpá v plné výši a v souladu s jejím účelovým určením, nebo zda je v tomto ohledu skutečnost jiná, a případně jaká. Čestné prohlášení o čerpání dotace je příjemce dotace povinen předložit poskytovateli</a:t>
            </a:r>
            <a:r>
              <a:rPr lang="cs-CZ" sz="1600" dirty="0">
                <a:solidFill>
                  <a:srgbClr val="FF0000"/>
                </a:solidFill>
              </a:rPr>
              <a:t> </a:t>
            </a:r>
            <a:r>
              <a:rPr lang="cs-CZ" sz="1600" b="1" dirty="0"/>
              <a:t>prostřednictvím elektronického systému GRANTYS </a:t>
            </a:r>
            <a:r>
              <a:rPr lang="cs-CZ" sz="1600" b="1" dirty="0">
                <a:solidFill>
                  <a:srgbClr val="FF0000"/>
                </a:solidFill>
              </a:rPr>
              <a:t>nejpozději do 31. 12. </a:t>
            </a:r>
            <a:r>
              <a:rPr lang="cs-CZ" sz="1600" b="1" dirty="0" smtClean="0">
                <a:solidFill>
                  <a:srgbClr val="FF0000"/>
                </a:solidFill>
              </a:rPr>
              <a:t>2024.</a:t>
            </a:r>
            <a:r>
              <a:rPr lang="cs-CZ" sz="1600" dirty="0" smtClean="0">
                <a:solidFill>
                  <a:srgbClr val="FF0000"/>
                </a:solidFill>
              </a:rPr>
              <a:t> </a:t>
            </a:r>
            <a:endParaRPr lang="cs-CZ" sz="1600" dirty="0">
              <a:solidFill>
                <a:srgbClr val="FF0000"/>
              </a:solidFill>
            </a:endParaRPr>
          </a:p>
          <a:p>
            <a:pPr marL="0" lvl="0" indent="0" algn="just">
              <a:buNone/>
            </a:pPr>
            <a:endParaRPr lang="cs-CZ" altLang="cs-CZ" sz="800" b="1" dirty="0">
              <a:solidFill>
                <a:srgbClr val="FF0000"/>
              </a:solidFill>
            </a:endParaRPr>
          </a:p>
          <a:p>
            <a:pPr marL="0" lvl="0" indent="0" algn="just">
              <a:buNone/>
            </a:pPr>
            <a:r>
              <a:rPr lang="cs-CZ" altLang="cs-CZ" sz="1600" b="1" dirty="0">
                <a:solidFill>
                  <a:srgbClr val="000000"/>
                </a:solidFill>
              </a:rPr>
              <a:t>Závěrečné vyúčtování dotace:</a:t>
            </a:r>
          </a:p>
          <a:p>
            <a:pPr algn="just" eaLnBrk="1" hangingPunct="1">
              <a:spcBef>
                <a:spcPct val="0"/>
              </a:spcBef>
              <a:defRPr/>
            </a:pPr>
            <a:r>
              <a:rPr lang="cs-CZ" sz="1600" dirty="0"/>
              <a:t>Vyúčtování dotace je příjemce povinen vyhotovit a </a:t>
            </a:r>
            <a:r>
              <a:rPr lang="cs-CZ" sz="1600" dirty="0" smtClean="0"/>
              <a:t>podat v souladu s podmínkami smlouvy</a:t>
            </a:r>
            <a:r>
              <a:rPr lang="cs-CZ" sz="1600" b="1" dirty="0" smtClean="0"/>
              <a:t> </a:t>
            </a:r>
            <a:r>
              <a:rPr lang="cs-CZ" sz="1600" b="1" dirty="0" smtClean="0">
                <a:solidFill>
                  <a:srgbClr val="FF0000"/>
                </a:solidFill>
              </a:rPr>
              <a:t>nejpozději </a:t>
            </a:r>
            <a:r>
              <a:rPr lang="cs-CZ" sz="1600" b="1" dirty="0">
                <a:solidFill>
                  <a:srgbClr val="FF0000"/>
                </a:solidFill>
              </a:rPr>
              <a:t>do 31. 01. </a:t>
            </a:r>
            <a:r>
              <a:rPr lang="cs-CZ" sz="1600" b="1" dirty="0" smtClean="0">
                <a:solidFill>
                  <a:srgbClr val="FF0000"/>
                </a:solidFill>
              </a:rPr>
              <a:t>2025,</a:t>
            </a:r>
          </a:p>
          <a:p>
            <a:pPr algn="just" eaLnBrk="1" hangingPunct="1">
              <a:spcBef>
                <a:spcPct val="0"/>
              </a:spcBef>
              <a:defRPr/>
            </a:pPr>
            <a:r>
              <a:rPr lang="cs-CZ" altLang="cs-CZ" sz="1600" dirty="0" smtClean="0"/>
              <a:t>v rámci závěrečného vyúčtování je příjemce dotace povinen </a:t>
            </a:r>
            <a:r>
              <a:rPr lang="cs-CZ" sz="1600" b="1" dirty="0" smtClean="0"/>
              <a:t>doložit </a:t>
            </a:r>
            <a:r>
              <a:rPr lang="cs-CZ" sz="1600" b="1" dirty="0"/>
              <a:t>způsob prezentace statutárního města </a:t>
            </a:r>
            <a:r>
              <a:rPr lang="cs-CZ" sz="1600" b="1" dirty="0" smtClean="0"/>
              <a:t>Opavy.</a:t>
            </a:r>
          </a:p>
          <a:p>
            <a:pPr algn="just" eaLnBrk="1" hangingPunct="1">
              <a:spcBef>
                <a:spcPct val="0"/>
              </a:spcBef>
              <a:defRPr/>
            </a:pPr>
            <a:endParaRPr lang="cs-CZ" sz="1600" b="1" dirty="0"/>
          </a:p>
          <a:p>
            <a:pPr marL="0" indent="0" algn="just" eaLnBrk="1" hangingPunct="1">
              <a:spcBef>
                <a:spcPct val="0"/>
              </a:spcBef>
              <a:buNone/>
              <a:defRPr/>
            </a:pPr>
            <a:r>
              <a:rPr lang="cs-CZ" sz="1600" b="1" dirty="0">
                <a:solidFill>
                  <a:srgbClr val="FF0000"/>
                </a:solidFill>
              </a:rPr>
              <a:t>UPOZORNĚNÍ: </a:t>
            </a:r>
            <a:r>
              <a:rPr lang="cs-CZ" sz="1600" dirty="0">
                <a:solidFill>
                  <a:srgbClr val="FF0000"/>
                </a:solidFill>
              </a:rPr>
              <a:t>příjemce dotace JIŽ NENÍ POVINEN OZNAČOVAT ORIGINÁLY ÚČETNÍCH DOKLADŮ o uznatelných nákladech projektu </a:t>
            </a:r>
            <a:r>
              <a:rPr lang="cs-CZ" sz="1600" b="1" dirty="0">
                <a:solidFill>
                  <a:srgbClr val="FF0000"/>
                </a:solidFill>
              </a:rPr>
              <a:t>číslem projektu</a:t>
            </a:r>
            <a:r>
              <a:rPr lang="cs-CZ" sz="1600" dirty="0">
                <a:solidFill>
                  <a:srgbClr val="000000"/>
                </a:solidFill>
              </a:rPr>
              <a:t>, jejichž kopie předkládá v rámci závěrečného vyúčtování (</a:t>
            </a:r>
            <a:r>
              <a:rPr lang="cs-CZ" sz="1600" i="1" u="sng" dirty="0">
                <a:solidFill>
                  <a:srgbClr val="000000"/>
                </a:solidFill>
              </a:rPr>
              <a:t>více viz podmínky Smlouvy o poskytnutí účelové dotace z rozpočtu statutárního města Opavy, která bude zveřejněna v 12/2023 na </a:t>
            </a:r>
            <a:r>
              <a:rPr lang="cs-CZ" sz="1600" i="1" u="sng" dirty="0">
                <a:hlinkClick r:id="rId4"/>
              </a:rPr>
              <a:t>https://dotace.opava-city.cz/</a:t>
            </a:r>
            <a:r>
              <a:rPr lang="cs-CZ" sz="1600" i="1" dirty="0">
                <a:solidFill>
                  <a:srgbClr val="000000"/>
                </a:solidFill>
              </a:rPr>
              <a:t>).</a:t>
            </a:r>
            <a:endParaRPr lang="cs-CZ" sz="1600" i="1" dirty="0">
              <a:solidFill>
                <a:srgbClr val="FF0000"/>
              </a:solidFill>
            </a:endParaRPr>
          </a:p>
          <a:p>
            <a:pPr algn="just" eaLnBrk="1" hangingPunct="1">
              <a:spcBef>
                <a:spcPct val="0"/>
              </a:spcBef>
              <a:defRPr/>
            </a:pPr>
            <a:endParaRPr lang="cs-CZ" sz="1600" b="1" dirty="0" smtClean="0"/>
          </a:p>
          <a:p>
            <a:pPr marL="0" indent="0" algn="just" eaLnBrk="1" hangingPunct="1">
              <a:spcBef>
                <a:spcPct val="0"/>
              </a:spcBef>
              <a:buNone/>
              <a:defRPr/>
            </a:pPr>
            <a:endParaRPr lang="cs-CZ" sz="1600" b="1" dirty="0"/>
          </a:p>
          <a:p>
            <a:pPr marL="0" algn="just" eaLnBrk="1" hangingPunct="1">
              <a:spcBef>
                <a:spcPct val="0"/>
              </a:spcBef>
              <a:buFontTx/>
              <a:buNone/>
              <a:defRPr/>
            </a:pPr>
            <a:endParaRPr lang="cs-CZ" altLang="cs-CZ" sz="1600" dirty="0" smtClean="0"/>
          </a:p>
        </p:txBody>
      </p:sp>
      <p:sp>
        <p:nvSpPr>
          <p:cNvPr id="1843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36D79DA0-D57B-4216-B6F5-A0DF8E1DD069}" type="slidenum">
              <a:rPr lang="cs-CZ" altLang="cs-CZ" sz="1400" smtClean="0"/>
              <a:pPr eaLnBrk="1" hangingPunct="1">
                <a:spcBef>
                  <a:spcPct val="0"/>
                </a:spcBef>
                <a:buFontTx/>
                <a:buNone/>
              </a:pPr>
              <a:t>15</a:t>
            </a:fld>
            <a:endParaRPr lang="cs-CZ" altLang="cs-CZ" sz="1400" smtClean="0"/>
          </a:p>
        </p:txBody>
      </p:sp>
      <p:sp>
        <p:nvSpPr>
          <p:cNvPr id="18437" name="Text Box 3"/>
          <p:cNvSpPr txBox="1">
            <a:spLocks noChangeArrowheads="1"/>
          </p:cNvSpPr>
          <p:nvPr/>
        </p:nvSpPr>
        <p:spPr bwMode="auto">
          <a:xfrm>
            <a:off x="2555777" y="333375"/>
            <a:ext cx="6131023"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400" dirty="0"/>
              <a:t> </a:t>
            </a:r>
            <a:r>
              <a:rPr lang="cs-CZ" altLang="cs-CZ" sz="2200" b="1" dirty="0" smtClean="0"/>
              <a:t> ČESTNÉ PROHLÁŠENÍ O ČERPÁNÍ  DOTACE, VYÚČTOVÁNÍ DOTACE</a:t>
            </a:r>
            <a:endParaRPr lang="cs-CZ" altLang="cs-CZ" sz="22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Rectangle 11"/>
          <p:cNvSpPr>
            <a:spLocks noGrp="1" noChangeArrowheads="1"/>
          </p:cNvSpPr>
          <p:nvPr>
            <p:ph type="body" idx="1"/>
          </p:nvPr>
        </p:nvSpPr>
        <p:spPr>
          <a:xfrm>
            <a:off x="452438" y="1700213"/>
            <a:ext cx="8229600" cy="4608512"/>
          </a:xfrm>
        </p:spPr>
        <p:txBody>
          <a:bodyPr/>
          <a:lstStyle/>
          <a:p>
            <a:pPr marL="0" indent="0" algn="just" eaLnBrk="1" hangingPunct="1">
              <a:buFontTx/>
              <a:buNone/>
              <a:defRPr/>
            </a:pPr>
            <a:r>
              <a:rPr lang="cs-CZ" altLang="cs-CZ" sz="1600" b="1" dirty="0" smtClean="0"/>
              <a:t>Kontaktní osoby:</a:t>
            </a:r>
          </a:p>
          <a:p>
            <a:pPr marL="0" indent="0" algn="just" eaLnBrk="1" hangingPunct="1">
              <a:buFontTx/>
              <a:buNone/>
              <a:defRPr/>
            </a:pPr>
            <a:r>
              <a:rPr lang="cs-CZ" sz="1600" dirty="0" smtClean="0"/>
              <a:t>- pro </a:t>
            </a:r>
            <a:r>
              <a:rPr lang="cs-CZ" sz="1600" dirty="0"/>
              <a:t>formální část (odevzdání žádosti, formuláře, přílohy, termíny odevzdání, místo, atd.) jsou zaměstnanci odboru rozvoje města a strategického plánování Magistrátu města Opavy:</a:t>
            </a:r>
          </a:p>
          <a:p>
            <a:pPr marL="0" indent="0">
              <a:buNone/>
            </a:pPr>
            <a:r>
              <a:rPr lang="cs-CZ" sz="1600" dirty="0" smtClean="0"/>
              <a:t>	Ing</a:t>
            </a:r>
            <a:r>
              <a:rPr lang="cs-CZ" sz="1600" dirty="0"/>
              <a:t>. Lenka Jiskrová, email: </a:t>
            </a:r>
            <a:r>
              <a:rPr lang="cs-CZ" sz="1600" u="sng" dirty="0">
                <a:hlinkClick r:id="rId4"/>
              </a:rPr>
              <a:t>lenka.jiskrova@opava-city.cz</a:t>
            </a:r>
            <a:r>
              <a:rPr lang="cs-CZ" sz="1600" dirty="0"/>
              <a:t>, tel.: 553 756 629,</a:t>
            </a:r>
          </a:p>
          <a:p>
            <a:pPr marL="0" indent="0">
              <a:buNone/>
            </a:pPr>
            <a:r>
              <a:rPr lang="cs-CZ" sz="1600" dirty="0" smtClean="0"/>
              <a:t>	</a:t>
            </a:r>
            <a:r>
              <a:rPr lang="cs-CZ" sz="1600" dirty="0" smtClean="0">
                <a:solidFill>
                  <a:srgbClr val="000000"/>
                </a:solidFill>
              </a:rPr>
              <a:t>Ing</a:t>
            </a:r>
            <a:r>
              <a:rPr lang="cs-CZ" sz="1600" dirty="0">
                <a:solidFill>
                  <a:srgbClr val="000000"/>
                </a:solidFill>
              </a:rPr>
              <a:t>. Barbora Raidová, </a:t>
            </a:r>
            <a:r>
              <a:rPr lang="cs-CZ" sz="1600" u="sng" dirty="0">
                <a:solidFill>
                  <a:srgbClr val="FF0000"/>
                </a:solidFill>
                <a:hlinkClick r:id="rId5"/>
              </a:rPr>
              <a:t>barbora.raidova@opava-city.cz</a:t>
            </a:r>
            <a:r>
              <a:rPr lang="cs-CZ" sz="1600" dirty="0">
                <a:solidFill>
                  <a:srgbClr val="000000"/>
                </a:solidFill>
              </a:rPr>
              <a:t>, tel.: 553 756 346.</a:t>
            </a:r>
          </a:p>
          <a:p>
            <a:pPr marL="0" indent="0">
              <a:buNone/>
            </a:pPr>
            <a:endParaRPr lang="cs-CZ" sz="1600" dirty="0"/>
          </a:p>
          <a:p>
            <a:pPr marL="0" indent="0">
              <a:buNone/>
            </a:pPr>
            <a:r>
              <a:rPr lang="cs-CZ" sz="1600" dirty="0" smtClean="0"/>
              <a:t>- </a:t>
            </a:r>
            <a:r>
              <a:rPr lang="cs-CZ" sz="1600" dirty="0"/>
              <a:t>p</a:t>
            </a:r>
            <a:r>
              <a:rPr lang="cs-CZ" sz="1600" dirty="0" smtClean="0"/>
              <a:t>ro věcnou </a:t>
            </a:r>
            <a:r>
              <a:rPr lang="cs-CZ" sz="1600" dirty="0"/>
              <a:t>část (zaměření projektu, správné zařazení do </a:t>
            </a:r>
            <a:r>
              <a:rPr lang="cs-CZ" sz="1600" dirty="0" smtClean="0"/>
              <a:t>dotačního </a:t>
            </a:r>
            <a:r>
              <a:rPr lang="cs-CZ" sz="1600" dirty="0"/>
              <a:t>titulu, obsahová část projektu) je zaměstnanec samostatného pracoviště sportu Magistrátu města Opavy:</a:t>
            </a:r>
          </a:p>
          <a:p>
            <a:pPr marL="0" indent="0">
              <a:buNone/>
            </a:pPr>
            <a:r>
              <a:rPr lang="cs-CZ" sz="1600" dirty="0" smtClean="0"/>
              <a:t>	Martin </a:t>
            </a:r>
            <a:r>
              <a:rPr lang="cs-CZ" sz="1600" dirty="0"/>
              <a:t>Koky, email: </a:t>
            </a:r>
            <a:r>
              <a:rPr lang="cs-CZ" sz="1600" u="sng" dirty="0">
                <a:hlinkClick r:id="rId6"/>
              </a:rPr>
              <a:t>martin.koky@opava-city</a:t>
            </a:r>
            <a:r>
              <a:rPr lang="cs-CZ" sz="1600" u="sng" dirty="0"/>
              <a:t>.cz</a:t>
            </a:r>
            <a:r>
              <a:rPr lang="cs-CZ" sz="1600" dirty="0"/>
              <a:t>, tel.: 553 756 736.</a:t>
            </a:r>
          </a:p>
          <a:p>
            <a:pPr marL="914400" lvl="2" indent="0" algn="just" eaLnBrk="1" hangingPunct="1">
              <a:buFontTx/>
              <a:buNone/>
              <a:defRPr/>
            </a:pPr>
            <a:endParaRPr lang="cs-CZ" altLang="cs-CZ" sz="1600" dirty="0"/>
          </a:p>
          <a:p>
            <a:pPr marL="0" lvl="2" indent="0" algn="just" eaLnBrk="1" hangingPunct="1">
              <a:buFontTx/>
              <a:buNone/>
              <a:defRPr/>
            </a:pPr>
            <a:r>
              <a:rPr lang="cs-CZ" altLang="cs-CZ" sz="1600" b="1" dirty="0" smtClean="0"/>
              <a:t>Úplné znění Programu PODPORA SPORTOVNÍCH AKCÍ 2024 včetně manuálu k elektronickému systému GRANTYS jsou uveřejněny na: </a:t>
            </a:r>
            <a:r>
              <a:rPr lang="cs-CZ" altLang="cs-CZ" sz="1600" b="1" dirty="0" smtClean="0">
                <a:hlinkClick r:id="rId7"/>
              </a:rPr>
              <a:t>https://www.opava-city.cz/cz/nabidka-temat/dotace/dotacni-programy-2024/dotacni-programy-2024.html</a:t>
            </a:r>
            <a:endParaRPr lang="cs-CZ" altLang="cs-CZ" sz="1600" b="1" dirty="0" smtClean="0"/>
          </a:p>
          <a:p>
            <a:pPr marL="0" lvl="2" indent="0" algn="just" eaLnBrk="1" hangingPunct="1">
              <a:buFontTx/>
              <a:buNone/>
              <a:defRPr/>
            </a:pPr>
            <a:endParaRPr lang="cs-CZ" altLang="cs-CZ" sz="1600" b="1" dirty="0" smtClean="0"/>
          </a:p>
          <a:p>
            <a:pPr marL="0" lvl="2" indent="0" algn="just" eaLnBrk="1" hangingPunct="1">
              <a:buFontTx/>
              <a:buNone/>
              <a:defRPr/>
            </a:pPr>
            <a:endParaRPr lang="cs-CZ" altLang="cs-CZ" sz="1600" dirty="0" smtClean="0"/>
          </a:p>
        </p:txBody>
      </p:sp>
      <p:sp>
        <p:nvSpPr>
          <p:cNvPr id="17412"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B9153BFB-627D-45C6-A728-8762D623F05F}" type="slidenum">
              <a:rPr lang="cs-CZ" altLang="cs-CZ" sz="1400" smtClean="0"/>
              <a:pPr eaLnBrk="1" hangingPunct="1">
                <a:spcBef>
                  <a:spcPct val="0"/>
                </a:spcBef>
                <a:buFontTx/>
                <a:buNone/>
              </a:pPr>
              <a:t>16</a:t>
            </a:fld>
            <a:endParaRPr lang="cs-CZ" altLang="cs-CZ" sz="1400" smtClean="0"/>
          </a:p>
        </p:txBody>
      </p:sp>
      <p:sp>
        <p:nvSpPr>
          <p:cNvPr id="17413" name="Text Box 3"/>
          <p:cNvSpPr txBox="1">
            <a:spLocks noChangeArrowheads="1"/>
          </p:cNvSpPr>
          <p:nvPr/>
        </p:nvSpPr>
        <p:spPr bwMode="auto">
          <a:xfrm>
            <a:off x="2771775" y="333375"/>
            <a:ext cx="5616649"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400" dirty="0"/>
              <a:t> </a:t>
            </a:r>
            <a:r>
              <a:rPr lang="cs-CZ" altLang="cs-CZ" sz="2200" b="1" dirty="0"/>
              <a:t>KONTAKTNÍ OSOBY</a:t>
            </a:r>
            <a:endParaRPr lang="cs-CZ" altLang="cs-CZ" sz="22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D9DADC"/>
        </a:solidFill>
        <a:effectLst/>
      </p:bgPr>
    </p:bg>
    <p:spTree>
      <p:nvGrpSpPr>
        <p:cNvPr id="1" name=""/>
        <p:cNvGrpSpPr/>
        <p:nvPr/>
      </p:nvGrpSpPr>
      <p:grpSpPr>
        <a:xfrm>
          <a:off x="0" y="0"/>
          <a:ext cx="0" cy="0"/>
          <a:chOff x="0" y="0"/>
          <a:chExt cx="0" cy="0"/>
        </a:xfrm>
      </p:grpSpPr>
      <p:pic>
        <p:nvPicPr>
          <p:cNvPr id="19458" name="Picture 6" descr="Opav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0237" y="1124744"/>
            <a:ext cx="5343525" cy="2782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Text Box 7"/>
          <p:cNvSpPr txBox="1">
            <a:spLocks noChangeArrowheads="1"/>
          </p:cNvSpPr>
          <p:nvPr/>
        </p:nvSpPr>
        <p:spPr bwMode="auto">
          <a:xfrm>
            <a:off x="319088" y="3213100"/>
            <a:ext cx="8424862" cy="2123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endParaRPr lang="cs-CZ" altLang="cs-CZ" sz="4200" b="1" dirty="0" smtClean="0"/>
          </a:p>
          <a:p>
            <a:pPr algn="ctr" eaLnBrk="1" hangingPunct="1">
              <a:spcBef>
                <a:spcPct val="50000"/>
              </a:spcBef>
              <a:buFontTx/>
              <a:buNone/>
            </a:pPr>
            <a:r>
              <a:rPr lang="cs-CZ" altLang="cs-CZ" sz="4200" b="1" dirty="0" smtClean="0"/>
              <a:t>DĚKUJEME </a:t>
            </a:r>
            <a:r>
              <a:rPr lang="cs-CZ" altLang="cs-CZ" sz="4200" b="1" dirty="0"/>
              <a:t>ZA POZORNOST</a:t>
            </a:r>
          </a:p>
          <a:p>
            <a:pPr algn="ctr" eaLnBrk="1" hangingPunct="1">
              <a:spcBef>
                <a:spcPct val="50000"/>
              </a:spcBef>
              <a:buFontTx/>
              <a:buNone/>
            </a:pPr>
            <a:endParaRPr lang="cs-CZ" altLang="cs-CZ" sz="1800" dirty="0"/>
          </a:p>
        </p:txBody>
      </p:sp>
      <p:sp>
        <p:nvSpPr>
          <p:cNvPr id="19460"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6EF6C3F2-EF0D-4E8E-8B3C-67CD7F4B1D5A}" type="slidenum">
              <a:rPr lang="cs-CZ" altLang="cs-CZ" sz="1400" smtClean="0"/>
              <a:pPr eaLnBrk="1" hangingPunct="1">
                <a:spcBef>
                  <a:spcPct val="0"/>
                </a:spcBef>
                <a:buFontTx/>
                <a:buNone/>
              </a:pPr>
              <a:t>17</a:t>
            </a:fld>
            <a:endParaRPr lang="cs-CZ" altLang="cs-CZ" sz="1400" smtClean="0"/>
          </a:p>
        </p:txBody>
      </p:sp>
      <p:sp>
        <p:nvSpPr>
          <p:cNvPr id="1946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endParaRPr lang="cs-CZ" altLang="cs-CZ" sz="1800"/>
          </a:p>
        </p:txBody>
      </p:sp>
    </p:spTree>
  </p:cSld>
  <p:clrMapOvr>
    <a:masterClrMapping/>
  </p:clrMapOvr>
  <p:transition advTm="60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32" y="9082"/>
            <a:ext cx="9144000" cy="1120775"/>
          </a:xfrm>
          <a:prstGeom prst="rect">
            <a:avLst/>
          </a:prstGeom>
          <a:gradFill flip="none" rotWithShape="1">
            <a:gsLst>
              <a:gs pos="52000">
                <a:srgbClr val="BFE2E5"/>
              </a:gs>
              <a:gs pos="10000">
                <a:schemeClr val="accent1">
                  <a:lumMod val="9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0800000" scaled="1"/>
            <a:tileRect/>
          </a:gradFill>
          <a:ln>
            <a:noFill/>
          </a:ln>
          <a:extLst/>
        </p:spPr>
      </p:pic>
      <p:sp>
        <p:nvSpPr>
          <p:cNvPr id="3075" name="Rectangle 11"/>
          <p:cNvSpPr>
            <a:spLocks noGrp="1" noChangeArrowheads="1"/>
          </p:cNvSpPr>
          <p:nvPr>
            <p:ph type="body" idx="1"/>
          </p:nvPr>
        </p:nvSpPr>
        <p:spPr>
          <a:xfrm>
            <a:off x="395536" y="1454150"/>
            <a:ext cx="8291264" cy="5029200"/>
          </a:xfrm>
        </p:spPr>
        <p:txBody>
          <a:bodyPr/>
          <a:lstStyle/>
          <a:p>
            <a:pPr marL="0" indent="0" algn="just">
              <a:buFontTx/>
              <a:buNone/>
              <a:defRPr/>
            </a:pPr>
            <a:r>
              <a:rPr lang="cs-CZ" sz="1600" dirty="0" smtClean="0">
                <a:latin typeface="Arial" panose="020B0604020202020204" pitchFamily="34" charset="0"/>
                <a:cs typeface="Arial" panose="020B0604020202020204" pitchFamily="34" charset="0"/>
              </a:rPr>
              <a:t>Účelem programu je </a:t>
            </a:r>
            <a:r>
              <a:rPr lang="cs-CZ" sz="1600" b="1" dirty="0" smtClean="0">
                <a:solidFill>
                  <a:srgbClr val="FF0000"/>
                </a:solidFill>
                <a:latin typeface="Arial" panose="020B0604020202020204" pitchFamily="34" charset="0"/>
                <a:cs typeface="Arial" panose="020B0604020202020204" pitchFamily="34" charset="0"/>
              </a:rPr>
              <a:t>pořádání sportovních akcí</a:t>
            </a:r>
            <a:r>
              <a:rPr lang="cs-CZ" sz="1600" b="1" dirty="0" smtClean="0">
                <a:latin typeface="Arial" panose="020B0604020202020204" pitchFamily="34" charset="0"/>
                <a:cs typeface="Arial" panose="020B0604020202020204" pitchFamily="34" charset="0"/>
              </a:rPr>
              <a:t> </a:t>
            </a:r>
            <a:r>
              <a:rPr lang="cs-CZ" sz="1600" dirty="0" smtClean="0">
                <a:latin typeface="Arial" panose="020B0604020202020204" pitchFamily="34" charset="0"/>
                <a:cs typeface="Arial" panose="020B0604020202020204" pitchFamily="34" charset="0"/>
              </a:rPr>
              <a:t>na území města </a:t>
            </a:r>
            <a:r>
              <a:rPr lang="cs-CZ" sz="1600" b="1" dirty="0" smtClean="0">
                <a:latin typeface="Arial" panose="020B0604020202020204" pitchFamily="34" charset="0"/>
                <a:cs typeface="Arial" panose="020B0604020202020204" pitchFamily="34" charset="0"/>
              </a:rPr>
              <a:t>s tradicí konání min. 2 ročníků</a:t>
            </a:r>
            <a:r>
              <a:rPr lang="cs-CZ" sz="1600" dirty="0" smtClean="0">
                <a:latin typeface="Arial" panose="020B0604020202020204" pitchFamily="34" charset="0"/>
                <a:cs typeface="Arial" panose="020B0604020202020204" pitchFamily="34" charset="0"/>
              </a:rPr>
              <a:t> (</a:t>
            </a:r>
            <a:r>
              <a:rPr lang="cs-CZ" sz="1600" dirty="0" smtClean="0">
                <a:solidFill>
                  <a:srgbClr val="000000"/>
                </a:solidFill>
                <a:latin typeface="Arial" panose="020B0604020202020204" pitchFamily="34" charset="0"/>
                <a:cs typeface="Arial" panose="020B0604020202020204" pitchFamily="34" charset="0"/>
              </a:rPr>
              <a:t>v roce 2024 se musí uskutečnit minimálně 3. ročník dané sportovní akce</a:t>
            </a:r>
            <a:r>
              <a:rPr lang="cs-CZ" sz="1600" dirty="0" smtClean="0">
                <a:latin typeface="Arial" panose="020B0604020202020204" pitchFamily="34" charset="0"/>
                <a:cs typeface="Arial" panose="020B0604020202020204" pitchFamily="34" charset="0"/>
              </a:rPr>
              <a:t>). </a:t>
            </a:r>
          </a:p>
          <a:p>
            <a:pPr marL="0" indent="0" algn="just">
              <a:buFontTx/>
              <a:buNone/>
              <a:defRPr/>
            </a:pPr>
            <a:endParaRPr lang="cs-CZ" sz="1600" dirty="0">
              <a:latin typeface="Arial" panose="020B0604020202020204" pitchFamily="34" charset="0"/>
              <a:cs typeface="Arial" panose="020B0604020202020204" pitchFamily="34" charset="0"/>
            </a:endParaRPr>
          </a:p>
          <a:p>
            <a:pPr marL="0" indent="0">
              <a:buNone/>
            </a:pPr>
            <a:r>
              <a:rPr lang="cs-CZ" sz="1600" dirty="0" smtClean="0">
                <a:solidFill>
                  <a:srgbClr val="FF0000"/>
                </a:solidFill>
                <a:latin typeface="Arial" panose="020B0604020202020204" pitchFamily="34" charset="0"/>
                <a:cs typeface="Arial" panose="020B0604020202020204" pitchFamily="34" charset="0"/>
              </a:rPr>
              <a:t>Minimální </a:t>
            </a:r>
            <a:r>
              <a:rPr lang="cs-CZ" sz="1600" dirty="0">
                <a:solidFill>
                  <a:srgbClr val="FF0000"/>
                </a:solidFill>
                <a:latin typeface="Arial" panose="020B0604020202020204" pitchFamily="34" charset="0"/>
                <a:cs typeface="Arial" panose="020B0604020202020204" pitchFamily="34" charset="0"/>
              </a:rPr>
              <a:t>výše poskytnuté dotace </a:t>
            </a:r>
            <a:r>
              <a:rPr lang="cs-CZ" sz="1600" dirty="0">
                <a:latin typeface="Arial" panose="020B0604020202020204" pitchFamily="34" charset="0"/>
                <a:cs typeface="Arial" panose="020B0604020202020204" pitchFamily="34" charset="0"/>
              </a:rPr>
              <a:t>na jednu žádost (sportovní akci</a:t>
            </a:r>
            <a:r>
              <a:rPr lang="cs-CZ" sz="1600" dirty="0" smtClean="0">
                <a:latin typeface="Arial" panose="020B0604020202020204" pitchFamily="34" charset="0"/>
                <a:cs typeface="Arial" panose="020B0604020202020204" pitchFamily="34" charset="0"/>
              </a:rPr>
              <a:t>): </a:t>
            </a:r>
            <a:r>
              <a:rPr lang="cs-CZ" sz="1600" dirty="0" smtClean="0">
                <a:solidFill>
                  <a:srgbClr val="FF0000"/>
                </a:solidFill>
                <a:latin typeface="Arial" panose="020B0604020202020204" pitchFamily="34" charset="0"/>
                <a:cs typeface="Arial" panose="020B0604020202020204" pitchFamily="34" charset="0"/>
              </a:rPr>
              <a:t>10.000,00 </a:t>
            </a:r>
            <a:r>
              <a:rPr lang="cs-CZ" sz="1600" dirty="0">
                <a:solidFill>
                  <a:srgbClr val="FF0000"/>
                </a:solidFill>
                <a:latin typeface="Arial" panose="020B0604020202020204" pitchFamily="34" charset="0"/>
                <a:cs typeface="Arial" panose="020B0604020202020204" pitchFamily="34" charset="0"/>
              </a:rPr>
              <a:t>Kč </a:t>
            </a:r>
          </a:p>
          <a:p>
            <a:pPr marL="0" indent="0">
              <a:buNone/>
            </a:pPr>
            <a:r>
              <a:rPr lang="cs-CZ" sz="1600" dirty="0">
                <a:solidFill>
                  <a:srgbClr val="FF0000"/>
                </a:solidFill>
                <a:latin typeface="Arial" panose="020B0604020202020204" pitchFamily="34" charset="0"/>
                <a:cs typeface="Arial" panose="020B0604020202020204" pitchFamily="34" charset="0"/>
              </a:rPr>
              <a:t>Maximální výše poskytnuté </a:t>
            </a:r>
            <a:r>
              <a:rPr lang="cs-CZ" sz="1600" dirty="0" smtClean="0">
                <a:solidFill>
                  <a:srgbClr val="FF0000"/>
                </a:solidFill>
                <a:latin typeface="Arial" panose="020B0604020202020204" pitchFamily="34" charset="0"/>
                <a:cs typeface="Arial" panose="020B0604020202020204" pitchFamily="34" charset="0"/>
              </a:rPr>
              <a:t>dotace </a:t>
            </a:r>
            <a:r>
              <a:rPr lang="cs-CZ" sz="1600" dirty="0" smtClean="0">
                <a:latin typeface="Arial" panose="020B0604020202020204" pitchFamily="34" charset="0"/>
                <a:cs typeface="Arial" panose="020B0604020202020204" pitchFamily="34" charset="0"/>
              </a:rPr>
              <a:t>na jednu žádost (sportovní akci) </a:t>
            </a:r>
            <a:r>
              <a:rPr lang="cs-CZ" sz="1600" dirty="0" smtClean="0">
                <a:solidFill>
                  <a:srgbClr val="FF0000"/>
                </a:solidFill>
                <a:latin typeface="Arial" panose="020B0604020202020204" pitchFamily="34" charset="0"/>
                <a:cs typeface="Arial" panose="020B0604020202020204" pitchFamily="34" charset="0"/>
              </a:rPr>
              <a:t>dle významnosti projektu (</a:t>
            </a:r>
            <a:r>
              <a:rPr lang="cs-CZ" sz="1600" i="1" dirty="0" smtClean="0">
                <a:solidFill>
                  <a:srgbClr val="FF0000"/>
                </a:solidFill>
                <a:latin typeface="Arial" panose="020B0604020202020204" pitchFamily="34" charset="0"/>
                <a:cs typeface="Arial" panose="020B0604020202020204" pitchFamily="34" charset="0"/>
              </a:rPr>
              <a:t>viz tabulka</a:t>
            </a:r>
            <a:r>
              <a:rPr lang="cs-CZ" sz="1600" dirty="0" smtClean="0">
                <a:solidFill>
                  <a:srgbClr val="FF0000"/>
                </a:solidFill>
                <a:latin typeface="Arial" panose="020B0604020202020204" pitchFamily="34" charset="0"/>
                <a:cs typeface="Arial" panose="020B0604020202020204" pitchFamily="34" charset="0"/>
              </a:rPr>
              <a:t>)</a:t>
            </a:r>
          </a:p>
          <a:p>
            <a:pPr marL="0" indent="0">
              <a:buNone/>
            </a:pPr>
            <a:endParaRPr lang="cs-CZ" sz="1600" dirty="0">
              <a:solidFill>
                <a:srgbClr val="FF0000"/>
              </a:solidFill>
              <a:latin typeface="Arial" panose="020B0604020202020204" pitchFamily="34" charset="0"/>
              <a:cs typeface="Arial" panose="020B0604020202020204" pitchFamily="34" charset="0"/>
            </a:endParaRPr>
          </a:p>
          <a:p>
            <a:pPr marL="0" indent="0">
              <a:buNone/>
            </a:pPr>
            <a:r>
              <a:rPr lang="cs-CZ" sz="1600" dirty="0">
                <a:latin typeface="Arial" panose="020B0604020202020204" pitchFamily="34" charset="0"/>
                <a:cs typeface="Arial" panose="020B0604020202020204" pitchFamily="34" charset="0"/>
              </a:rPr>
              <a:t>Minimální % spoluúčast žadatele na uznatelných nákladech projektu: </a:t>
            </a:r>
            <a:r>
              <a:rPr lang="cs-CZ" sz="1600" b="1" dirty="0">
                <a:latin typeface="Arial" panose="020B0604020202020204" pitchFamily="34" charset="0"/>
                <a:cs typeface="Arial" panose="020B0604020202020204" pitchFamily="34" charset="0"/>
              </a:rPr>
              <a:t>50% </a:t>
            </a:r>
          </a:p>
          <a:p>
            <a:pPr marL="0" indent="0">
              <a:buNone/>
            </a:pPr>
            <a:endParaRPr lang="cs-CZ" sz="1600" dirty="0">
              <a:solidFill>
                <a:srgbClr val="FF0000"/>
              </a:solidFill>
              <a:latin typeface="Arial" panose="020B0604020202020204" pitchFamily="34" charset="0"/>
              <a:cs typeface="Arial" panose="020B0604020202020204" pitchFamily="34" charset="0"/>
            </a:endParaRPr>
          </a:p>
          <a:p>
            <a:pPr marL="0" indent="0">
              <a:buNone/>
            </a:pPr>
            <a:r>
              <a:rPr lang="cs-CZ" sz="1600" dirty="0" smtClean="0">
                <a:latin typeface="Arial" panose="020B0604020202020204" pitchFamily="34" charset="0"/>
                <a:cs typeface="Arial" panose="020B0604020202020204" pitchFamily="34" charset="0"/>
              </a:rPr>
              <a:t>Kritéria </a:t>
            </a:r>
            <a:r>
              <a:rPr lang="cs-CZ" sz="1600" dirty="0">
                <a:latin typeface="Arial" panose="020B0604020202020204" pitchFamily="34" charset="0"/>
                <a:cs typeface="Arial" panose="020B0604020202020204" pitchFamily="34" charset="0"/>
              </a:rPr>
              <a:t>programu </a:t>
            </a:r>
            <a:r>
              <a:rPr lang="cs-CZ" sz="1600" dirty="0" smtClean="0">
                <a:latin typeface="Arial" panose="020B0604020202020204" pitchFamily="34" charset="0"/>
                <a:cs typeface="Arial" panose="020B0604020202020204" pitchFamily="34" charset="0"/>
              </a:rPr>
              <a:t>(</a:t>
            </a:r>
            <a:r>
              <a:rPr lang="cs-CZ" sz="1600" dirty="0">
                <a:latin typeface="Arial" panose="020B0604020202020204" pitchFamily="34" charset="0"/>
                <a:cs typeface="Arial" panose="020B0604020202020204" pitchFamily="34" charset="0"/>
              </a:rPr>
              <a:t>platné pro všechny kategorie </a:t>
            </a:r>
            <a:r>
              <a:rPr lang="cs-CZ" sz="1600" dirty="0" smtClean="0">
                <a:latin typeface="Arial" panose="020B0604020202020204" pitchFamily="34" charset="0"/>
                <a:cs typeface="Arial" panose="020B0604020202020204" pitchFamily="34" charset="0"/>
              </a:rPr>
              <a:t>významnosti sportovní akce):</a:t>
            </a:r>
            <a:endParaRPr lang="cs-CZ" sz="1600" dirty="0">
              <a:latin typeface="Arial" panose="020B0604020202020204" pitchFamily="34" charset="0"/>
              <a:cs typeface="Arial" panose="020B0604020202020204" pitchFamily="34" charset="0"/>
            </a:endParaRPr>
          </a:p>
          <a:p>
            <a:pPr lvl="0"/>
            <a:r>
              <a:rPr lang="cs-CZ" sz="1600" dirty="0">
                <a:latin typeface="Arial" panose="020B0604020202020204" pitchFamily="34" charset="0"/>
                <a:cs typeface="Arial" panose="020B0604020202020204" pitchFamily="34" charset="0"/>
              </a:rPr>
              <a:t>účast na sportovní akci (individuální sport) – min. počet soutěžících: 40 </a:t>
            </a:r>
          </a:p>
          <a:p>
            <a:pPr lvl="0"/>
            <a:r>
              <a:rPr lang="cs-CZ" sz="1600" dirty="0">
                <a:latin typeface="Arial" panose="020B0604020202020204" pitchFamily="34" charset="0"/>
                <a:cs typeface="Arial" panose="020B0604020202020204" pitchFamily="34" charset="0"/>
              </a:rPr>
              <a:t>účast na sportovní akci (kolektivní sport) - min. počet soutěžících: 60</a:t>
            </a:r>
          </a:p>
          <a:p>
            <a:pPr marL="0" indent="0">
              <a:buNone/>
            </a:pPr>
            <a:endParaRPr lang="cs-CZ" sz="1600" dirty="0" smtClean="0">
              <a:solidFill>
                <a:srgbClr val="FF0000"/>
              </a:solidFill>
              <a:latin typeface="Arial" panose="020B0604020202020204" pitchFamily="34" charset="0"/>
              <a:cs typeface="Arial" panose="020B0604020202020204" pitchFamily="34" charset="0"/>
            </a:endParaRPr>
          </a:p>
          <a:p>
            <a:pPr marL="0" indent="0">
              <a:buNone/>
            </a:pPr>
            <a:r>
              <a:rPr lang="cs-CZ" sz="1600" dirty="0">
                <a:latin typeface="Arial" panose="020B0604020202020204" pitchFamily="34" charset="0"/>
                <a:cs typeface="Arial" panose="020B0604020202020204" pitchFamily="34" charset="0"/>
              </a:rPr>
              <a:t>Žadatel (organizace) může podat </a:t>
            </a:r>
            <a:r>
              <a:rPr lang="cs-CZ" sz="1600" b="1" dirty="0">
                <a:latin typeface="Arial" panose="020B0604020202020204" pitchFamily="34" charset="0"/>
                <a:cs typeface="Arial" panose="020B0604020202020204" pitchFamily="34" charset="0"/>
              </a:rPr>
              <a:t>dvě žádost</a:t>
            </a:r>
            <a:r>
              <a:rPr lang="cs-CZ" sz="1600" b="1" dirty="0">
                <a:solidFill>
                  <a:srgbClr val="000000"/>
                </a:solidFill>
                <a:latin typeface="Arial" panose="020B0604020202020204" pitchFamily="34" charset="0"/>
                <a:cs typeface="Arial" panose="020B0604020202020204" pitchFamily="34" charset="0"/>
              </a:rPr>
              <a:t>i</a:t>
            </a:r>
            <a:r>
              <a:rPr lang="cs-CZ" sz="1600" dirty="0">
                <a:latin typeface="Arial" panose="020B0604020202020204" pitchFamily="34" charset="0"/>
                <a:cs typeface="Arial" panose="020B0604020202020204" pitchFamily="34" charset="0"/>
              </a:rPr>
              <a:t>.</a:t>
            </a:r>
          </a:p>
          <a:p>
            <a:pPr marL="0" indent="0">
              <a:buNone/>
            </a:pPr>
            <a:endParaRPr lang="cs-CZ" sz="1600" dirty="0" smtClean="0">
              <a:solidFill>
                <a:srgbClr val="FF0000"/>
              </a:solidFill>
              <a:latin typeface="Arial" panose="020B0604020202020204" pitchFamily="34" charset="0"/>
              <a:cs typeface="Arial" panose="020B0604020202020204" pitchFamily="34" charset="0"/>
            </a:endParaRPr>
          </a:p>
          <a:p>
            <a:pPr marL="0" indent="0">
              <a:buNone/>
            </a:pPr>
            <a:r>
              <a:rPr lang="cs-CZ" altLang="cs-CZ" sz="1600" dirty="0">
                <a:latin typeface="Arial" panose="020B0604020202020204" pitchFamily="34" charset="0"/>
                <a:cs typeface="Arial" panose="020B0604020202020204" pitchFamily="34" charset="0"/>
              </a:rPr>
              <a:t>Předpokládaný celkový </a:t>
            </a:r>
            <a:r>
              <a:rPr lang="cs-CZ" altLang="cs-CZ" sz="1600" b="1" u="sng" dirty="0">
                <a:latin typeface="Arial" panose="020B0604020202020204" pitchFamily="34" charset="0"/>
                <a:cs typeface="Arial" panose="020B0604020202020204" pitchFamily="34" charset="0"/>
              </a:rPr>
              <a:t>objem finančních prostředků pro rok 2024 </a:t>
            </a:r>
            <a:r>
              <a:rPr lang="cs-CZ" altLang="cs-CZ" sz="1600" dirty="0">
                <a:latin typeface="Arial" panose="020B0604020202020204" pitchFamily="34" charset="0"/>
                <a:cs typeface="Arial" panose="020B0604020202020204" pitchFamily="34" charset="0"/>
              </a:rPr>
              <a:t>– </a:t>
            </a:r>
            <a:r>
              <a:rPr lang="cs-CZ" altLang="cs-CZ" sz="1600" b="1" dirty="0">
                <a:solidFill>
                  <a:srgbClr val="FF0000"/>
                </a:solidFill>
                <a:latin typeface="Arial" panose="020B0604020202020204" pitchFamily="34" charset="0"/>
                <a:cs typeface="Arial" panose="020B0604020202020204" pitchFamily="34" charset="0"/>
              </a:rPr>
              <a:t>1.500.000,00 Kč.</a:t>
            </a:r>
          </a:p>
          <a:p>
            <a:pPr marL="0" indent="0">
              <a:buNone/>
            </a:pPr>
            <a:endParaRPr lang="cs-CZ" sz="1600" dirty="0" smtClean="0">
              <a:latin typeface="Arial" panose="020B0604020202020204" pitchFamily="34" charset="0"/>
              <a:cs typeface="Arial" panose="020B0604020202020204" pitchFamily="34" charset="0"/>
            </a:endParaRPr>
          </a:p>
          <a:p>
            <a:pPr marL="0" indent="0">
              <a:buNone/>
            </a:pPr>
            <a:endParaRPr lang="cs-CZ" altLang="cs-CZ" sz="1600" dirty="0" smtClean="0">
              <a:hlinkClick r:id="rId3" action="ppaction://hlinkfile"/>
            </a:endParaRPr>
          </a:p>
        </p:txBody>
      </p:sp>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700B594D-8AA7-4515-9D2D-872F86B630A9}" type="slidenum">
              <a:rPr lang="cs-CZ" altLang="cs-CZ" sz="1400" smtClean="0"/>
              <a:pPr eaLnBrk="1" hangingPunct="1">
                <a:spcBef>
                  <a:spcPct val="0"/>
                </a:spcBef>
                <a:buFontTx/>
                <a:buNone/>
              </a:pPr>
              <a:t>2</a:t>
            </a:fld>
            <a:endParaRPr lang="cs-CZ" altLang="cs-CZ" sz="1400" smtClean="0"/>
          </a:p>
        </p:txBody>
      </p:sp>
      <p:sp>
        <p:nvSpPr>
          <p:cNvPr id="3077" name="Text Box 3"/>
          <p:cNvSpPr txBox="1">
            <a:spLocks noChangeArrowheads="1"/>
          </p:cNvSpPr>
          <p:nvPr/>
        </p:nvSpPr>
        <p:spPr bwMode="auto">
          <a:xfrm>
            <a:off x="2771775" y="333375"/>
            <a:ext cx="576066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200" b="1" dirty="0">
                <a:solidFill>
                  <a:srgbClr val="000000"/>
                </a:solidFill>
              </a:rPr>
              <a:t>ZÁKLADNÍ ÚDAJE O PROGRAMU</a:t>
            </a:r>
          </a:p>
        </p:txBody>
      </p:sp>
      <p:sp>
        <p:nvSpPr>
          <p:cNvPr id="3" name="Rectangle 1"/>
          <p:cNvSpPr>
            <a:spLocks noChangeArrowheads="1"/>
          </p:cNvSpPr>
          <p:nvPr/>
        </p:nvSpPr>
        <p:spPr bwMode="auto">
          <a:xfrm>
            <a:off x="2073275"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227013" algn="l"/>
                <a:tab pos="449263" algn="l"/>
              </a:tabLst>
              <a:defRPr>
                <a:solidFill>
                  <a:schemeClr val="tx1"/>
                </a:solidFill>
                <a:latin typeface="Arial" panose="020B0604020202020204" pitchFamily="34" charset="0"/>
              </a:defRPr>
            </a:lvl1pPr>
            <a:lvl2pPr eaLnBrk="0" hangingPunct="0">
              <a:tabLst>
                <a:tab pos="227013" algn="l"/>
                <a:tab pos="449263" algn="l"/>
              </a:tabLst>
              <a:defRPr>
                <a:solidFill>
                  <a:schemeClr val="tx1"/>
                </a:solidFill>
                <a:latin typeface="Arial" panose="020B0604020202020204" pitchFamily="34" charset="0"/>
              </a:defRPr>
            </a:lvl2pPr>
            <a:lvl3pPr eaLnBrk="0" hangingPunct="0">
              <a:tabLst>
                <a:tab pos="227013" algn="l"/>
                <a:tab pos="449263" algn="l"/>
              </a:tabLst>
              <a:defRPr>
                <a:solidFill>
                  <a:schemeClr val="tx1"/>
                </a:solidFill>
                <a:latin typeface="Arial" panose="020B0604020202020204" pitchFamily="34" charset="0"/>
              </a:defRPr>
            </a:lvl3pPr>
            <a:lvl4pPr eaLnBrk="0" hangingPunct="0">
              <a:tabLst>
                <a:tab pos="227013" algn="l"/>
                <a:tab pos="449263" algn="l"/>
              </a:tabLst>
              <a:defRPr>
                <a:solidFill>
                  <a:schemeClr val="tx1"/>
                </a:solidFill>
                <a:latin typeface="Arial" panose="020B0604020202020204" pitchFamily="34" charset="0"/>
              </a:defRPr>
            </a:lvl4pPr>
            <a:lvl5pPr eaLnBrk="0" hangingPunct="0">
              <a:tabLst>
                <a:tab pos="227013"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227013"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227013"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227013"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227013" algn="l"/>
                <a:tab pos="449263"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227013" algn="l"/>
                <a:tab pos="449263" algn="l"/>
              </a:tabLst>
            </a:pPr>
            <a:endParaRPr kumimoji="0" lang="cs-CZ" altLang="cs-CZ" sz="1800" b="0" i="0" u="none" strike="noStrike" cap="none" normalizeH="0" baseline="0" smtClean="0">
              <a:ln>
                <a:noFill/>
              </a:ln>
              <a:solidFill>
                <a:schemeClr val="tx1"/>
              </a:solidFill>
              <a:effectLst/>
              <a:latin typeface="Arial" panose="020B0604020202020204" pitchFamily="34" charset="0"/>
            </a:endParaRPr>
          </a:p>
        </p:txBody>
      </p:sp>
    </p:spTree>
  </p:cSld>
  <p:clrMapOvr>
    <a:masterClrMapping/>
  </p:clrMapOvr>
  <p:transition advTm="60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ctangle 11"/>
          <p:cNvSpPr>
            <a:spLocks noGrp="1" noChangeArrowheads="1"/>
          </p:cNvSpPr>
          <p:nvPr>
            <p:ph type="body" idx="1"/>
          </p:nvPr>
        </p:nvSpPr>
        <p:spPr>
          <a:xfrm>
            <a:off x="395536" y="1628775"/>
            <a:ext cx="8291264" cy="4681538"/>
          </a:xfrm>
        </p:spPr>
        <p:txBody>
          <a:bodyPr/>
          <a:lstStyle/>
          <a:p>
            <a:pPr marL="0" indent="0">
              <a:buNone/>
              <a:defRPr/>
            </a:pPr>
            <a:r>
              <a:rPr lang="cs-CZ" altLang="cs-CZ" sz="1600" i="1" dirty="0" smtClean="0">
                <a:solidFill>
                  <a:srgbClr val="000000"/>
                </a:solidFill>
                <a:latin typeface="Arial" panose="020B0604020202020204" pitchFamily="34" charset="0"/>
                <a:cs typeface="Arial" panose="020B0604020202020204" pitchFamily="34" charset="0"/>
                <a:hlinkClick r:id="rId3" action="ppaction://hlinkfile"/>
              </a:rPr>
              <a:t>Maximální výše dotace dle kategorie významnosti sportovní akce:</a:t>
            </a:r>
            <a:endParaRPr lang="cs-CZ" altLang="cs-CZ" sz="1600" i="1" dirty="0">
              <a:solidFill>
                <a:srgbClr val="000000"/>
              </a:solidFill>
              <a:latin typeface="Arial" panose="020B0604020202020204" pitchFamily="34" charset="0"/>
              <a:cs typeface="Arial" panose="020B0604020202020204" pitchFamily="34" charset="0"/>
              <a:hlinkClick r:id="rId3" action="ppaction://hlinkfile"/>
            </a:endParaRPr>
          </a:p>
        </p:txBody>
      </p:sp>
      <p:sp>
        <p:nvSpPr>
          <p:cNvPr id="307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700B594D-8AA7-4515-9D2D-872F86B630A9}" type="slidenum">
              <a:rPr lang="cs-CZ" altLang="cs-CZ" sz="1400" smtClean="0"/>
              <a:pPr eaLnBrk="1" hangingPunct="1">
                <a:spcBef>
                  <a:spcPct val="0"/>
                </a:spcBef>
                <a:buFontTx/>
                <a:buNone/>
              </a:pPr>
              <a:t>3</a:t>
            </a:fld>
            <a:endParaRPr lang="cs-CZ" altLang="cs-CZ" sz="1400" smtClean="0"/>
          </a:p>
        </p:txBody>
      </p:sp>
      <p:sp>
        <p:nvSpPr>
          <p:cNvPr id="3077" name="Text Box 3"/>
          <p:cNvSpPr txBox="1">
            <a:spLocks noChangeArrowheads="1"/>
          </p:cNvSpPr>
          <p:nvPr/>
        </p:nvSpPr>
        <p:spPr bwMode="auto">
          <a:xfrm>
            <a:off x="2771775" y="333375"/>
            <a:ext cx="576066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200" b="1" dirty="0">
                <a:solidFill>
                  <a:srgbClr val="000000"/>
                </a:solidFill>
              </a:rPr>
              <a:t>ZÁKLADNÍ ÚDAJE O PROGRAMU</a:t>
            </a:r>
          </a:p>
        </p:txBody>
      </p:sp>
      <p:graphicFrame>
        <p:nvGraphicFramePr>
          <p:cNvPr id="2" name="Tabulka 1"/>
          <p:cNvGraphicFramePr>
            <a:graphicFrameLocks noGrp="1"/>
          </p:cNvGraphicFramePr>
          <p:nvPr>
            <p:extLst>
              <p:ext uri="{D42A27DB-BD31-4B8C-83A1-F6EECF244321}">
                <p14:modId xmlns:p14="http://schemas.microsoft.com/office/powerpoint/2010/main" val="3678447493"/>
              </p:ext>
            </p:extLst>
          </p:nvPr>
        </p:nvGraphicFramePr>
        <p:xfrm>
          <a:off x="467543" y="2085971"/>
          <a:ext cx="8064897" cy="3748091"/>
        </p:xfrm>
        <a:graphic>
          <a:graphicData uri="http://schemas.openxmlformats.org/drawingml/2006/table">
            <a:tbl>
              <a:tblPr firstRow="1" firstCol="1" bandRow="1">
                <a:tableStyleId>{5C22544A-7EE6-4342-B048-85BDC9FD1C3A}</a:tableStyleId>
              </a:tblPr>
              <a:tblGrid>
                <a:gridCol w="1728192"/>
                <a:gridCol w="4464497"/>
                <a:gridCol w="1872208"/>
              </a:tblGrid>
              <a:tr h="304481">
                <a:tc>
                  <a:txBody>
                    <a:bodyPr/>
                    <a:lstStyle/>
                    <a:p>
                      <a:pPr algn="ctr">
                        <a:lnSpc>
                          <a:spcPct val="107000"/>
                        </a:lnSpc>
                        <a:spcAft>
                          <a:spcPts val="0"/>
                        </a:spcAft>
                      </a:pPr>
                      <a:r>
                        <a:rPr lang="cs-CZ" sz="800" dirty="0">
                          <a:solidFill>
                            <a:srgbClr val="000000"/>
                          </a:solidFill>
                          <a:effectLst/>
                        </a:rPr>
                        <a:t>KATEGORIE VÝZNAMNOSTI SPORTOVNÍ AKCE</a:t>
                      </a:r>
                      <a:endParaRPr lang="cs-CZ" sz="8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800" dirty="0">
                          <a:solidFill>
                            <a:srgbClr val="000000"/>
                          </a:solidFill>
                          <a:effectLst/>
                        </a:rPr>
                        <a:t>PROJEKT</a:t>
                      </a:r>
                      <a:endParaRPr lang="cs-CZ" sz="8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800" dirty="0">
                          <a:solidFill>
                            <a:srgbClr val="000000"/>
                          </a:solidFill>
                          <a:effectLst/>
                        </a:rPr>
                        <a:t>MAXIMÁLNÍ VÝŠE DOTACE NA ŽÁDOST V KČ</a:t>
                      </a:r>
                      <a:endParaRPr lang="cs-CZ" sz="8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r>
              <a:tr h="913740">
                <a:tc>
                  <a:txBody>
                    <a:bodyPr/>
                    <a:lstStyle/>
                    <a:p>
                      <a:pPr algn="ctr">
                        <a:lnSpc>
                          <a:spcPct val="107000"/>
                        </a:lnSpc>
                        <a:spcAft>
                          <a:spcPts val="0"/>
                        </a:spcAft>
                      </a:pPr>
                      <a:r>
                        <a:rPr lang="cs-CZ" sz="1200" dirty="0">
                          <a:solidFill>
                            <a:srgbClr val="000000"/>
                          </a:solidFill>
                          <a:effectLst/>
                        </a:rPr>
                        <a:t>I.</a:t>
                      </a:r>
                      <a:endParaRPr lang="cs-CZ" sz="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dirty="0">
                          <a:effectLst/>
                        </a:rPr>
                        <a:t>Pořádání mezinárodních a nejvýznamnějších sportovních akci města se zařazením do celostátní vrcholné svazové soutěže - mistrovství ČR a Český pohár významných sportovních svazů </a:t>
                      </a:r>
                      <a:endParaRPr lang="cs-CZ" sz="1200" dirty="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dirty="0">
                          <a:effectLst/>
                        </a:rPr>
                        <a:t>60.000,00</a:t>
                      </a:r>
                      <a:endParaRPr lang="cs-CZ" sz="1200" dirty="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r>
              <a:tr h="685305">
                <a:tc>
                  <a:txBody>
                    <a:bodyPr/>
                    <a:lstStyle/>
                    <a:p>
                      <a:pPr algn="ctr">
                        <a:lnSpc>
                          <a:spcPct val="107000"/>
                        </a:lnSpc>
                        <a:spcAft>
                          <a:spcPts val="0"/>
                        </a:spcAft>
                      </a:pPr>
                      <a:r>
                        <a:rPr lang="cs-CZ" sz="1200" dirty="0">
                          <a:solidFill>
                            <a:srgbClr val="000000"/>
                          </a:solidFill>
                          <a:effectLst/>
                        </a:rPr>
                        <a:t>II.</a:t>
                      </a:r>
                      <a:endParaRPr lang="cs-CZ" sz="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dirty="0">
                          <a:effectLst/>
                        </a:rPr>
                        <a:t>Pořádání mezinárodních a významných sportovních akcí bez zařazení do celostátní svazové soutěže, ostatní vrcholné svazové závody a mistrovství ČR a Český pohár</a:t>
                      </a:r>
                      <a:endParaRPr lang="cs-CZ" sz="1200" dirty="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a:effectLst/>
                        </a:rPr>
                        <a:t>50.000,00</a:t>
                      </a:r>
                      <a:endParaRPr lang="cs-CZ" sz="120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r>
              <a:tr h="685305">
                <a:tc>
                  <a:txBody>
                    <a:bodyPr/>
                    <a:lstStyle/>
                    <a:p>
                      <a:pPr algn="ctr">
                        <a:lnSpc>
                          <a:spcPct val="107000"/>
                        </a:lnSpc>
                        <a:spcAft>
                          <a:spcPts val="0"/>
                        </a:spcAft>
                      </a:pPr>
                      <a:r>
                        <a:rPr lang="cs-CZ" sz="1200" dirty="0">
                          <a:solidFill>
                            <a:srgbClr val="000000"/>
                          </a:solidFill>
                          <a:effectLst/>
                        </a:rPr>
                        <a:t>III.</a:t>
                      </a:r>
                      <a:endParaRPr lang="cs-CZ" sz="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dirty="0">
                          <a:effectLst/>
                        </a:rPr>
                        <a:t>Pořádání ostatních významných sportovních akcí na území města, včetně mistrovských akcí s případnou účasti partnerských měst</a:t>
                      </a:r>
                      <a:endParaRPr lang="cs-CZ" sz="1200" dirty="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a:effectLst/>
                        </a:rPr>
                        <a:t>40.000,00</a:t>
                      </a:r>
                      <a:endParaRPr lang="cs-CZ" sz="120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r>
              <a:tr h="579630">
                <a:tc>
                  <a:txBody>
                    <a:bodyPr/>
                    <a:lstStyle/>
                    <a:p>
                      <a:pPr algn="ctr">
                        <a:lnSpc>
                          <a:spcPct val="107000"/>
                        </a:lnSpc>
                        <a:spcAft>
                          <a:spcPts val="0"/>
                        </a:spcAft>
                      </a:pPr>
                      <a:r>
                        <a:rPr lang="cs-CZ" sz="1200" dirty="0">
                          <a:solidFill>
                            <a:srgbClr val="000000"/>
                          </a:solidFill>
                          <a:effectLst/>
                        </a:rPr>
                        <a:t>IV.</a:t>
                      </a:r>
                      <a:endParaRPr lang="cs-CZ" sz="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dirty="0">
                          <a:effectLst/>
                        </a:rPr>
                        <a:t>Pořádání ostatních sportovních akcí na území města, se širší účastí registrovaných sportovců či účastí veřejnosti</a:t>
                      </a:r>
                      <a:endParaRPr lang="cs-CZ" sz="1200" dirty="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dirty="0">
                          <a:effectLst/>
                        </a:rPr>
                        <a:t>20.000,00</a:t>
                      </a:r>
                      <a:endParaRPr lang="cs-CZ" sz="1200" dirty="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r>
              <a:tr h="579630">
                <a:tc>
                  <a:txBody>
                    <a:bodyPr/>
                    <a:lstStyle/>
                    <a:p>
                      <a:pPr algn="ctr">
                        <a:lnSpc>
                          <a:spcPct val="107000"/>
                        </a:lnSpc>
                        <a:spcAft>
                          <a:spcPts val="0"/>
                        </a:spcAft>
                      </a:pPr>
                      <a:r>
                        <a:rPr lang="cs-CZ" sz="1200" dirty="0">
                          <a:solidFill>
                            <a:srgbClr val="000000"/>
                          </a:solidFill>
                          <a:effectLst/>
                        </a:rPr>
                        <a:t>V.</a:t>
                      </a:r>
                      <a:endParaRPr lang="cs-CZ" sz="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dirty="0">
                          <a:effectLst/>
                        </a:rPr>
                        <a:t>Pořádání sportovních akcí na území města a veřejně přístupné akce </a:t>
                      </a:r>
                      <a:endParaRPr lang="cs-CZ" sz="1200" dirty="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c>
                  <a:txBody>
                    <a:bodyPr/>
                    <a:lstStyle/>
                    <a:p>
                      <a:pPr algn="ctr">
                        <a:lnSpc>
                          <a:spcPct val="107000"/>
                        </a:lnSpc>
                        <a:spcAft>
                          <a:spcPts val="0"/>
                        </a:spcAft>
                      </a:pPr>
                      <a:r>
                        <a:rPr lang="cs-CZ" sz="1200" dirty="0" smtClean="0">
                          <a:effectLst/>
                        </a:rPr>
                        <a:t>10.000,00</a:t>
                      </a:r>
                      <a:endParaRPr lang="cs-CZ" sz="1200" dirty="0">
                        <a:effectLst/>
                        <a:latin typeface="Arial" panose="020B0604020202020204" pitchFamily="34" charset="0"/>
                        <a:ea typeface="Arial" panose="020B0604020202020204" pitchFamily="34" charset="0"/>
                        <a:cs typeface="Times New Roman" panose="02020603050405020304" pitchFamily="18" charset="0"/>
                      </a:endParaRPr>
                    </a:p>
                  </a:txBody>
                  <a:tcPr marL="36838" marR="36838" marT="0" marB="0" anchor="ctr"/>
                </a:tc>
              </a:tr>
            </a:tbl>
          </a:graphicData>
        </a:graphic>
      </p:graphicFrame>
      <p:sp>
        <p:nvSpPr>
          <p:cNvPr id="3" name="Rectangle 1"/>
          <p:cNvSpPr>
            <a:spLocks noChangeArrowheads="1"/>
          </p:cNvSpPr>
          <p:nvPr/>
        </p:nvSpPr>
        <p:spPr bwMode="auto">
          <a:xfrm>
            <a:off x="2073275"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hangingPunct="0">
              <a:tabLst>
                <a:tab pos="227013" algn="l"/>
                <a:tab pos="449263" algn="l"/>
              </a:tabLst>
              <a:defRPr>
                <a:solidFill>
                  <a:schemeClr val="tx1"/>
                </a:solidFill>
                <a:latin typeface="Arial" panose="020B0604020202020204" pitchFamily="34" charset="0"/>
              </a:defRPr>
            </a:lvl1pPr>
            <a:lvl2pPr eaLnBrk="0" hangingPunct="0">
              <a:tabLst>
                <a:tab pos="227013" algn="l"/>
                <a:tab pos="449263" algn="l"/>
              </a:tabLst>
              <a:defRPr>
                <a:solidFill>
                  <a:schemeClr val="tx1"/>
                </a:solidFill>
                <a:latin typeface="Arial" panose="020B0604020202020204" pitchFamily="34" charset="0"/>
              </a:defRPr>
            </a:lvl2pPr>
            <a:lvl3pPr eaLnBrk="0" hangingPunct="0">
              <a:tabLst>
                <a:tab pos="227013" algn="l"/>
                <a:tab pos="449263" algn="l"/>
              </a:tabLst>
              <a:defRPr>
                <a:solidFill>
                  <a:schemeClr val="tx1"/>
                </a:solidFill>
                <a:latin typeface="Arial" panose="020B0604020202020204" pitchFamily="34" charset="0"/>
              </a:defRPr>
            </a:lvl3pPr>
            <a:lvl4pPr eaLnBrk="0" hangingPunct="0">
              <a:tabLst>
                <a:tab pos="227013" algn="l"/>
                <a:tab pos="449263" algn="l"/>
              </a:tabLst>
              <a:defRPr>
                <a:solidFill>
                  <a:schemeClr val="tx1"/>
                </a:solidFill>
                <a:latin typeface="Arial" panose="020B0604020202020204" pitchFamily="34" charset="0"/>
              </a:defRPr>
            </a:lvl4pPr>
            <a:lvl5pPr eaLnBrk="0" hangingPunct="0">
              <a:tabLst>
                <a:tab pos="227013" algn="l"/>
                <a:tab pos="449263" algn="l"/>
              </a:tabLst>
              <a:defRPr>
                <a:solidFill>
                  <a:schemeClr val="tx1"/>
                </a:solidFill>
                <a:latin typeface="Arial" panose="020B0604020202020204" pitchFamily="34" charset="0"/>
              </a:defRPr>
            </a:lvl5pPr>
            <a:lvl6pPr eaLnBrk="0" fontAlgn="base" hangingPunct="0">
              <a:spcBef>
                <a:spcPct val="0"/>
              </a:spcBef>
              <a:spcAft>
                <a:spcPct val="0"/>
              </a:spcAft>
              <a:tabLst>
                <a:tab pos="227013" algn="l"/>
                <a:tab pos="449263" algn="l"/>
              </a:tabLst>
              <a:defRPr>
                <a:solidFill>
                  <a:schemeClr val="tx1"/>
                </a:solidFill>
                <a:latin typeface="Arial" panose="020B0604020202020204" pitchFamily="34" charset="0"/>
              </a:defRPr>
            </a:lvl6pPr>
            <a:lvl7pPr eaLnBrk="0" fontAlgn="base" hangingPunct="0">
              <a:spcBef>
                <a:spcPct val="0"/>
              </a:spcBef>
              <a:spcAft>
                <a:spcPct val="0"/>
              </a:spcAft>
              <a:tabLst>
                <a:tab pos="227013" algn="l"/>
                <a:tab pos="449263" algn="l"/>
              </a:tabLst>
              <a:defRPr>
                <a:solidFill>
                  <a:schemeClr val="tx1"/>
                </a:solidFill>
                <a:latin typeface="Arial" panose="020B0604020202020204" pitchFamily="34" charset="0"/>
              </a:defRPr>
            </a:lvl7pPr>
            <a:lvl8pPr eaLnBrk="0" fontAlgn="base" hangingPunct="0">
              <a:spcBef>
                <a:spcPct val="0"/>
              </a:spcBef>
              <a:spcAft>
                <a:spcPct val="0"/>
              </a:spcAft>
              <a:tabLst>
                <a:tab pos="227013" algn="l"/>
                <a:tab pos="449263" algn="l"/>
              </a:tabLst>
              <a:defRPr>
                <a:solidFill>
                  <a:schemeClr val="tx1"/>
                </a:solidFill>
                <a:latin typeface="Arial" panose="020B0604020202020204" pitchFamily="34" charset="0"/>
              </a:defRPr>
            </a:lvl8pPr>
            <a:lvl9pPr eaLnBrk="0" fontAlgn="base" hangingPunct="0">
              <a:spcBef>
                <a:spcPct val="0"/>
              </a:spcBef>
              <a:spcAft>
                <a:spcPct val="0"/>
              </a:spcAft>
              <a:tabLst>
                <a:tab pos="227013" algn="l"/>
                <a:tab pos="449263" algn="l"/>
              </a:tabLs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tab pos="227013" algn="l"/>
                <a:tab pos="449263" algn="l"/>
              </a:tabLst>
            </a:pPr>
            <a:endParaRPr kumimoji="0" lang="cs-CZ" altLang="cs-CZ"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70723812"/>
      </p:ext>
    </p:extLst>
  </p:cSld>
  <p:clrMapOvr>
    <a:masterClrMapping/>
  </p:clrMapOvr>
  <p:transition advTm="60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0EC6C44-A723-4A04-BE08-D27C112BF3BA}" type="slidenum">
              <a:rPr lang="cs-CZ" altLang="cs-CZ" sz="1400" smtClean="0"/>
              <a:pPr eaLnBrk="1" hangingPunct="1">
                <a:spcBef>
                  <a:spcPct val="0"/>
                </a:spcBef>
                <a:buFontTx/>
                <a:buNone/>
              </a:pPr>
              <a:t>4</a:t>
            </a:fld>
            <a:endParaRPr lang="cs-CZ" altLang="cs-CZ" sz="1400" smtClean="0"/>
          </a:p>
        </p:txBody>
      </p:sp>
      <p:sp>
        <p:nvSpPr>
          <p:cNvPr id="8196" name="Text Box 3"/>
          <p:cNvSpPr txBox="1">
            <a:spLocks noChangeArrowheads="1"/>
          </p:cNvSpPr>
          <p:nvPr/>
        </p:nvSpPr>
        <p:spPr bwMode="auto">
          <a:xfrm>
            <a:off x="2771775" y="333375"/>
            <a:ext cx="5832673"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200" b="1" dirty="0" smtClean="0">
                <a:solidFill>
                  <a:srgbClr val="000000"/>
                </a:solidFill>
              </a:rPr>
              <a:t>(ne)OPRÁVNĚNÝ/ ŽADATEL</a:t>
            </a:r>
            <a:endParaRPr lang="cs-CZ" altLang="cs-CZ" sz="2200" b="1" dirty="0">
              <a:solidFill>
                <a:srgbClr val="000000"/>
              </a:solidFill>
            </a:endParaRPr>
          </a:p>
        </p:txBody>
      </p:sp>
      <p:sp>
        <p:nvSpPr>
          <p:cNvPr id="6149" name="TextovéPole 3"/>
          <p:cNvSpPr txBox="1">
            <a:spLocks noChangeArrowheads="1"/>
          </p:cNvSpPr>
          <p:nvPr/>
        </p:nvSpPr>
        <p:spPr bwMode="auto">
          <a:xfrm>
            <a:off x="539552" y="1268761"/>
            <a:ext cx="8064896" cy="5312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buNone/>
            </a:pPr>
            <a:r>
              <a:rPr lang="cs-CZ" sz="2000" b="1" dirty="0" smtClean="0">
                <a:solidFill>
                  <a:srgbClr val="000000"/>
                </a:solidFill>
              </a:rPr>
              <a:t>OPRÁVNĚNÍ žadatelé:</a:t>
            </a:r>
            <a:endParaRPr lang="cs-CZ" sz="2000" dirty="0" smtClean="0">
              <a:solidFill>
                <a:srgbClr val="000000"/>
              </a:solidFill>
            </a:endParaRPr>
          </a:p>
          <a:p>
            <a:pPr marL="285750" lvl="0" indent="-285750">
              <a:buFont typeface="Arial" panose="020B0604020202020204" pitchFamily="34" charset="0"/>
              <a:buChar char="•"/>
            </a:pPr>
            <a:r>
              <a:rPr lang="cs-CZ" sz="1600" b="1" dirty="0" smtClean="0">
                <a:solidFill>
                  <a:srgbClr val="FF0000"/>
                </a:solidFill>
              </a:rPr>
              <a:t>Tělovýchovné </a:t>
            </a:r>
            <a:r>
              <a:rPr lang="cs-CZ" sz="1600" b="1" dirty="0">
                <a:solidFill>
                  <a:srgbClr val="FF0000"/>
                </a:solidFill>
              </a:rPr>
              <a:t>a Tělocvičné jednoty, Sportovní kluby a SH ČMS, sportovní svazy a střešní sportovní organizace</a:t>
            </a:r>
            <a:r>
              <a:rPr lang="cs-CZ" sz="1600" dirty="0"/>
              <a:t> </a:t>
            </a:r>
            <a:r>
              <a:rPr lang="cs-CZ" sz="1600" b="1" dirty="0"/>
              <a:t>tj. spolky a pobočné spolky s CZ-NACE: SPORT 931, </a:t>
            </a:r>
            <a:r>
              <a:rPr lang="cs-CZ" sz="1600" b="1" dirty="0" smtClean="0"/>
              <a:t>931xxx se </a:t>
            </a:r>
            <a:r>
              <a:rPr lang="cs-CZ" sz="1600" b="1" dirty="0"/>
              <a:t>sídlem a sportovní </a:t>
            </a:r>
            <a:r>
              <a:rPr lang="cs-CZ" sz="1600" b="1" dirty="0" smtClean="0"/>
              <a:t>působností </a:t>
            </a:r>
            <a:r>
              <a:rPr lang="cs-CZ" sz="1600" b="1" dirty="0"/>
              <a:t>na území města</a:t>
            </a:r>
            <a:r>
              <a:rPr lang="cs-CZ" sz="1600" dirty="0"/>
              <a:t>, jeho městských částí a vykonávají svou činnost </a:t>
            </a:r>
            <a:r>
              <a:rPr lang="cs-CZ" sz="1600" b="1" dirty="0"/>
              <a:t>alespoň 24 kalendářních měsíců</a:t>
            </a:r>
            <a:r>
              <a:rPr lang="cs-CZ" sz="1600" dirty="0"/>
              <a:t> k datu podání žádosti o dotaci</a:t>
            </a:r>
            <a:r>
              <a:rPr lang="cs-CZ" sz="1600" dirty="0" smtClean="0"/>
              <a:t>. </a:t>
            </a:r>
          </a:p>
          <a:p>
            <a:pPr lvl="0">
              <a:buNone/>
            </a:pPr>
            <a:endParaRPr lang="cs-CZ" sz="1600" dirty="0" smtClean="0">
              <a:solidFill>
                <a:srgbClr val="0070C0"/>
              </a:solidFill>
            </a:endParaRPr>
          </a:p>
          <a:p>
            <a:pPr lvl="0">
              <a:buNone/>
            </a:pPr>
            <a:r>
              <a:rPr lang="cs-CZ" sz="1600" dirty="0" smtClean="0">
                <a:solidFill>
                  <a:srgbClr val="0070C0"/>
                </a:solidFill>
              </a:rPr>
              <a:t>POZOR ZMĚNA – „zapsaný ústav“ není oprávněným žadatelem v tomto dotačním programu</a:t>
            </a:r>
            <a:endParaRPr lang="cs-CZ" sz="1600" dirty="0"/>
          </a:p>
          <a:p>
            <a:pPr>
              <a:buNone/>
            </a:pPr>
            <a:endParaRPr lang="cs-CZ" sz="1600" dirty="0">
              <a:solidFill>
                <a:srgbClr val="000000"/>
              </a:solidFill>
            </a:endParaRPr>
          </a:p>
          <a:p>
            <a:pPr>
              <a:buNone/>
            </a:pPr>
            <a:r>
              <a:rPr lang="cs-CZ" sz="2000" b="1" dirty="0" smtClean="0">
                <a:solidFill>
                  <a:srgbClr val="000000"/>
                </a:solidFill>
              </a:rPr>
              <a:t>NEOPRÁVĚNÍ žadatelé:</a:t>
            </a:r>
            <a:endParaRPr lang="cs-CZ" sz="2000" b="1" dirty="0">
              <a:solidFill>
                <a:srgbClr val="000000"/>
              </a:solidFill>
            </a:endParaRPr>
          </a:p>
          <a:p>
            <a:pPr marL="342900" indent="-342900" algn="just">
              <a:buAutoNum type="alphaLcParenR"/>
            </a:pPr>
            <a:r>
              <a:rPr lang="cs-CZ" sz="1600" b="1" dirty="0" smtClean="0">
                <a:solidFill>
                  <a:srgbClr val="FF0000"/>
                </a:solidFill>
              </a:rPr>
              <a:t>příjemci </a:t>
            </a:r>
            <a:r>
              <a:rPr lang="cs-CZ" sz="1600" b="1" dirty="0">
                <a:solidFill>
                  <a:srgbClr val="FF0000"/>
                </a:solidFill>
              </a:rPr>
              <a:t>dotace na celoroční sportovní činnost přímo ze schváleného rozpočtu města pro rok 2024 </a:t>
            </a:r>
            <a:r>
              <a:rPr lang="cs-CZ" sz="1600" dirty="0"/>
              <a:t>(tzv. přímá </a:t>
            </a:r>
            <a:r>
              <a:rPr lang="cs-CZ" sz="1600" dirty="0" smtClean="0"/>
              <a:t>dotace) </a:t>
            </a:r>
          </a:p>
          <a:p>
            <a:pPr marL="342900" indent="-342900" algn="just">
              <a:buAutoNum type="alphaLcParenR"/>
            </a:pPr>
            <a:r>
              <a:rPr lang="cs-CZ" sz="1600" b="1" dirty="0" smtClean="0">
                <a:solidFill>
                  <a:srgbClr val="FF0000"/>
                </a:solidFill>
              </a:rPr>
              <a:t>příjemci </a:t>
            </a:r>
            <a:r>
              <a:rPr lang="cs-CZ" sz="1600" b="1" dirty="0">
                <a:solidFill>
                  <a:srgbClr val="FF0000"/>
                </a:solidFill>
              </a:rPr>
              <a:t>dotace uvedeni v čl. 4, bod 1 programu „Podpora sportu ve Statutárním městě </a:t>
            </a:r>
            <a:r>
              <a:rPr lang="cs-CZ" sz="1600" b="1" dirty="0" smtClean="0">
                <a:solidFill>
                  <a:srgbClr val="FF0000"/>
                </a:solidFill>
              </a:rPr>
              <a:t>Opava SPORT </a:t>
            </a:r>
            <a:r>
              <a:rPr lang="cs-CZ" sz="1600" b="1" dirty="0">
                <a:solidFill>
                  <a:srgbClr val="FF0000"/>
                </a:solidFill>
              </a:rPr>
              <a:t>SMO 2024 – TJ/SK PROGRAM S3/24</a:t>
            </a:r>
            <a:r>
              <a:rPr lang="cs-CZ" sz="1600" dirty="0"/>
              <a:t>“ vyhlášeném Regionálním </a:t>
            </a:r>
            <a:r>
              <a:rPr lang="cs-CZ" sz="1600" dirty="0" smtClean="0"/>
              <a:t>sdružením </a:t>
            </a:r>
            <a:r>
              <a:rPr lang="cs-CZ" sz="1600" dirty="0"/>
              <a:t>České unie sportu (více na www </a:t>
            </a:r>
            <a:r>
              <a:rPr lang="cs-CZ" sz="1600" u="sng" dirty="0">
                <a:hlinkClick r:id="rId4"/>
              </a:rPr>
              <a:t>https://opava.cusmsk.cz</a:t>
            </a:r>
            <a:r>
              <a:rPr lang="cs-CZ" sz="1600" u="sng" dirty="0"/>
              <a:t>).</a:t>
            </a:r>
            <a:r>
              <a:rPr lang="cs-CZ" sz="1600" dirty="0"/>
              <a:t>  </a:t>
            </a:r>
          </a:p>
          <a:p>
            <a:pPr algn="just">
              <a:buNone/>
            </a:pPr>
            <a:endParaRPr lang="cs-CZ" sz="1400" dirty="0"/>
          </a:p>
          <a:p>
            <a:pPr algn="just">
              <a:buNone/>
            </a:pPr>
            <a:endParaRPr lang="cs-CZ" altLang="cs-CZ" sz="1600" dirty="0"/>
          </a:p>
        </p:txBody>
      </p:sp>
    </p:spTree>
  </p:cSld>
  <p:clrMapOvr>
    <a:masterClrMapping/>
  </p:clrMapOvr>
  <p:transition advTm="60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descr="mmopavy-lista-bez-napis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C0EC6C44-A723-4A04-BE08-D27C112BF3BA}" type="slidenum">
              <a:rPr lang="cs-CZ" altLang="cs-CZ" sz="1400" smtClean="0"/>
              <a:pPr eaLnBrk="1" hangingPunct="1">
                <a:spcBef>
                  <a:spcPct val="0"/>
                </a:spcBef>
                <a:buFontTx/>
                <a:buNone/>
              </a:pPr>
              <a:t>5</a:t>
            </a:fld>
            <a:endParaRPr lang="cs-CZ" altLang="cs-CZ" sz="1400" smtClean="0"/>
          </a:p>
        </p:txBody>
      </p:sp>
      <p:sp>
        <p:nvSpPr>
          <p:cNvPr id="8196" name="Text Box 3"/>
          <p:cNvSpPr txBox="1">
            <a:spLocks noChangeArrowheads="1"/>
          </p:cNvSpPr>
          <p:nvPr/>
        </p:nvSpPr>
        <p:spPr bwMode="auto">
          <a:xfrm>
            <a:off x="2771775" y="333375"/>
            <a:ext cx="5760665" cy="430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200" b="1" dirty="0"/>
              <a:t>UZNATELNÉ NÁKLADY</a:t>
            </a:r>
            <a:endParaRPr lang="cs-CZ" altLang="cs-CZ" sz="2200" b="1" dirty="0">
              <a:solidFill>
                <a:srgbClr val="000000"/>
              </a:solidFill>
            </a:endParaRPr>
          </a:p>
        </p:txBody>
      </p:sp>
      <p:sp>
        <p:nvSpPr>
          <p:cNvPr id="6149" name="TextovéPole 3"/>
          <p:cNvSpPr txBox="1">
            <a:spLocks noChangeArrowheads="1"/>
          </p:cNvSpPr>
          <p:nvPr/>
        </p:nvSpPr>
        <p:spPr bwMode="auto">
          <a:xfrm>
            <a:off x="395536" y="908720"/>
            <a:ext cx="8064896" cy="606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indent="-228600">
              <a:buNone/>
            </a:pPr>
            <a:endParaRPr lang="cs-CZ" sz="1600" b="1" dirty="0" smtClean="0">
              <a:solidFill>
                <a:srgbClr val="000000"/>
              </a:solidFill>
            </a:endParaRPr>
          </a:p>
          <a:p>
            <a:pPr indent="-228600">
              <a:buNone/>
            </a:pPr>
            <a:r>
              <a:rPr lang="cs-CZ" sz="2000" b="1" dirty="0" smtClean="0">
                <a:solidFill>
                  <a:srgbClr val="000000"/>
                </a:solidFill>
              </a:rPr>
              <a:t>Uznatelným </a:t>
            </a:r>
            <a:r>
              <a:rPr lang="cs-CZ" sz="2000" b="1" dirty="0">
                <a:solidFill>
                  <a:srgbClr val="000000"/>
                </a:solidFill>
              </a:rPr>
              <a:t>nákladem </a:t>
            </a:r>
            <a:r>
              <a:rPr lang="cs-CZ" sz="1600" dirty="0" smtClean="0">
                <a:solidFill>
                  <a:srgbClr val="000000"/>
                </a:solidFill>
              </a:rPr>
              <a:t>projektu </a:t>
            </a:r>
            <a:r>
              <a:rPr lang="cs-CZ" sz="1600" b="1" dirty="0" smtClean="0">
                <a:solidFill>
                  <a:srgbClr val="000000"/>
                </a:solidFill>
              </a:rPr>
              <a:t>je </a:t>
            </a:r>
            <a:r>
              <a:rPr lang="cs-CZ" sz="1600" b="1" dirty="0">
                <a:solidFill>
                  <a:srgbClr val="000000"/>
                </a:solidFill>
              </a:rPr>
              <a:t>náklad, který </a:t>
            </a:r>
            <a:r>
              <a:rPr lang="cs-CZ" sz="1600" dirty="0">
                <a:solidFill>
                  <a:srgbClr val="000000"/>
                </a:solidFill>
              </a:rPr>
              <a:t>splňuje všechny níže </a:t>
            </a:r>
            <a:r>
              <a:rPr lang="cs-CZ" sz="1600" dirty="0" smtClean="0">
                <a:solidFill>
                  <a:srgbClr val="000000"/>
                </a:solidFill>
              </a:rPr>
              <a:t>uvedené </a:t>
            </a:r>
            <a:r>
              <a:rPr lang="cs-CZ" sz="1600" dirty="0">
                <a:solidFill>
                  <a:srgbClr val="000000"/>
                </a:solidFill>
              </a:rPr>
              <a:t>podmínky</a:t>
            </a:r>
            <a:r>
              <a:rPr lang="cs-CZ" sz="1600" dirty="0" smtClean="0">
                <a:solidFill>
                  <a:srgbClr val="000000"/>
                </a:solidFill>
              </a:rPr>
              <a:t>:</a:t>
            </a:r>
          </a:p>
          <a:p>
            <a:pPr indent="-228600">
              <a:buNone/>
            </a:pPr>
            <a:endParaRPr lang="cs-CZ" sz="1600" dirty="0" smtClean="0">
              <a:solidFill>
                <a:srgbClr val="000000"/>
              </a:solidFill>
            </a:endParaRPr>
          </a:p>
          <a:p>
            <a:pPr marL="800100" lvl="1" algn="just">
              <a:buFont typeface="Arial" panose="020B0604020202020204" pitchFamily="34" charset="0"/>
              <a:buChar char="•"/>
            </a:pPr>
            <a:r>
              <a:rPr lang="cs-CZ" sz="1600" dirty="0"/>
              <a:t>vyhovuje zásadám účelnosti, efektivnosti a hospodárnosti podle zákona č. 320/2001 Sb., o finanční kontrole ve veřejné správě a o změně některých zákonů (zákon o finanční kontrole), ve znění pozdějších </a:t>
            </a:r>
            <a:r>
              <a:rPr lang="cs-CZ" sz="1600" dirty="0" smtClean="0"/>
              <a:t>předpisů</a:t>
            </a:r>
            <a:endParaRPr lang="cs-CZ" sz="1600" dirty="0"/>
          </a:p>
          <a:p>
            <a:pPr marL="800100" lvl="1" algn="just">
              <a:buFont typeface="Arial" panose="020B0604020202020204" pitchFamily="34" charset="0"/>
              <a:buChar char="•"/>
            </a:pPr>
            <a:r>
              <a:rPr lang="cs-CZ" sz="1600" dirty="0"/>
              <a:t>byl vynaložen v souladu s podmínkami Smlouvy a podmínkami vyhlášeného dotačního </a:t>
            </a:r>
            <a:r>
              <a:rPr lang="cs-CZ" sz="1600" dirty="0" smtClean="0"/>
              <a:t>programu</a:t>
            </a:r>
            <a:endParaRPr lang="cs-CZ" sz="1600" dirty="0"/>
          </a:p>
          <a:p>
            <a:pPr marL="800100" lvl="1" algn="just">
              <a:buFont typeface="Arial" panose="020B0604020202020204" pitchFamily="34" charset="0"/>
              <a:buChar char="•"/>
            </a:pPr>
            <a:r>
              <a:rPr lang="cs-CZ" sz="1600" dirty="0"/>
              <a:t>vznikl příjemci v období realizace </a:t>
            </a:r>
            <a:r>
              <a:rPr lang="cs-CZ" sz="1600" dirty="0" smtClean="0"/>
              <a:t>projektu</a:t>
            </a:r>
            <a:endParaRPr lang="cs-CZ" sz="1600" dirty="0"/>
          </a:p>
          <a:p>
            <a:pPr marL="800100" lvl="1" algn="just">
              <a:buFont typeface="Arial" panose="020B0604020202020204" pitchFamily="34" charset="0"/>
              <a:buChar char="•"/>
            </a:pPr>
            <a:r>
              <a:rPr lang="cs-CZ" sz="1600" dirty="0"/>
              <a:t>byl příjemcem </a:t>
            </a:r>
            <a:r>
              <a:rPr lang="cs-CZ" sz="1600" dirty="0">
                <a:solidFill>
                  <a:srgbClr val="FF0000"/>
                </a:solidFill>
              </a:rPr>
              <a:t>uhrazen do </a:t>
            </a:r>
            <a:r>
              <a:rPr lang="cs-CZ" sz="1600" b="1" dirty="0">
                <a:solidFill>
                  <a:srgbClr val="FF0000"/>
                </a:solidFill>
              </a:rPr>
              <a:t>31. 01. </a:t>
            </a:r>
            <a:r>
              <a:rPr lang="cs-CZ" sz="1600" b="1" dirty="0" smtClean="0">
                <a:solidFill>
                  <a:srgbClr val="FF0000"/>
                </a:solidFill>
              </a:rPr>
              <a:t>2025</a:t>
            </a:r>
            <a:endParaRPr lang="cs-CZ" sz="1600" dirty="0"/>
          </a:p>
          <a:p>
            <a:pPr marL="800100" lvl="1" algn="just">
              <a:buFont typeface="Arial" panose="020B0604020202020204" pitchFamily="34" charset="0"/>
              <a:buChar char="•"/>
            </a:pPr>
            <a:r>
              <a:rPr lang="cs-CZ" sz="1600" dirty="0">
                <a:solidFill>
                  <a:srgbClr val="FF0000"/>
                </a:solidFill>
              </a:rPr>
              <a:t>je uveden v nákladovém rozpočtu projektu s číselnou hodnotou vyšší než nula </a:t>
            </a:r>
            <a:r>
              <a:rPr lang="cs-CZ" sz="1600" dirty="0"/>
              <a:t>(při zachování podmínky uvedené v čl. 6, odst. 2 tohoto programu, tzn. minimální částka nákladů je </a:t>
            </a:r>
            <a:r>
              <a:rPr lang="cs-CZ" sz="1600" dirty="0" smtClean="0"/>
              <a:t>100,- </a:t>
            </a:r>
            <a:r>
              <a:rPr lang="cs-CZ" sz="1600" dirty="0"/>
              <a:t>K</a:t>
            </a:r>
            <a:r>
              <a:rPr lang="cs-CZ" sz="1600" dirty="0" smtClean="0"/>
              <a:t>č)</a:t>
            </a:r>
            <a:endParaRPr lang="cs-CZ" sz="1600" dirty="0"/>
          </a:p>
          <a:p>
            <a:pPr marL="800100" lvl="1" algn="just">
              <a:buFont typeface="Arial" panose="020B0604020202020204" pitchFamily="34" charset="0"/>
              <a:buChar char="•"/>
            </a:pPr>
            <a:r>
              <a:rPr lang="cs-CZ" sz="1600" dirty="0"/>
              <a:t>jedná se o neinvestiční </a:t>
            </a:r>
            <a:r>
              <a:rPr lang="cs-CZ" sz="1600" dirty="0" smtClean="0"/>
              <a:t>náklad</a:t>
            </a:r>
            <a:endParaRPr lang="cs-CZ" sz="1600" dirty="0"/>
          </a:p>
          <a:p>
            <a:pPr marL="800100" lvl="1" algn="just">
              <a:buFont typeface="Arial" panose="020B0604020202020204" pitchFamily="34" charset="0"/>
              <a:buChar char="•"/>
            </a:pPr>
            <a:r>
              <a:rPr lang="cs-CZ" sz="1600" dirty="0">
                <a:solidFill>
                  <a:srgbClr val="FF0000"/>
                </a:solidFill>
              </a:rPr>
              <a:t>byl prokazatelně zaplacen z bankovního účtu nebo pokladny příjemce </a:t>
            </a:r>
            <a:r>
              <a:rPr lang="cs-CZ" sz="1600" dirty="0" smtClean="0">
                <a:solidFill>
                  <a:srgbClr val="FF0000"/>
                </a:solidFill>
              </a:rPr>
              <a:t>dotace</a:t>
            </a:r>
          </a:p>
          <a:p>
            <a:pPr marL="800100" lvl="1" algn="just">
              <a:buFont typeface="Arial" panose="020B0604020202020204" pitchFamily="34" charset="0"/>
              <a:buChar char="•"/>
            </a:pPr>
            <a:r>
              <a:rPr lang="cs-CZ" sz="1600" dirty="0">
                <a:solidFill>
                  <a:srgbClr val="FF0000"/>
                </a:solidFill>
              </a:rPr>
              <a:t>odpovídá cenám v místě a čase obvyklým a je vynaložen v souladu s principy hospodárnosti, účelnosti a </a:t>
            </a:r>
            <a:r>
              <a:rPr lang="cs-CZ" sz="1600" dirty="0" smtClean="0">
                <a:solidFill>
                  <a:srgbClr val="FF0000"/>
                </a:solidFill>
              </a:rPr>
              <a:t>efektivnosti</a:t>
            </a:r>
            <a:endParaRPr lang="cs-CZ" sz="1600" dirty="0">
              <a:solidFill>
                <a:srgbClr val="FF0000"/>
              </a:solidFill>
            </a:endParaRPr>
          </a:p>
          <a:p>
            <a:pPr marL="514350" lvl="1" indent="0" algn="just">
              <a:buNone/>
            </a:pPr>
            <a:endParaRPr lang="cs-CZ" sz="1600" dirty="0">
              <a:solidFill>
                <a:srgbClr val="FF0000"/>
              </a:solidFill>
            </a:endParaRPr>
          </a:p>
          <a:p>
            <a:pPr algn="just" eaLnBrk="1" hangingPunct="1">
              <a:spcBef>
                <a:spcPct val="0"/>
              </a:spcBef>
              <a:buFontTx/>
              <a:buNone/>
              <a:defRPr/>
            </a:pPr>
            <a:endParaRPr lang="cs-CZ" altLang="cs-CZ" sz="1400" b="1" dirty="0" smtClean="0"/>
          </a:p>
          <a:p>
            <a:pPr algn="just" eaLnBrk="1" hangingPunct="1">
              <a:spcBef>
                <a:spcPct val="0"/>
              </a:spcBef>
              <a:buFontTx/>
              <a:buNone/>
              <a:defRPr/>
            </a:pPr>
            <a:endParaRPr lang="cs-CZ" altLang="cs-CZ" sz="1400" b="1" dirty="0" smtClean="0"/>
          </a:p>
          <a:p>
            <a:pPr algn="just" eaLnBrk="1" hangingPunct="1">
              <a:spcBef>
                <a:spcPct val="0"/>
              </a:spcBef>
              <a:buFontTx/>
              <a:buNone/>
              <a:defRPr/>
            </a:pPr>
            <a:endParaRPr lang="cs-CZ" altLang="cs-CZ" sz="1600" dirty="0"/>
          </a:p>
        </p:txBody>
      </p:sp>
    </p:spTree>
    <p:extLst>
      <p:ext uri="{BB962C8B-B14F-4D97-AF65-F5344CB8AC3E}">
        <p14:creationId xmlns:p14="http://schemas.microsoft.com/office/powerpoint/2010/main" val="2596104332"/>
      </p:ext>
    </p:extLst>
  </p:cSld>
  <p:clrMapOvr>
    <a:masterClrMapping/>
  </p:clrMapOvr>
  <p:transition advTm="60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Rectangle 11"/>
          <p:cNvSpPr>
            <a:spLocks noGrp="1" noChangeArrowheads="1"/>
          </p:cNvSpPr>
          <p:nvPr>
            <p:ph type="body" idx="1"/>
          </p:nvPr>
        </p:nvSpPr>
        <p:spPr>
          <a:xfrm>
            <a:off x="323528" y="1128714"/>
            <a:ext cx="8568952" cy="5592762"/>
          </a:xfrm>
        </p:spPr>
        <p:txBody>
          <a:bodyPr/>
          <a:lstStyle/>
          <a:p>
            <a:pPr algn="just" eaLnBrk="1" hangingPunct="1">
              <a:spcBef>
                <a:spcPct val="0"/>
              </a:spcBef>
              <a:buFontTx/>
              <a:buNone/>
            </a:pPr>
            <a:r>
              <a:rPr lang="cs-CZ" sz="1600" b="1" dirty="0"/>
              <a:t>Dotace může být použita</a:t>
            </a:r>
            <a:r>
              <a:rPr lang="cs-CZ" sz="1600" dirty="0"/>
              <a:t> pouze na tyto </a:t>
            </a:r>
            <a:r>
              <a:rPr lang="cs-CZ" sz="1600" b="1" dirty="0"/>
              <a:t>uznatelné náklady</a:t>
            </a:r>
            <a:r>
              <a:rPr lang="cs-CZ" sz="1600" dirty="0" smtClean="0"/>
              <a:t>:</a:t>
            </a:r>
          </a:p>
          <a:p>
            <a:pPr algn="just"/>
            <a:r>
              <a:rPr lang="cs-CZ" sz="1600" dirty="0" smtClean="0"/>
              <a:t>materiál </a:t>
            </a:r>
            <a:r>
              <a:rPr lang="cs-CZ" sz="1600" dirty="0"/>
              <a:t>nezbytný pro uspořádání akce (jedná se o materiál pořízený na konkrétní jmenovitou sportovní akci, např. sportovní ceny pro soutěžící, spotřební materiál k technickému zabezpečení akce apod</a:t>
            </a:r>
            <a:r>
              <a:rPr lang="cs-CZ" sz="1600" dirty="0" smtClean="0"/>
              <a:t>.). </a:t>
            </a:r>
            <a:r>
              <a:rPr lang="cs-CZ" sz="1600" dirty="0" smtClean="0">
                <a:solidFill>
                  <a:srgbClr val="FF0000"/>
                </a:solidFill>
              </a:rPr>
              <a:t>POZN.</a:t>
            </a:r>
            <a:r>
              <a:rPr lang="cs-CZ" sz="1600" dirty="0">
                <a:solidFill>
                  <a:srgbClr val="FF0000"/>
                </a:solidFill>
              </a:rPr>
              <a:t> Za materiál nezbytný pro uspořádání akce se nepovažuje pořízení drobného dlouhodobého hmotného majetku. </a:t>
            </a:r>
            <a:r>
              <a:rPr lang="cs-CZ" sz="1600" b="1" dirty="0">
                <a:solidFill>
                  <a:srgbClr val="FF0000"/>
                </a:solidFill>
              </a:rPr>
              <a:t>Drobný dlouhodobý hmotný a nehmotný majetek jsou </a:t>
            </a:r>
            <a:r>
              <a:rPr lang="cs-CZ" sz="1600" b="1" dirty="0" smtClean="0">
                <a:solidFill>
                  <a:srgbClr val="FF0000"/>
                </a:solidFill>
              </a:rPr>
              <a:t>neuznatelnými </a:t>
            </a:r>
            <a:r>
              <a:rPr lang="cs-CZ" sz="1600" b="1" dirty="0" smtClean="0">
                <a:solidFill>
                  <a:srgbClr val="FF0000"/>
                </a:solidFill>
              </a:rPr>
              <a:t>náklady </a:t>
            </a:r>
            <a:r>
              <a:rPr lang="cs-CZ" sz="1600" b="1" dirty="0">
                <a:solidFill>
                  <a:srgbClr val="FF0000"/>
                </a:solidFill>
              </a:rPr>
              <a:t>projektu</a:t>
            </a:r>
            <a:r>
              <a:rPr lang="cs-CZ" sz="1600" dirty="0"/>
              <a:t>.</a:t>
            </a:r>
          </a:p>
          <a:p>
            <a:pPr lvl="0" algn="just"/>
            <a:r>
              <a:rPr lang="cs-CZ" sz="1600" dirty="0" smtClean="0"/>
              <a:t>startovné</a:t>
            </a:r>
            <a:endParaRPr lang="cs-CZ" sz="1600" dirty="0"/>
          </a:p>
          <a:p>
            <a:pPr lvl="0" algn="just"/>
            <a:r>
              <a:rPr lang="cs-CZ" sz="1600" dirty="0"/>
              <a:t>poplatek vyhlašovateli soutěže – sportovnímu </a:t>
            </a:r>
            <a:r>
              <a:rPr lang="cs-CZ" sz="1600" dirty="0" smtClean="0"/>
              <a:t>svazu</a:t>
            </a:r>
            <a:endParaRPr lang="cs-CZ" sz="1600" dirty="0"/>
          </a:p>
          <a:p>
            <a:pPr lvl="0" algn="just"/>
            <a:r>
              <a:rPr lang="cs-CZ" sz="1600" dirty="0"/>
              <a:t>odměny </a:t>
            </a:r>
            <a:r>
              <a:rPr lang="cs-CZ" sz="1600" dirty="0" smtClean="0"/>
              <a:t>rozhodčích</a:t>
            </a:r>
            <a:endParaRPr lang="cs-CZ" sz="1600" dirty="0"/>
          </a:p>
          <a:p>
            <a:pPr lvl="0" algn="just"/>
            <a:r>
              <a:rPr lang="cs-CZ" sz="1600" dirty="0"/>
              <a:t>příprava </a:t>
            </a:r>
            <a:r>
              <a:rPr lang="cs-CZ" sz="1600" dirty="0" smtClean="0"/>
              <a:t>sportoviště</a:t>
            </a:r>
            <a:endParaRPr lang="cs-CZ" sz="1600" dirty="0"/>
          </a:p>
          <a:p>
            <a:pPr lvl="0" algn="just"/>
            <a:r>
              <a:rPr lang="cs-CZ" sz="1600" dirty="0"/>
              <a:t>technické zajištění </a:t>
            </a:r>
            <a:r>
              <a:rPr lang="cs-CZ" sz="1600" dirty="0" smtClean="0"/>
              <a:t>akce</a:t>
            </a:r>
            <a:endParaRPr lang="cs-CZ" sz="1600" dirty="0"/>
          </a:p>
          <a:p>
            <a:pPr lvl="0" algn="just"/>
            <a:r>
              <a:rPr lang="cs-CZ" sz="1600" dirty="0"/>
              <a:t>nájem sportoviště včetně služeb s nájmem spojených, nájem zázemí typu šatny, sociálního zařízení a služby s nájmem </a:t>
            </a:r>
            <a:r>
              <a:rPr lang="cs-CZ" sz="1600" dirty="0" smtClean="0"/>
              <a:t>spojené</a:t>
            </a:r>
            <a:endParaRPr lang="cs-CZ" sz="1600" dirty="0"/>
          </a:p>
          <a:p>
            <a:pPr lvl="0" algn="just"/>
            <a:r>
              <a:rPr lang="cs-CZ" sz="1600" dirty="0"/>
              <a:t>pořadatelská, zdravotní, bezpečnostní a úklidová </a:t>
            </a:r>
            <a:r>
              <a:rPr lang="cs-CZ" sz="1600" dirty="0" smtClean="0"/>
              <a:t>služba</a:t>
            </a:r>
            <a:endParaRPr lang="cs-CZ" sz="1600" dirty="0"/>
          </a:p>
          <a:p>
            <a:pPr lvl="0" algn="just"/>
            <a:r>
              <a:rPr lang="cs-CZ" sz="1600" dirty="0"/>
              <a:t>ubytování sportovců vč. trenérů a realizačního </a:t>
            </a:r>
            <a:r>
              <a:rPr lang="cs-CZ" sz="1600" dirty="0" smtClean="0"/>
              <a:t>týmu</a:t>
            </a:r>
            <a:endParaRPr lang="cs-CZ" sz="1600" dirty="0"/>
          </a:p>
          <a:p>
            <a:pPr lvl="0" algn="just"/>
            <a:r>
              <a:rPr lang="cs-CZ" sz="1600" dirty="0"/>
              <a:t>propagace sportovní </a:t>
            </a:r>
            <a:r>
              <a:rPr lang="cs-CZ" sz="1600" dirty="0" smtClean="0"/>
              <a:t>akce</a:t>
            </a:r>
          </a:p>
          <a:p>
            <a:pPr marL="0" lvl="0" indent="0" algn="just">
              <a:buNone/>
            </a:pPr>
            <a:endParaRPr lang="cs-CZ" sz="1600" dirty="0" smtClean="0"/>
          </a:p>
          <a:p>
            <a:pPr marL="0" indent="0">
              <a:buNone/>
            </a:pPr>
            <a:r>
              <a:rPr lang="cs-CZ" sz="1600" u="sng" dirty="0" smtClean="0"/>
              <a:t>Daň </a:t>
            </a:r>
            <a:r>
              <a:rPr lang="cs-CZ" sz="1600" u="sng" dirty="0"/>
              <a:t>z přidané hodnoty vztahující se k uznatelným nákladům je uznatelným nákladem, pokud příjemce není plátcem této daně nebo pokud mu nevzniká nárok na odpočet této daně</a:t>
            </a:r>
            <a:r>
              <a:rPr lang="cs-CZ" sz="1400" dirty="0" smtClean="0"/>
              <a:t>.</a:t>
            </a:r>
            <a:endParaRPr lang="cs-CZ" sz="1400" dirty="0"/>
          </a:p>
        </p:txBody>
      </p:sp>
      <p:sp>
        <p:nvSpPr>
          <p:cNvPr id="10244"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503422C4-440B-411E-A93D-0D802291D5CC}" type="slidenum">
              <a:rPr lang="cs-CZ" altLang="cs-CZ" sz="1400" smtClean="0"/>
              <a:pPr eaLnBrk="1" hangingPunct="1">
                <a:spcBef>
                  <a:spcPct val="0"/>
                </a:spcBef>
                <a:buFontTx/>
                <a:buNone/>
              </a:pPr>
              <a:t>6</a:t>
            </a:fld>
            <a:endParaRPr lang="cs-CZ" altLang="cs-CZ" sz="1400" dirty="0" smtClean="0"/>
          </a:p>
        </p:txBody>
      </p:sp>
      <p:sp>
        <p:nvSpPr>
          <p:cNvPr id="10245" name="Text Box 3"/>
          <p:cNvSpPr txBox="1">
            <a:spLocks noChangeArrowheads="1"/>
          </p:cNvSpPr>
          <p:nvPr/>
        </p:nvSpPr>
        <p:spPr bwMode="auto">
          <a:xfrm>
            <a:off x="2771775" y="333375"/>
            <a:ext cx="591502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400" dirty="0"/>
              <a:t> </a:t>
            </a:r>
            <a:r>
              <a:rPr lang="cs-CZ" altLang="cs-CZ" sz="2200" b="1" dirty="0"/>
              <a:t>UZNATELNÉ </a:t>
            </a:r>
            <a:r>
              <a:rPr lang="cs-CZ" altLang="cs-CZ" sz="2200" b="1" dirty="0" smtClean="0"/>
              <a:t>NÁKLADY</a:t>
            </a:r>
            <a:endParaRPr lang="cs-CZ" altLang="cs-CZ" sz="22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Rectangle 11"/>
          <p:cNvSpPr>
            <a:spLocks noGrp="1" noChangeArrowheads="1"/>
          </p:cNvSpPr>
          <p:nvPr>
            <p:ph type="body" idx="1"/>
          </p:nvPr>
        </p:nvSpPr>
        <p:spPr>
          <a:xfrm>
            <a:off x="827584" y="1700808"/>
            <a:ext cx="7272808" cy="4608488"/>
          </a:xfrm>
        </p:spPr>
        <p:txBody>
          <a:bodyPr/>
          <a:lstStyle/>
          <a:p>
            <a:pPr marL="400050" indent="-285750" algn="just"/>
            <a:r>
              <a:rPr lang="cs-CZ" sz="1600" b="1" dirty="0">
                <a:latin typeface="Arial" panose="020B0604020202020204" pitchFamily="34" charset="0"/>
                <a:cs typeface="Arial" panose="020B0604020202020204" pitchFamily="34" charset="0"/>
              </a:rPr>
              <a:t>Všechny</a:t>
            </a:r>
            <a:r>
              <a:rPr lang="cs-CZ" sz="1600" dirty="0">
                <a:latin typeface="Arial" panose="020B0604020202020204" pitchFamily="34" charset="0"/>
                <a:cs typeface="Arial" panose="020B0604020202020204" pitchFamily="34" charset="0"/>
              </a:rPr>
              <a:t> </a:t>
            </a:r>
            <a:r>
              <a:rPr lang="cs-CZ" sz="1600" b="1" dirty="0">
                <a:latin typeface="Arial" panose="020B0604020202020204" pitchFamily="34" charset="0"/>
                <a:cs typeface="Arial" panose="020B0604020202020204" pitchFamily="34" charset="0"/>
              </a:rPr>
              <a:t>ostatní náklady vynaložené příjemcem jsou považovány za </a:t>
            </a:r>
            <a:r>
              <a:rPr lang="cs-CZ" sz="1600" b="1" dirty="0" smtClean="0">
                <a:solidFill>
                  <a:srgbClr val="FF0000"/>
                </a:solidFill>
                <a:latin typeface="Arial" panose="020B0604020202020204" pitchFamily="34" charset="0"/>
                <a:cs typeface="Arial" panose="020B0604020202020204" pitchFamily="34" charset="0"/>
              </a:rPr>
              <a:t>neuznatelné náklady</a:t>
            </a:r>
          </a:p>
          <a:p>
            <a:pPr marL="114300" indent="0" algn="just">
              <a:buNone/>
            </a:pPr>
            <a:endParaRPr lang="cs-CZ" sz="1600" b="1" dirty="0" smtClean="0">
              <a:solidFill>
                <a:srgbClr val="FF0000"/>
              </a:solidFill>
              <a:latin typeface="Arial" panose="020B0604020202020204" pitchFamily="34" charset="0"/>
              <a:cs typeface="Arial" panose="020B0604020202020204" pitchFamily="34" charset="0"/>
            </a:endParaRPr>
          </a:p>
          <a:p>
            <a:pPr marL="400050" indent="-285750" algn="just"/>
            <a:r>
              <a:rPr lang="cs-CZ" sz="1600" b="1" dirty="0" smtClean="0">
                <a:latin typeface="Arial" panose="020B0604020202020204" pitchFamily="34" charset="0"/>
                <a:cs typeface="Arial" panose="020B0604020202020204" pitchFamily="34" charset="0"/>
              </a:rPr>
              <a:t>Nákladové </a:t>
            </a:r>
            <a:r>
              <a:rPr lang="cs-CZ" sz="1600" b="1" dirty="0">
                <a:latin typeface="Arial" panose="020B0604020202020204" pitchFamily="34" charset="0"/>
                <a:cs typeface="Arial" panose="020B0604020202020204" pitchFamily="34" charset="0"/>
              </a:rPr>
              <a:t>rozpočty projektu nesmí obsahovat neuznatelné náklady</a:t>
            </a:r>
            <a:r>
              <a:rPr lang="cs-CZ" sz="1600" dirty="0">
                <a:latin typeface="Arial" panose="020B0604020202020204" pitchFamily="34" charset="0"/>
                <a:cs typeface="Arial" panose="020B0604020202020204" pitchFamily="34" charset="0"/>
              </a:rPr>
              <a:t>, i kdyby měly být hrazeny z prostředků příjemce dotace</a:t>
            </a:r>
            <a:r>
              <a:rPr lang="cs-CZ" sz="1600" dirty="0" smtClean="0">
                <a:latin typeface="Arial" panose="020B0604020202020204" pitchFamily="34" charset="0"/>
                <a:cs typeface="Arial" panose="020B0604020202020204" pitchFamily="34" charset="0"/>
              </a:rPr>
              <a:t>.</a:t>
            </a:r>
          </a:p>
          <a:p>
            <a:pPr marL="400050" indent="-285750" algn="just"/>
            <a:endParaRPr lang="cs-CZ" sz="1600" dirty="0">
              <a:latin typeface="Arial" panose="020B0604020202020204" pitchFamily="34" charset="0"/>
              <a:cs typeface="Arial" panose="020B0604020202020204" pitchFamily="34" charset="0"/>
            </a:endParaRPr>
          </a:p>
          <a:p>
            <a:pPr marL="400050" indent="-285750" algn="just"/>
            <a:r>
              <a:rPr lang="cs-CZ" sz="1600" dirty="0">
                <a:solidFill>
                  <a:srgbClr val="FF0000"/>
                </a:solidFill>
                <a:latin typeface="Arial" panose="020B0604020202020204" pitchFamily="34" charset="0"/>
                <a:cs typeface="Arial" panose="020B0604020202020204" pitchFamily="34" charset="0"/>
              </a:rPr>
              <a:t>V rámci uznatelných nákladů </a:t>
            </a:r>
            <a:r>
              <a:rPr lang="cs-CZ" sz="1600" b="1" dirty="0">
                <a:solidFill>
                  <a:srgbClr val="FF0000"/>
                </a:solidFill>
                <a:latin typeface="Arial" panose="020B0604020202020204" pitchFamily="34" charset="0"/>
                <a:cs typeface="Arial" panose="020B0604020202020204" pitchFamily="34" charset="0"/>
              </a:rPr>
              <a:t>s </a:t>
            </a:r>
            <a:r>
              <a:rPr lang="cs-CZ" sz="1600" b="1" dirty="0" smtClean="0">
                <a:solidFill>
                  <a:srgbClr val="FF0000"/>
                </a:solidFill>
                <a:latin typeface="Arial" panose="020B0604020202020204" pitchFamily="34" charset="0"/>
                <a:cs typeface="Arial" panose="020B0604020202020204" pitchFamily="34" charset="0"/>
              </a:rPr>
              <a:t>hodnotou </a:t>
            </a:r>
            <a:r>
              <a:rPr lang="cs-CZ" sz="1600" b="1" dirty="0">
                <a:solidFill>
                  <a:srgbClr val="FF0000"/>
                </a:solidFill>
                <a:latin typeface="Arial" panose="020B0604020202020204" pitchFamily="34" charset="0"/>
                <a:cs typeface="Arial" panose="020B0604020202020204" pitchFamily="34" charset="0"/>
              </a:rPr>
              <a:t>vyšší než nula </a:t>
            </a:r>
            <a:r>
              <a:rPr lang="cs-CZ" sz="1600" dirty="0">
                <a:latin typeface="Arial" panose="020B0604020202020204" pitchFamily="34" charset="0"/>
                <a:cs typeface="Arial" panose="020B0604020202020204" pitchFamily="34" charset="0"/>
              </a:rPr>
              <a:t>(při zachování </a:t>
            </a:r>
            <a:r>
              <a:rPr lang="cs-CZ" sz="1600" dirty="0" smtClean="0">
                <a:latin typeface="Arial" panose="020B0604020202020204" pitchFamily="34" charset="0"/>
                <a:cs typeface="Arial" panose="020B0604020202020204" pitchFamily="34" charset="0"/>
              </a:rPr>
              <a:t>podmínky, že minimální </a:t>
            </a:r>
            <a:r>
              <a:rPr lang="cs-CZ" sz="1600" dirty="0">
                <a:latin typeface="Arial" panose="020B0604020202020204" pitchFamily="34" charset="0"/>
                <a:cs typeface="Arial" panose="020B0604020202020204" pitchFamily="34" charset="0"/>
              </a:rPr>
              <a:t>částka nákladů je </a:t>
            </a:r>
            <a:r>
              <a:rPr lang="cs-CZ" sz="1600" dirty="0" smtClean="0">
                <a:latin typeface="Arial" panose="020B0604020202020204" pitchFamily="34" charset="0"/>
                <a:cs typeface="Arial" panose="020B0604020202020204" pitchFamily="34" charset="0"/>
              </a:rPr>
              <a:t>100,- Kč</a:t>
            </a:r>
            <a:r>
              <a:rPr lang="cs-CZ" sz="1600" dirty="0">
                <a:latin typeface="Arial" panose="020B0604020202020204" pitchFamily="34" charset="0"/>
                <a:cs typeface="Arial" panose="020B0604020202020204" pitchFamily="34" charset="0"/>
              </a:rPr>
              <a:t>) </a:t>
            </a:r>
            <a:r>
              <a:rPr lang="cs-CZ" sz="1600" dirty="0">
                <a:solidFill>
                  <a:srgbClr val="FF0000"/>
                </a:solidFill>
                <a:latin typeface="Arial" panose="020B0604020202020204" pitchFamily="34" charset="0"/>
                <a:cs typeface="Arial" panose="020B0604020202020204" pitchFamily="34" charset="0"/>
              </a:rPr>
              <a:t>lze přesouvat finanční prostředky bez omezení</a:t>
            </a:r>
            <a:r>
              <a:rPr lang="cs-CZ" sz="1600" dirty="0">
                <a:latin typeface="Arial" panose="020B0604020202020204" pitchFamily="34" charset="0"/>
                <a:cs typeface="Arial" panose="020B0604020202020204" pitchFamily="34" charset="0"/>
              </a:rPr>
              <a:t>.</a:t>
            </a:r>
          </a:p>
          <a:p>
            <a:pPr marL="400050" indent="-285750" algn="just"/>
            <a:endParaRPr lang="cs-CZ" sz="1600" dirty="0" smtClean="0"/>
          </a:p>
          <a:p>
            <a:pPr marL="0" indent="0" algn="just">
              <a:buNone/>
            </a:pPr>
            <a:endParaRPr lang="cs-CZ" sz="1600" dirty="0"/>
          </a:p>
          <a:p>
            <a:pPr marL="0" lvl="0" indent="0">
              <a:buNone/>
            </a:pPr>
            <a:endParaRPr lang="cs-CZ" sz="1600" dirty="0">
              <a:solidFill>
                <a:srgbClr val="FF0000"/>
              </a:solidFill>
            </a:endParaRPr>
          </a:p>
          <a:p>
            <a:pPr marL="0" indent="0">
              <a:buNone/>
            </a:pPr>
            <a:endParaRPr lang="cs-CZ" sz="1600" dirty="0"/>
          </a:p>
        </p:txBody>
      </p:sp>
      <p:sp>
        <p:nvSpPr>
          <p:cNvPr id="11268"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0D83375A-C581-4F91-B7C4-7F4E3A70FB32}" type="slidenum">
              <a:rPr lang="cs-CZ" altLang="cs-CZ" sz="1400" smtClean="0"/>
              <a:pPr eaLnBrk="1" hangingPunct="1">
                <a:spcBef>
                  <a:spcPct val="0"/>
                </a:spcBef>
                <a:buFontTx/>
                <a:buNone/>
              </a:pPr>
              <a:t>7</a:t>
            </a:fld>
            <a:endParaRPr lang="cs-CZ" altLang="cs-CZ" sz="1400" smtClean="0"/>
          </a:p>
        </p:txBody>
      </p:sp>
      <p:sp>
        <p:nvSpPr>
          <p:cNvPr id="11269" name="Text Box 3"/>
          <p:cNvSpPr txBox="1">
            <a:spLocks noChangeArrowheads="1"/>
          </p:cNvSpPr>
          <p:nvPr/>
        </p:nvSpPr>
        <p:spPr bwMode="auto">
          <a:xfrm>
            <a:off x="1836117" y="329405"/>
            <a:ext cx="685068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400" dirty="0"/>
              <a:t> </a:t>
            </a:r>
            <a:r>
              <a:rPr lang="cs-CZ" altLang="cs-CZ" sz="2200" b="1" dirty="0" smtClean="0"/>
              <a:t>NEUZNATELNÉ NÁKLADY</a:t>
            </a:r>
            <a:endParaRPr lang="cs-CZ" altLang="cs-CZ" sz="2200" b="1" dirty="0">
              <a:solidFill>
                <a:srgbClr val="E12D28"/>
              </a:solidFill>
            </a:endParaRPr>
          </a:p>
        </p:txBody>
      </p:sp>
    </p:spTree>
    <p:extLst>
      <p:ext uri="{BB962C8B-B14F-4D97-AF65-F5344CB8AC3E}">
        <p14:creationId xmlns:p14="http://schemas.microsoft.com/office/powerpoint/2010/main" val="3560173006"/>
      </p:ext>
    </p:extLst>
  </p:cSld>
  <p:clrMapOvr>
    <a:masterClrMapping/>
  </p:clrMapOvr>
  <p:transition advTm="6000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52438" y="1556792"/>
            <a:ext cx="8152010" cy="4751933"/>
          </a:xfrm>
        </p:spPr>
        <p:txBody>
          <a:bodyPr/>
          <a:lstStyle/>
          <a:p>
            <a:pPr algn="just" eaLnBrk="1" hangingPunct="1">
              <a:spcBef>
                <a:spcPct val="0"/>
              </a:spcBef>
              <a:buFontTx/>
              <a:buNone/>
              <a:defRPr/>
            </a:pPr>
            <a:r>
              <a:rPr lang="cs-CZ" altLang="cs-CZ" sz="1600" b="1" dirty="0" smtClean="0"/>
              <a:t>Termín realizace projektu</a:t>
            </a:r>
          </a:p>
          <a:p>
            <a:pPr algn="just" eaLnBrk="1" hangingPunct="1">
              <a:spcBef>
                <a:spcPct val="0"/>
              </a:spcBef>
              <a:defRPr/>
            </a:pPr>
            <a:r>
              <a:rPr lang="cs-CZ" altLang="cs-CZ" sz="1600" b="1" dirty="0" smtClean="0">
                <a:solidFill>
                  <a:srgbClr val="FF0000"/>
                </a:solidFill>
              </a:rPr>
              <a:t>1. 1. 2024 – 31. 12. 2024</a:t>
            </a:r>
          </a:p>
          <a:p>
            <a:pPr algn="just" eaLnBrk="1" hangingPunct="1">
              <a:spcBef>
                <a:spcPct val="0"/>
              </a:spcBef>
              <a:buFontTx/>
              <a:buNone/>
              <a:defRPr/>
            </a:pPr>
            <a:endParaRPr lang="cs-CZ" altLang="cs-CZ" sz="1600" b="1" dirty="0" smtClean="0"/>
          </a:p>
          <a:p>
            <a:pPr algn="just" eaLnBrk="1" hangingPunct="1">
              <a:spcBef>
                <a:spcPct val="0"/>
              </a:spcBef>
              <a:buFontTx/>
              <a:buNone/>
              <a:defRPr/>
            </a:pPr>
            <a:r>
              <a:rPr lang="cs-CZ" altLang="cs-CZ" sz="1600" b="1" dirty="0" smtClean="0"/>
              <a:t>Zveřejnění informace o termínu konání akce </a:t>
            </a:r>
            <a:r>
              <a:rPr lang="cs-CZ" altLang="cs-CZ" sz="1600" dirty="0" smtClean="0"/>
              <a:t>ve sportovním kalendáři města</a:t>
            </a:r>
          </a:p>
          <a:p>
            <a:pPr algn="just" eaLnBrk="1" hangingPunct="1">
              <a:spcBef>
                <a:spcPct val="0"/>
              </a:spcBef>
              <a:defRPr/>
            </a:pPr>
            <a:r>
              <a:rPr lang="cs-CZ" altLang="cs-CZ" sz="1600" dirty="0" smtClean="0"/>
              <a:t>zasláním </a:t>
            </a:r>
            <a:r>
              <a:rPr lang="cs-CZ" sz="1600" dirty="0" smtClean="0"/>
              <a:t>informací na email:</a:t>
            </a:r>
            <a:r>
              <a:rPr lang="cs-CZ" sz="1600" b="1" dirty="0" smtClean="0"/>
              <a:t> </a:t>
            </a:r>
            <a:r>
              <a:rPr lang="cs-CZ" sz="1600" b="1" u="sng" dirty="0" smtClean="0">
                <a:hlinkClick r:id="rId4"/>
              </a:rPr>
              <a:t>kalendar@opava-city.cz</a:t>
            </a:r>
            <a:r>
              <a:rPr lang="cs-CZ" sz="1600" dirty="0" smtClean="0"/>
              <a:t> </a:t>
            </a:r>
            <a:r>
              <a:rPr lang="cs-CZ" sz="1600" b="1" dirty="0" smtClean="0"/>
              <a:t>nejpozději 14 dnů před konáním akce</a:t>
            </a:r>
            <a:endParaRPr lang="cs-CZ" sz="1600" dirty="0" smtClean="0"/>
          </a:p>
          <a:p>
            <a:pPr marL="0" indent="0" algn="just" eaLnBrk="1" hangingPunct="1">
              <a:spcBef>
                <a:spcPct val="0"/>
              </a:spcBef>
              <a:buNone/>
              <a:defRPr/>
            </a:pPr>
            <a:endParaRPr lang="cs-CZ" altLang="cs-CZ" sz="1600" b="1" dirty="0" smtClean="0"/>
          </a:p>
          <a:p>
            <a:pPr marL="0" indent="0" algn="just" eaLnBrk="1" hangingPunct="1">
              <a:spcBef>
                <a:spcPct val="0"/>
              </a:spcBef>
              <a:buFontTx/>
              <a:buNone/>
              <a:defRPr/>
            </a:pPr>
            <a:r>
              <a:rPr lang="cs-CZ" altLang="cs-CZ" sz="1600" b="1" dirty="0" smtClean="0"/>
              <a:t>Vedení odděleného účetnictví</a:t>
            </a:r>
            <a:endParaRPr lang="cs-CZ" altLang="cs-CZ" sz="1600" b="1" dirty="0"/>
          </a:p>
          <a:p>
            <a:pPr algn="just" eaLnBrk="1" hangingPunct="1">
              <a:spcBef>
                <a:spcPct val="0"/>
              </a:spcBef>
              <a:defRPr/>
            </a:pPr>
            <a:r>
              <a:rPr lang="cs-CZ" sz="1600" dirty="0"/>
              <a:t>p</a:t>
            </a:r>
            <a:r>
              <a:rPr lang="cs-CZ" sz="1600" dirty="0" smtClean="0"/>
              <a:t>říjemce </a:t>
            </a:r>
            <a:r>
              <a:rPr lang="cs-CZ" sz="1600" dirty="0"/>
              <a:t>dotace je povinen vést oddělenou účetní evidenci celého realizovaného projektu dle zákona č. 563/1991 Sb., o účetnictví, ve znění pozdějších předpisů (dále jen „zákon o účetnictví“). Tato evidence musí být podložena účetními doklady ve smyslu zákona o účetnictví. </a:t>
            </a:r>
            <a:r>
              <a:rPr lang="cs-CZ" sz="1600" b="1" dirty="0">
                <a:solidFill>
                  <a:srgbClr val="FF0000"/>
                </a:solidFill>
              </a:rPr>
              <a:t>Povinnost dle tohoto ustanovení se nevztahuje na příjemce, kteří nemají povinnost vést účetnictví dle zákona o účetnictví</a:t>
            </a:r>
            <a:r>
              <a:rPr lang="cs-CZ" sz="1600" dirty="0">
                <a:solidFill>
                  <a:srgbClr val="FF0000"/>
                </a:solidFill>
              </a:rPr>
              <a:t>. </a:t>
            </a:r>
          </a:p>
          <a:p>
            <a:pPr marL="0" indent="0" algn="just" eaLnBrk="1" hangingPunct="1">
              <a:spcBef>
                <a:spcPct val="0"/>
              </a:spcBef>
              <a:buNone/>
              <a:defRPr/>
            </a:pPr>
            <a:endParaRPr lang="cs-CZ" altLang="cs-CZ" sz="1600" dirty="0"/>
          </a:p>
          <a:p>
            <a:pPr marL="0" indent="0" algn="just" eaLnBrk="1" hangingPunct="1">
              <a:spcBef>
                <a:spcPct val="0"/>
              </a:spcBef>
              <a:buFontTx/>
              <a:buNone/>
              <a:defRPr/>
            </a:pPr>
            <a:endParaRPr lang="cs-CZ" altLang="cs-CZ" sz="1600" dirty="0"/>
          </a:p>
        </p:txBody>
      </p:sp>
      <p:sp>
        <p:nvSpPr>
          <p:cNvPr id="1331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53C46B33-2037-43EE-9451-96A0C456BDC7}" type="slidenum">
              <a:rPr lang="cs-CZ" altLang="cs-CZ" sz="1400" smtClean="0"/>
              <a:pPr eaLnBrk="1" hangingPunct="1">
                <a:spcBef>
                  <a:spcPct val="0"/>
                </a:spcBef>
                <a:buFontTx/>
                <a:buNone/>
              </a:pPr>
              <a:t>8</a:t>
            </a:fld>
            <a:endParaRPr lang="cs-CZ" altLang="cs-CZ" sz="1400" dirty="0" smtClean="0"/>
          </a:p>
        </p:txBody>
      </p:sp>
      <p:sp>
        <p:nvSpPr>
          <p:cNvPr id="13317" name="Text Box 3"/>
          <p:cNvSpPr txBox="1">
            <a:spLocks noChangeArrowheads="1"/>
          </p:cNvSpPr>
          <p:nvPr/>
        </p:nvSpPr>
        <p:spPr bwMode="auto">
          <a:xfrm>
            <a:off x="2771775" y="333375"/>
            <a:ext cx="62642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400" dirty="0"/>
              <a:t> </a:t>
            </a:r>
            <a:r>
              <a:rPr lang="cs-CZ" altLang="cs-CZ" sz="2200" b="1" dirty="0"/>
              <a:t>PODMÍNKY POUŽITÍ DOTACE</a:t>
            </a:r>
            <a:endParaRPr lang="cs-CZ" altLang="cs-CZ" sz="2200" b="1" dirty="0">
              <a:solidFill>
                <a:srgbClr val="E12D28"/>
              </a:solidFill>
            </a:endParaRPr>
          </a:p>
        </p:txBody>
      </p:sp>
    </p:spTree>
  </p:cSld>
  <p:clrMapOvr>
    <a:masterClrMapping/>
  </p:clrMapOvr>
  <p:transition advTm="6000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mmopavy-lista-bez-napis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Rectangle 11"/>
          <p:cNvSpPr>
            <a:spLocks noGrp="1" noChangeArrowheads="1"/>
          </p:cNvSpPr>
          <p:nvPr>
            <p:ph type="body" idx="1"/>
          </p:nvPr>
        </p:nvSpPr>
        <p:spPr>
          <a:xfrm>
            <a:off x="452438" y="1128714"/>
            <a:ext cx="8229600" cy="5468638"/>
          </a:xfrm>
        </p:spPr>
        <p:txBody>
          <a:bodyPr/>
          <a:lstStyle/>
          <a:p>
            <a:pPr algn="just" eaLnBrk="1" hangingPunct="1">
              <a:spcBef>
                <a:spcPct val="0"/>
              </a:spcBef>
              <a:defRPr/>
            </a:pPr>
            <a:r>
              <a:rPr lang="cs-CZ" sz="1600" b="1" dirty="0" smtClean="0">
                <a:solidFill>
                  <a:srgbClr val="000000"/>
                </a:solidFill>
                <a:latin typeface="Arial" panose="020B0604020202020204" pitchFamily="34" charset="0"/>
                <a:cs typeface="Arial" panose="020B0604020202020204" pitchFamily="34" charset="0"/>
              </a:rPr>
              <a:t>v </a:t>
            </a:r>
            <a:r>
              <a:rPr lang="cs-CZ" sz="1600" b="1" dirty="0">
                <a:solidFill>
                  <a:srgbClr val="000000"/>
                </a:solidFill>
                <a:latin typeface="Arial" panose="020B0604020202020204" pitchFamily="34" charset="0"/>
                <a:cs typeface="Arial" panose="020B0604020202020204" pitchFamily="34" charset="0"/>
              </a:rPr>
              <a:t>případě jakékoliv změny související s čerpáním poskytnuté dotace, realizací projektu či identifikačními údaji příjemce </a:t>
            </a:r>
            <a:r>
              <a:rPr lang="cs-CZ" sz="1600" dirty="0">
                <a:solidFill>
                  <a:srgbClr val="000000"/>
                </a:solidFill>
                <a:latin typeface="Arial" panose="020B0604020202020204" pitchFamily="34" charset="0"/>
                <a:cs typeface="Arial" panose="020B0604020202020204" pitchFamily="34" charset="0"/>
              </a:rPr>
              <a:t>je nezbytné neprodleně, nejpozději do 7 kalendářních </a:t>
            </a:r>
            <a:r>
              <a:rPr lang="cs-CZ" sz="1600" dirty="0" smtClean="0">
                <a:solidFill>
                  <a:srgbClr val="000000"/>
                </a:solidFill>
                <a:latin typeface="Arial" panose="020B0604020202020204" pitchFamily="34" charset="0"/>
                <a:cs typeface="Arial" panose="020B0604020202020204" pitchFamily="34" charset="0"/>
              </a:rPr>
              <a:t>dní od vzniku změny, </a:t>
            </a:r>
            <a:r>
              <a:rPr lang="cs-CZ" sz="1600" dirty="0">
                <a:solidFill>
                  <a:srgbClr val="000000"/>
                </a:solidFill>
                <a:latin typeface="Arial" panose="020B0604020202020204" pitchFamily="34" charset="0"/>
                <a:cs typeface="Arial" panose="020B0604020202020204" pitchFamily="34" charset="0"/>
              </a:rPr>
              <a:t>zaslat poskytovateli dotace prostřednictvím </a:t>
            </a:r>
            <a:r>
              <a:rPr lang="cs-CZ" sz="1600" b="1" dirty="0">
                <a:solidFill>
                  <a:srgbClr val="000000"/>
                </a:solidFill>
                <a:latin typeface="Arial" panose="020B0604020202020204" pitchFamily="34" charset="0"/>
                <a:cs typeface="Arial" panose="020B0604020202020204" pitchFamily="34" charset="0"/>
              </a:rPr>
              <a:t>elektronického systému GRANTYS</a:t>
            </a:r>
            <a:r>
              <a:rPr lang="cs-CZ" sz="1600" dirty="0">
                <a:solidFill>
                  <a:srgbClr val="000000"/>
                </a:solidFill>
                <a:latin typeface="Arial" panose="020B0604020202020204" pitchFamily="34" charset="0"/>
                <a:cs typeface="Arial" panose="020B0604020202020204" pitchFamily="34" charset="0"/>
              </a:rPr>
              <a:t> </a:t>
            </a:r>
            <a:r>
              <a:rPr lang="cs-CZ" sz="1600" b="1" dirty="0">
                <a:solidFill>
                  <a:srgbClr val="000000"/>
                </a:solidFill>
                <a:latin typeface="Arial" panose="020B0604020202020204" pitchFamily="34" charset="0"/>
                <a:cs typeface="Arial" panose="020B0604020202020204" pitchFamily="34" charset="0"/>
              </a:rPr>
              <a:t>Žádost o změnu projektu</a:t>
            </a:r>
            <a:r>
              <a:rPr lang="cs-CZ" sz="1600" dirty="0">
                <a:solidFill>
                  <a:srgbClr val="000000"/>
                </a:solidFill>
                <a:latin typeface="Arial" panose="020B0604020202020204" pitchFamily="34" charset="0"/>
                <a:cs typeface="Arial" panose="020B0604020202020204" pitchFamily="34" charset="0"/>
              </a:rPr>
              <a:t>,</a:t>
            </a:r>
          </a:p>
          <a:p>
            <a:pPr marL="0" indent="0" algn="just" eaLnBrk="1" hangingPunct="1">
              <a:spcBef>
                <a:spcPct val="0"/>
              </a:spcBef>
              <a:buNone/>
              <a:defRPr/>
            </a:pPr>
            <a:endParaRPr lang="cs-CZ" sz="1600" dirty="0">
              <a:solidFill>
                <a:srgbClr val="00B0F0"/>
              </a:solidFill>
              <a:latin typeface="Arial" panose="020B0604020202020204" pitchFamily="34" charset="0"/>
              <a:cs typeface="Arial" panose="020B0604020202020204" pitchFamily="34" charset="0"/>
            </a:endParaRPr>
          </a:p>
          <a:p>
            <a:pPr algn="just" eaLnBrk="1" hangingPunct="1">
              <a:spcBef>
                <a:spcPct val="0"/>
              </a:spcBef>
              <a:defRPr/>
            </a:pPr>
            <a:r>
              <a:rPr lang="cs-CZ" sz="1600" b="1" dirty="0">
                <a:solidFill>
                  <a:srgbClr val="000000"/>
                </a:solidFill>
                <a:latin typeface="Arial" panose="020B0604020202020204" pitchFamily="34" charset="0"/>
                <a:cs typeface="Arial" panose="020B0604020202020204" pitchFamily="34" charset="0"/>
              </a:rPr>
              <a:t>žádost o změnu projektu je příjemce dotace povinen předložit nejpozději </a:t>
            </a:r>
            <a:r>
              <a:rPr lang="cs-CZ" sz="1600" b="1" dirty="0">
                <a:solidFill>
                  <a:srgbClr val="FF0000"/>
                </a:solidFill>
                <a:latin typeface="Arial" panose="020B0604020202020204" pitchFamily="34" charset="0"/>
                <a:cs typeface="Arial" panose="020B0604020202020204" pitchFamily="34" charset="0"/>
              </a:rPr>
              <a:t>do 30. 09. 2024</a:t>
            </a:r>
          </a:p>
          <a:p>
            <a:pPr marL="0" indent="0" algn="just" eaLnBrk="1" hangingPunct="1">
              <a:spcBef>
                <a:spcPct val="0"/>
              </a:spcBef>
              <a:buNone/>
              <a:defRPr/>
            </a:pPr>
            <a:endParaRPr lang="cs-CZ" sz="1600" dirty="0">
              <a:solidFill>
                <a:srgbClr val="000000"/>
              </a:solidFill>
              <a:latin typeface="Arial" panose="020B0604020202020204" pitchFamily="34" charset="0"/>
              <a:cs typeface="Arial" panose="020B0604020202020204" pitchFamily="34" charset="0"/>
            </a:endParaRPr>
          </a:p>
          <a:p>
            <a:pPr algn="just" eaLnBrk="1" hangingPunct="1">
              <a:spcBef>
                <a:spcPct val="0"/>
              </a:spcBef>
              <a:defRPr/>
            </a:pPr>
            <a:r>
              <a:rPr lang="cs-CZ" sz="1600" dirty="0">
                <a:solidFill>
                  <a:srgbClr val="FF0000"/>
                </a:solidFill>
                <a:latin typeface="Arial" panose="020B0604020202020204" pitchFamily="34" charset="0"/>
                <a:cs typeface="Arial" panose="020B0604020202020204" pitchFamily="34" charset="0"/>
              </a:rPr>
              <a:t>žádost o změnu je nutné vyplnit v elektronickém systému GRANTYS</a:t>
            </a:r>
            <a:r>
              <a:rPr lang="cs-CZ" sz="1600" dirty="0">
                <a:solidFill>
                  <a:srgbClr val="000000"/>
                </a:solidFill>
                <a:latin typeface="Arial" panose="020B0604020202020204" pitchFamily="34" charset="0"/>
                <a:cs typeface="Arial" panose="020B0604020202020204" pitchFamily="34" charset="0"/>
              </a:rPr>
              <a:t>. V případě, že požadovaná změna má vliv na rozpočet projektu, musí příjemce dotace vyplnit také nákladový rozpočet. Pokud se vzniklá změna týká např. úpravy bankovního účtu, změny členů statutárního orgánu, změny adresy, změny kontaktních údajů, aj., musí žadatel zaškrtnout ve formuláři Žádosti o změnu projektu příslušný typ změny a dokumenty související s touto změnou nahrát do záložky „Soubory“.</a:t>
            </a:r>
          </a:p>
          <a:p>
            <a:pPr marL="0" indent="0" algn="just" eaLnBrk="1" hangingPunct="1">
              <a:spcBef>
                <a:spcPct val="0"/>
              </a:spcBef>
              <a:buNone/>
              <a:defRPr/>
            </a:pPr>
            <a:endParaRPr lang="cs-CZ" sz="1600" dirty="0">
              <a:solidFill>
                <a:srgbClr val="000000"/>
              </a:solidFill>
              <a:latin typeface="Arial" panose="020B0604020202020204" pitchFamily="34" charset="0"/>
              <a:cs typeface="Arial" panose="020B0604020202020204" pitchFamily="34" charset="0"/>
            </a:endParaRPr>
          </a:p>
          <a:p>
            <a:pPr algn="just" eaLnBrk="1" hangingPunct="1">
              <a:spcBef>
                <a:spcPct val="0"/>
              </a:spcBef>
              <a:defRPr/>
            </a:pPr>
            <a:r>
              <a:rPr lang="cs-CZ" sz="1600" dirty="0">
                <a:solidFill>
                  <a:srgbClr val="000000"/>
                </a:solidFill>
                <a:latin typeface="Arial" panose="020B0604020202020204" pitchFamily="34" charset="0"/>
                <a:cs typeface="Arial" panose="020B0604020202020204" pitchFamily="34" charset="0"/>
              </a:rPr>
              <a:t>Po vyplnění formuláře Žádosti o změnu projektu, př. vyplnění nákladového rozpočtu a nahrání příslušných příloh musí příjemce Žádost o změnu </a:t>
            </a:r>
            <a:r>
              <a:rPr lang="cs-CZ" sz="1600" b="1" dirty="0">
                <a:solidFill>
                  <a:srgbClr val="000000"/>
                </a:solidFill>
                <a:latin typeface="Arial" panose="020B0604020202020204" pitchFamily="34" charset="0"/>
                <a:cs typeface="Arial" panose="020B0604020202020204" pitchFamily="34" charset="0"/>
              </a:rPr>
              <a:t>odeslat prostřednictvím elektronického systému GRANTYS, následně</a:t>
            </a:r>
            <a:r>
              <a:rPr lang="cs-CZ" sz="1600" dirty="0">
                <a:solidFill>
                  <a:srgbClr val="000000"/>
                </a:solidFill>
                <a:latin typeface="Arial" panose="020B0604020202020204" pitchFamily="34" charset="0"/>
                <a:cs typeface="Arial" panose="020B0604020202020204" pitchFamily="34" charset="0"/>
              </a:rPr>
              <a:t> </a:t>
            </a:r>
            <a:r>
              <a:rPr lang="cs-CZ" sz="1600" dirty="0" smtClean="0">
                <a:solidFill>
                  <a:srgbClr val="000000"/>
                </a:solidFill>
                <a:latin typeface="Arial" panose="020B0604020202020204" pitchFamily="34" charset="0"/>
                <a:cs typeface="Arial" panose="020B0604020202020204" pitchFamily="34" charset="0"/>
              </a:rPr>
              <a:t>odeslanou </a:t>
            </a:r>
            <a:r>
              <a:rPr lang="cs-CZ" sz="1600" dirty="0">
                <a:solidFill>
                  <a:srgbClr val="000000"/>
                </a:solidFill>
                <a:latin typeface="Arial" panose="020B0604020202020204" pitchFamily="34" charset="0"/>
                <a:cs typeface="Arial" panose="020B0604020202020204" pitchFamily="34" charset="0"/>
              </a:rPr>
              <a:t>žádost a nákladový rozpočet </a:t>
            </a:r>
            <a:r>
              <a:rPr lang="cs-CZ" sz="1600" b="1" dirty="0" smtClean="0">
                <a:solidFill>
                  <a:srgbClr val="000000"/>
                </a:solidFill>
                <a:latin typeface="Arial" panose="020B0604020202020204" pitchFamily="34" charset="0"/>
                <a:cs typeface="Arial" panose="020B0604020202020204" pitchFamily="34" charset="0"/>
              </a:rPr>
              <a:t>vyexportovat </a:t>
            </a:r>
            <a:r>
              <a:rPr lang="cs-CZ" sz="1600" b="1" dirty="0">
                <a:solidFill>
                  <a:srgbClr val="000000"/>
                </a:solidFill>
                <a:latin typeface="Arial" panose="020B0604020202020204" pitchFamily="34" charset="0"/>
                <a:cs typeface="Arial" panose="020B0604020202020204" pitchFamily="34" charset="0"/>
              </a:rPr>
              <a:t>do formátu .doc nebo .</a:t>
            </a:r>
            <a:r>
              <a:rPr lang="cs-CZ" sz="1600" b="1" dirty="0" err="1">
                <a:solidFill>
                  <a:srgbClr val="000000"/>
                </a:solidFill>
                <a:latin typeface="Arial" panose="020B0604020202020204" pitchFamily="34" charset="0"/>
                <a:cs typeface="Arial" panose="020B0604020202020204" pitchFamily="34" charset="0"/>
              </a:rPr>
              <a:t>pdf</a:t>
            </a:r>
            <a:r>
              <a:rPr lang="cs-CZ" sz="1600" b="1" dirty="0">
                <a:solidFill>
                  <a:srgbClr val="000000"/>
                </a:solidFill>
                <a:latin typeface="Arial" panose="020B0604020202020204" pitchFamily="34" charset="0"/>
                <a:cs typeface="Arial" panose="020B0604020202020204" pitchFamily="34" charset="0"/>
              </a:rPr>
              <a:t> </a:t>
            </a:r>
            <a:r>
              <a:rPr lang="cs-CZ" sz="1600" dirty="0">
                <a:solidFill>
                  <a:srgbClr val="000000"/>
                </a:solidFill>
                <a:latin typeface="Arial" panose="020B0604020202020204" pitchFamily="34" charset="0"/>
                <a:cs typeface="Arial" panose="020B0604020202020204" pitchFamily="34" charset="0"/>
              </a:rPr>
              <a:t>a TAKTO VYEXPORTOVANOU ŽÁDOST VČETNĚ NÁKLADOVÉHO </a:t>
            </a:r>
            <a:r>
              <a:rPr lang="cs-CZ" sz="1600" dirty="0" smtClean="0">
                <a:solidFill>
                  <a:srgbClr val="000000"/>
                </a:solidFill>
                <a:latin typeface="Arial" panose="020B0604020202020204" pitchFamily="34" charset="0"/>
                <a:cs typeface="Arial" panose="020B0604020202020204" pitchFamily="34" charset="0"/>
              </a:rPr>
              <a:t>ROZPOČTU </a:t>
            </a:r>
            <a:r>
              <a:rPr lang="cs-CZ" sz="1600" b="1" dirty="0" smtClean="0">
                <a:solidFill>
                  <a:srgbClr val="FF0000"/>
                </a:solidFill>
                <a:latin typeface="Arial" panose="020B0604020202020204" pitchFamily="34" charset="0"/>
                <a:cs typeface="Arial" panose="020B0604020202020204" pitchFamily="34" charset="0"/>
              </a:rPr>
              <a:t>doručit </a:t>
            </a:r>
            <a:r>
              <a:rPr lang="cs-CZ" sz="1600" b="1" dirty="0">
                <a:solidFill>
                  <a:srgbClr val="000000"/>
                </a:solidFill>
                <a:latin typeface="Arial" panose="020B0604020202020204" pitchFamily="34" charset="0"/>
                <a:cs typeface="Arial" panose="020B0604020202020204" pitchFamily="34" charset="0"/>
              </a:rPr>
              <a:t>poskytovateli</a:t>
            </a:r>
            <a:r>
              <a:rPr lang="cs-CZ" sz="1600" b="1" dirty="0">
                <a:solidFill>
                  <a:srgbClr val="FF0000"/>
                </a:solidFill>
                <a:latin typeface="Arial" panose="020B0604020202020204" pitchFamily="34" charset="0"/>
                <a:cs typeface="Arial" panose="020B0604020202020204" pitchFamily="34" charset="0"/>
              </a:rPr>
              <a:t> prostřednictvím datové schránky </a:t>
            </a:r>
            <a:r>
              <a:rPr lang="cs-CZ" sz="1600" b="1" dirty="0">
                <a:solidFill>
                  <a:srgbClr val="000000"/>
                </a:solidFill>
                <a:latin typeface="Arial" panose="020B0604020202020204" pitchFamily="34" charset="0"/>
                <a:cs typeface="Arial" panose="020B0604020202020204" pitchFamily="34" charset="0"/>
              </a:rPr>
              <a:t>nebo</a:t>
            </a:r>
            <a:r>
              <a:rPr lang="cs-CZ" sz="1600" b="1" dirty="0">
                <a:solidFill>
                  <a:srgbClr val="FF0000"/>
                </a:solidFill>
                <a:latin typeface="Arial" panose="020B0604020202020204" pitchFamily="34" charset="0"/>
                <a:cs typeface="Arial" panose="020B0604020202020204" pitchFamily="34" charset="0"/>
              </a:rPr>
              <a:t> v listinné podobě </a:t>
            </a:r>
            <a:r>
              <a:rPr lang="cs-CZ" sz="1600" dirty="0">
                <a:solidFill>
                  <a:srgbClr val="000000"/>
                </a:solidFill>
                <a:latin typeface="Arial" panose="020B0604020202020204" pitchFamily="34" charset="0"/>
                <a:cs typeface="Arial" panose="020B0604020202020204" pitchFamily="34" charset="0"/>
              </a:rPr>
              <a:t>(pošta, podatelna SMO</a:t>
            </a:r>
            <a:r>
              <a:rPr lang="cs-CZ" sz="1600" dirty="0" smtClean="0">
                <a:solidFill>
                  <a:srgbClr val="000000"/>
                </a:solidFill>
                <a:latin typeface="Arial" panose="020B0604020202020204" pitchFamily="34" charset="0"/>
                <a:cs typeface="Arial" panose="020B0604020202020204" pitchFamily="34" charset="0"/>
              </a:rPr>
              <a:t>) nejpozději 30. 09. 2024.</a:t>
            </a:r>
            <a:endParaRPr lang="cs-CZ" altLang="cs-CZ" sz="1600" dirty="0">
              <a:solidFill>
                <a:srgbClr val="000000"/>
              </a:solidFill>
              <a:latin typeface="Arial" panose="020B0604020202020204" pitchFamily="34" charset="0"/>
              <a:cs typeface="Arial" panose="020B0604020202020204" pitchFamily="34" charset="0"/>
            </a:endParaRPr>
          </a:p>
          <a:p>
            <a:pPr algn="just"/>
            <a:endParaRPr lang="cs-CZ" sz="1600" dirty="0">
              <a:solidFill>
                <a:srgbClr val="000000"/>
              </a:solidFill>
              <a:latin typeface="Arial" panose="020B0604020202020204" pitchFamily="34" charset="0"/>
              <a:cs typeface="Arial" panose="020B0604020202020204" pitchFamily="34" charset="0"/>
            </a:endParaRPr>
          </a:p>
        </p:txBody>
      </p:sp>
      <p:sp>
        <p:nvSpPr>
          <p:cNvPr id="13316" name="Zástupný symbol pro číslo snímku 1"/>
          <p:cNvSpPr>
            <a:spLocks noGrp="1"/>
          </p:cNvSpPr>
          <p:nvPr>
            <p:ph type="sldNum" sz="quarter" idx="12"/>
          </p:nvPr>
        </p:nvSpPr>
        <p:spPr>
          <a:noFill/>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FontTx/>
              <a:buNone/>
            </a:pPr>
            <a:fld id="{53C46B33-2037-43EE-9451-96A0C456BDC7}" type="slidenum">
              <a:rPr lang="cs-CZ" altLang="cs-CZ" sz="1400" smtClean="0"/>
              <a:pPr eaLnBrk="1" hangingPunct="1">
                <a:spcBef>
                  <a:spcPct val="0"/>
                </a:spcBef>
                <a:buFontTx/>
                <a:buNone/>
              </a:pPr>
              <a:t>9</a:t>
            </a:fld>
            <a:endParaRPr lang="cs-CZ" altLang="cs-CZ" sz="1400" dirty="0" smtClean="0"/>
          </a:p>
        </p:txBody>
      </p:sp>
      <p:sp>
        <p:nvSpPr>
          <p:cNvPr id="13317" name="Text Box 3"/>
          <p:cNvSpPr txBox="1">
            <a:spLocks noChangeArrowheads="1"/>
          </p:cNvSpPr>
          <p:nvPr/>
        </p:nvSpPr>
        <p:spPr bwMode="auto">
          <a:xfrm>
            <a:off x="2771775" y="333375"/>
            <a:ext cx="5910263"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r" eaLnBrk="1" hangingPunct="1">
              <a:spcBef>
                <a:spcPct val="50000"/>
              </a:spcBef>
              <a:buFontTx/>
              <a:buNone/>
            </a:pPr>
            <a:r>
              <a:rPr lang="cs-CZ" altLang="cs-CZ" sz="2400" dirty="0"/>
              <a:t> </a:t>
            </a:r>
            <a:r>
              <a:rPr lang="cs-CZ" altLang="cs-CZ" sz="2200" b="1" dirty="0" smtClean="0"/>
              <a:t>ZMĚNY PROJEKTU</a:t>
            </a:r>
            <a:endParaRPr lang="cs-CZ" altLang="cs-CZ" sz="2200" b="1" dirty="0">
              <a:solidFill>
                <a:srgbClr val="E12D28"/>
              </a:solidFill>
            </a:endParaRPr>
          </a:p>
        </p:txBody>
      </p:sp>
    </p:spTree>
    <p:extLst>
      <p:ext uri="{BB962C8B-B14F-4D97-AF65-F5344CB8AC3E}">
        <p14:creationId xmlns:p14="http://schemas.microsoft.com/office/powerpoint/2010/main" val="95087080"/>
      </p:ext>
    </p:extLst>
  </p:cSld>
  <p:clrMapOvr>
    <a:masterClrMapping/>
  </p:clrMapOvr>
  <p:transition advTm="60000"/>
  <p:timing>
    <p:tnLst>
      <p:par>
        <p:cTn id="1" dur="indefinite" restart="never" nodeType="tmRoot"/>
      </p:par>
    </p:tnLst>
  </p:timing>
</p:sld>
</file>

<file path=ppt/theme/theme1.xml><?xml version="1.0" encoding="utf-8"?>
<a:theme xmlns:a="http://schemas.openxmlformats.org/drawingml/2006/main" name="mmopava-sablona-prezentace-nadpis">
  <a:themeElements>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mopava-sablona-prezentace-nadpis">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mopava-sablona-prezentace-nadpi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mopava-sablona-prezentace-nadpi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mopava-sablona-prezentace-nadpi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mopava-sablona-prezentace-nadpi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mopava-sablona-prezentace-nadpi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mopava-sablona-prezentace-nadpi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mopava-sablona-prezentace-nadpi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mopava-sablona-prezentace-nadpi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mopava-sablona-prezentace-nadpi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mopava-sablona-prezentace-nadpi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mopava-sablona-prezentace-nadpi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mopava-sablona-prezentace-nadpi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mmopava-sablona-prezentace-nadpis</Template>
  <TotalTime>10979</TotalTime>
  <Words>534</Words>
  <Application>Microsoft Office PowerPoint</Application>
  <PresentationFormat>Předvádění na obrazovce (4:3)</PresentationFormat>
  <Paragraphs>200</Paragraphs>
  <Slides>17</Slides>
  <Notes>10</Notes>
  <HiddenSlides>0</HiddenSlides>
  <MMClips>0</MMClips>
  <ScaleCrop>false</ScaleCrop>
  <HeadingPairs>
    <vt:vector size="6" baseType="variant">
      <vt:variant>
        <vt:lpstr>Použitá písma</vt:lpstr>
      </vt:variant>
      <vt:variant>
        <vt:i4>3</vt:i4>
      </vt:variant>
      <vt:variant>
        <vt:lpstr>Motiv</vt:lpstr>
      </vt:variant>
      <vt:variant>
        <vt:i4>1</vt:i4>
      </vt:variant>
      <vt:variant>
        <vt:lpstr>Nadpisy snímků</vt:lpstr>
      </vt:variant>
      <vt:variant>
        <vt:i4>17</vt:i4>
      </vt:variant>
    </vt:vector>
  </HeadingPairs>
  <TitlesOfParts>
    <vt:vector size="21" baseType="lpstr">
      <vt:lpstr>Arial</vt:lpstr>
      <vt:lpstr>Calibri</vt:lpstr>
      <vt:lpstr>Times New Roman</vt:lpstr>
      <vt:lpstr>mmopava-sablona-prezentace-nadpis</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Magistrát města Opavy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Snímek 1</dc:title>
  <dc:creator>mrkvica</dc:creator>
  <cp:lastModifiedBy>Jiskrová Lenka</cp:lastModifiedBy>
  <cp:revision>756</cp:revision>
  <cp:lastPrinted>2023-09-13T12:57:37Z</cp:lastPrinted>
  <dcterms:created xsi:type="dcterms:W3CDTF">2007-01-16T13:45:29Z</dcterms:created>
  <dcterms:modified xsi:type="dcterms:W3CDTF">2023-09-13T12:58:31Z</dcterms:modified>
</cp:coreProperties>
</file>