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6" r:id="rId2"/>
    <p:sldId id="317" r:id="rId3"/>
    <p:sldId id="347" r:id="rId4"/>
    <p:sldId id="357" r:id="rId5"/>
    <p:sldId id="350" r:id="rId6"/>
    <p:sldId id="321" r:id="rId7"/>
    <p:sldId id="358" r:id="rId8"/>
    <p:sldId id="360" r:id="rId9"/>
    <p:sldId id="325" r:id="rId10"/>
    <p:sldId id="324" r:id="rId11"/>
    <p:sldId id="329" r:id="rId12"/>
    <p:sldId id="330" r:id="rId13"/>
    <p:sldId id="331" r:id="rId14"/>
    <p:sldId id="332" r:id="rId15"/>
    <p:sldId id="333" r:id="rId16"/>
    <p:sldId id="348" r:id="rId17"/>
    <p:sldId id="334" r:id="rId18"/>
    <p:sldId id="335" r:id="rId19"/>
    <p:sldId id="336" r:id="rId20"/>
    <p:sldId id="327" r:id="rId21"/>
    <p:sldId id="349" r:id="rId22"/>
    <p:sldId id="337" r:id="rId23"/>
    <p:sldId id="338" r:id="rId24"/>
    <p:sldId id="339" r:id="rId25"/>
    <p:sldId id="340" r:id="rId26"/>
    <p:sldId id="341" r:id="rId27"/>
    <p:sldId id="351" r:id="rId28"/>
    <p:sldId id="352" r:id="rId29"/>
    <p:sldId id="343" r:id="rId30"/>
    <p:sldId id="344" r:id="rId31"/>
    <p:sldId id="345" r:id="rId32"/>
    <p:sldId id="346" r:id="rId33"/>
    <p:sldId id="303" r:id="rId34"/>
  </p:sldIdLst>
  <p:sldSz cx="9144000" cy="6858000" type="screen4x3"/>
  <p:notesSz cx="6797675" cy="992663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FF0000"/>
    <a:srgbClr val="D9DAD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 Světlá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Styl Středně sytá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03" autoAdjust="0"/>
  </p:normalViewPr>
  <p:slideViewPr>
    <p:cSldViewPr>
      <p:cViewPr varScale="1">
        <p:scale>
          <a:sx n="106" d="100"/>
          <a:sy n="106" d="100"/>
        </p:scale>
        <p:origin x="176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defRPr sz="1200">
                <a:latin typeface="Arial" charset="0"/>
              </a:defRPr>
            </a:lvl1pPr>
          </a:lstStyle>
          <a:p>
            <a:pPr>
              <a:defRPr/>
            </a:pPr>
            <a:endParaRPr lang="cs-CZ"/>
          </a:p>
        </p:txBody>
      </p:sp>
      <p:sp>
        <p:nvSpPr>
          <p:cNvPr id="45059"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lgn="r">
              <a:defRPr sz="1200">
                <a:latin typeface="Arial" charset="0"/>
              </a:defRPr>
            </a:lvl1pPr>
          </a:lstStyle>
          <a:p>
            <a:pPr>
              <a:defRPr/>
            </a:pPr>
            <a:endParaRPr lang="cs-CZ"/>
          </a:p>
        </p:txBody>
      </p:sp>
      <p:sp>
        <p:nvSpPr>
          <p:cNvPr id="45060"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defRPr sz="1200">
                <a:latin typeface="Arial" charset="0"/>
              </a:defRPr>
            </a:lvl1pPr>
          </a:lstStyle>
          <a:p>
            <a:pPr>
              <a:defRPr/>
            </a:pPr>
            <a:endParaRPr lang="cs-CZ"/>
          </a:p>
        </p:txBody>
      </p:sp>
      <p:sp>
        <p:nvSpPr>
          <p:cNvPr id="45061"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lgn="r">
              <a:defRPr sz="1200">
                <a:latin typeface="Arial" charset="0"/>
              </a:defRPr>
            </a:lvl1pPr>
          </a:lstStyle>
          <a:p>
            <a:pPr>
              <a:defRPr/>
            </a:pPr>
            <a:fld id="{2D74B7F7-D0CF-433C-8F69-2648FF897A23}" type="slidenum">
              <a:rPr lang="cs-CZ"/>
              <a:pPr>
                <a:defRPr/>
              </a:pPr>
              <a:t>‹#›</a:t>
            </a:fld>
            <a:endParaRPr lang="cs-CZ"/>
          </a:p>
        </p:txBody>
      </p:sp>
    </p:spTree>
    <p:extLst>
      <p:ext uri="{BB962C8B-B14F-4D97-AF65-F5344CB8AC3E}">
        <p14:creationId xmlns:p14="http://schemas.microsoft.com/office/powerpoint/2010/main" val="856331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888"/>
          </a:xfrm>
          <a:prstGeom prst="rect">
            <a:avLst/>
          </a:prstGeom>
        </p:spPr>
        <p:txBody>
          <a:bodyPr vert="horz" lIns="91538" tIns="45769" rIns="91538" bIns="45769" rtlCol="0"/>
          <a:lstStyle>
            <a:lvl1pPr algn="l">
              <a:defRPr sz="1200">
                <a:latin typeface="Arial" charset="0"/>
              </a:defRPr>
            </a:lvl1pPr>
          </a:lstStyle>
          <a:p>
            <a:pPr>
              <a:defRPr/>
            </a:pPr>
            <a:endParaRPr lang="cs-CZ"/>
          </a:p>
        </p:txBody>
      </p:sp>
      <p:sp>
        <p:nvSpPr>
          <p:cNvPr id="3" name="Zástupný symbol pro datum 2"/>
          <p:cNvSpPr>
            <a:spLocks noGrp="1"/>
          </p:cNvSpPr>
          <p:nvPr>
            <p:ph type="dt" idx="1"/>
          </p:nvPr>
        </p:nvSpPr>
        <p:spPr>
          <a:xfrm>
            <a:off x="3849688" y="0"/>
            <a:ext cx="2946400" cy="496888"/>
          </a:xfrm>
          <a:prstGeom prst="rect">
            <a:avLst/>
          </a:prstGeom>
        </p:spPr>
        <p:txBody>
          <a:bodyPr vert="horz" lIns="91538" tIns="45769" rIns="91538" bIns="45769" rtlCol="0"/>
          <a:lstStyle>
            <a:lvl1pPr algn="r">
              <a:defRPr sz="1200">
                <a:latin typeface="Arial" charset="0"/>
              </a:defRPr>
            </a:lvl1pPr>
          </a:lstStyle>
          <a:p>
            <a:pPr>
              <a:defRPr/>
            </a:pPr>
            <a:fld id="{091DE21B-5860-4610-939A-C0C923BC24B2}" type="datetimeFigureOut">
              <a:rPr lang="cs-CZ"/>
              <a:pPr>
                <a:defRPr/>
              </a:pPr>
              <a:t>07.09.2023</a:t>
            </a:fld>
            <a:endParaRPr lang="cs-CZ"/>
          </a:p>
        </p:txBody>
      </p:sp>
      <p:sp>
        <p:nvSpPr>
          <p:cNvPr id="4" name="Zástupný symbol pro obrázek snímku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538" tIns="45769" rIns="91538" bIns="45769" rtlCol="0" anchor="ctr"/>
          <a:lstStyle/>
          <a:p>
            <a:pPr lvl="0"/>
            <a:endParaRPr lang="cs-CZ" noProof="0" smtClean="0"/>
          </a:p>
        </p:txBody>
      </p:sp>
      <p:sp>
        <p:nvSpPr>
          <p:cNvPr id="5" name="Zástupný symbol pro poznámky 4"/>
          <p:cNvSpPr>
            <a:spLocks noGrp="1"/>
          </p:cNvSpPr>
          <p:nvPr>
            <p:ph type="body" sz="quarter" idx="3"/>
          </p:nvPr>
        </p:nvSpPr>
        <p:spPr>
          <a:xfrm>
            <a:off x="679450" y="4714876"/>
            <a:ext cx="5438775" cy="4467225"/>
          </a:xfrm>
          <a:prstGeom prst="rect">
            <a:avLst/>
          </a:prstGeom>
        </p:spPr>
        <p:txBody>
          <a:bodyPr vert="horz" lIns="91538" tIns="45769" rIns="91538" bIns="45769" rtlCol="0"/>
          <a:lstStyle/>
          <a:p>
            <a:pPr lvl="0"/>
            <a:r>
              <a:rPr lang="cs-CZ" noProof="0" smtClean="0"/>
              <a:t>Kliknutím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28163"/>
            <a:ext cx="2946400" cy="496887"/>
          </a:xfrm>
          <a:prstGeom prst="rect">
            <a:avLst/>
          </a:prstGeom>
        </p:spPr>
        <p:txBody>
          <a:bodyPr vert="horz" lIns="91538" tIns="45769" rIns="91538" bIns="45769" rtlCol="0" anchor="b"/>
          <a:lstStyle>
            <a:lvl1pPr algn="l">
              <a:defRPr sz="1200">
                <a:latin typeface="Arial" charset="0"/>
              </a:defRPr>
            </a:lvl1pPr>
          </a:lstStyle>
          <a:p>
            <a:pPr>
              <a:defRPr/>
            </a:pPr>
            <a:endParaRPr lang="cs-CZ"/>
          </a:p>
        </p:txBody>
      </p:sp>
      <p:sp>
        <p:nvSpPr>
          <p:cNvPr id="7" name="Zástupný symbol pro číslo snímku 6"/>
          <p:cNvSpPr>
            <a:spLocks noGrp="1"/>
          </p:cNvSpPr>
          <p:nvPr>
            <p:ph type="sldNum" sz="quarter" idx="5"/>
          </p:nvPr>
        </p:nvSpPr>
        <p:spPr>
          <a:xfrm>
            <a:off x="3849688" y="9428163"/>
            <a:ext cx="2946400" cy="496887"/>
          </a:xfrm>
          <a:prstGeom prst="rect">
            <a:avLst/>
          </a:prstGeom>
        </p:spPr>
        <p:txBody>
          <a:bodyPr vert="horz" lIns="91538" tIns="45769" rIns="91538" bIns="45769" rtlCol="0" anchor="b"/>
          <a:lstStyle>
            <a:lvl1pPr algn="r">
              <a:defRPr sz="1200">
                <a:latin typeface="Arial" charset="0"/>
              </a:defRPr>
            </a:lvl1pPr>
          </a:lstStyle>
          <a:p>
            <a:pPr>
              <a:defRPr/>
            </a:pPr>
            <a:fld id="{1AB955E8-0677-4851-A183-F99C7327303F}" type="slidenum">
              <a:rPr lang="cs-CZ"/>
              <a:pPr>
                <a:defRPr/>
              </a:pPr>
              <a:t>‹#›</a:t>
            </a:fld>
            <a:endParaRPr lang="cs-CZ"/>
          </a:p>
        </p:txBody>
      </p:sp>
    </p:spTree>
    <p:extLst>
      <p:ext uri="{BB962C8B-B14F-4D97-AF65-F5344CB8AC3E}">
        <p14:creationId xmlns:p14="http://schemas.microsoft.com/office/powerpoint/2010/main" val="8840306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1946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88B8C62-7395-49E6-B51B-3AD1151B898A}" type="slidenum">
              <a:rPr lang="cs-CZ" altLang="cs-CZ" smtClean="0">
                <a:latin typeface="Arial" charset="0"/>
              </a:rPr>
              <a:pPr eaLnBrk="1" hangingPunct="1">
                <a:spcBef>
                  <a:spcPct val="0"/>
                </a:spcBef>
              </a:pPr>
              <a:t>1</a:t>
            </a:fld>
            <a:endParaRPr lang="cs-CZ" altLang="cs-CZ" smtClean="0">
              <a:latin typeface="Arial" charset="0"/>
            </a:endParaRPr>
          </a:p>
        </p:txBody>
      </p:sp>
    </p:spTree>
    <p:extLst>
      <p:ext uri="{BB962C8B-B14F-4D97-AF65-F5344CB8AC3E}">
        <p14:creationId xmlns:p14="http://schemas.microsoft.com/office/powerpoint/2010/main" val="17069483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765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676F9B7-6C4D-44EF-8ED5-B2634D0F8E39}" type="slidenum">
              <a:rPr lang="cs-CZ" altLang="cs-CZ" smtClean="0">
                <a:latin typeface="Arial" charset="0"/>
              </a:rPr>
              <a:pPr eaLnBrk="1" hangingPunct="1">
                <a:spcBef>
                  <a:spcPct val="0"/>
                </a:spcBef>
              </a:pPr>
              <a:t>10</a:t>
            </a:fld>
            <a:endParaRPr lang="cs-CZ" altLang="cs-CZ" smtClean="0">
              <a:latin typeface="Arial" charset="0"/>
            </a:endParaRPr>
          </a:p>
        </p:txBody>
      </p:sp>
    </p:spTree>
    <p:extLst>
      <p:ext uri="{BB962C8B-B14F-4D97-AF65-F5344CB8AC3E}">
        <p14:creationId xmlns:p14="http://schemas.microsoft.com/office/powerpoint/2010/main" val="3528510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11</a:t>
            </a:fld>
            <a:endParaRPr lang="cs-CZ"/>
          </a:p>
        </p:txBody>
      </p:sp>
    </p:spTree>
    <p:extLst>
      <p:ext uri="{BB962C8B-B14F-4D97-AF65-F5344CB8AC3E}">
        <p14:creationId xmlns:p14="http://schemas.microsoft.com/office/powerpoint/2010/main" val="8238507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12</a:t>
            </a:fld>
            <a:endParaRPr lang="cs-CZ"/>
          </a:p>
        </p:txBody>
      </p:sp>
    </p:spTree>
    <p:extLst>
      <p:ext uri="{BB962C8B-B14F-4D97-AF65-F5344CB8AC3E}">
        <p14:creationId xmlns:p14="http://schemas.microsoft.com/office/powerpoint/2010/main" val="2515082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13</a:t>
            </a:fld>
            <a:endParaRPr lang="cs-CZ"/>
          </a:p>
        </p:txBody>
      </p:sp>
    </p:spTree>
    <p:extLst>
      <p:ext uri="{BB962C8B-B14F-4D97-AF65-F5344CB8AC3E}">
        <p14:creationId xmlns:p14="http://schemas.microsoft.com/office/powerpoint/2010/main" val="6071383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14</a:t>
            </a:fld>
            <a:endParaRPr lang="cs-CZ"/>
          </a:p>
        </p:txBody>
      </p:sp>
    </p:spTree>
    <p:extLst>
      <p:ext uri="{BB962C8B-B14F-4D97-AF65-F5344CB8AC3E}">
        <p14:creationId xmlns:p14="http://schemas.microsoft.com/office/powerpoint/2010/main" val="803280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15</a:t>
            </a:fld>
            <a:endParaRPr lang="cs-CZ"/>
          </a:p>
        </p:txBody>
      </p:sp>
    </p:spTree>
    <p:extLst>
      <p:ext uri="{BB962C8B-B14F-4D97-AF65-F5344CB8AC3E}">
        <p14:creationId xmlns:p14="http://schemas.microsoft.com/office/powerpoint/2010/main" val="2365256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16</a:t>
            </a:fld>
            <a:endParaRPr lang="cs-CZ"/>
          </a:p>
        </p:txBody>
      </p:sp>
    </p:spTree>
    <p:extLst>
      <p:ext uri="{BB962C8B-B14F-4D97-AF65-F5344CB8AC3E}">
        <p14:creationId xmlns:p14="http://schemas.microsoft.com/office/powerpoint/2010/main" val="9345551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04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0131C4F-D1EA-4EFA-B1EB-E470242388C8}" type="slidenum">
              <a:rPr lang="cs-CZ" altLang="cs-CZ" smtClean="0">
                <a:latin typeface="Arial" charset="0"/>
              </a:rPr>
              <a:pPr eaLnBrk="1" hangingPunct="1">
                <a:spcBef>
                  <a:spcPct val="0"/>
                </a:spcBef>
              </a:pPr>
              <a:t>17</a:t>
            </a:fld>
            <a:endParaRPr lang="cs-CZ" altLang="cs-CZ" smtClean="0">
              <a:latin typeface="Arial" charset="0"/>
            </a:endParaRPr>
          </a:p>
        </p:txBody>
      </p:sp>
    </p:spTree>
    <p:extLst>
      <p:ext uri="{BB962C8B-B14F-4D97-AF65-F5344CB8AC3E}">
        <p14:creationId xmlns:p14="http://schemas.microsoft.com/office/powerpoint/2010/main" val="28054420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1D32122-5F78-4416-9784-35AFC2D6475F}" type="slidenum">
              <a:rPr lang="cs-CZ" altLang="cs-CZ" smtClean="0">
                <a:latin typeface="Arial" charset="0"/>
              </a:rPr>
              <a:pPr eaLnBrk="1" hangingPunct="1">
                <a:spcBef>
                  <a:spcPct val="0"/>
                </a:spcBef>
              </a:pPr>
              <a:t>18</a:t>
            </a:fld>
            <a:endParaRPr lang="cs-CZ" altLang="cs-CZ" smtClean="0">
              <a:latin typeface="Arial" charset="0"/>
            </a:endParaRPr>
          </a:p>
        </p:txBody>
      </p:sp>
    </p:spTree>
    <p:extLst>
      <p:ext uri="{BB962C8B-B14F-4D97-AF65-F5344CB8AC3E}">
        <p14:creationId xmlns:p14="http://schemas.microsoft.com/office/powerpoint/2010/main" val="24169024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CC5B698-2F91-4C46-98B0-C05987E4DA74}" type="slidenum">
              <a:rPr lang="cs-CZ" altLang="cs-CZ" smtClean="0">
                <a:latin typeface="Arial" charset="0"/>
              </a:rPr>
              <a:pPr eaLnBrk="1" hangingPunct="1">
                <a:spcBef>
                  <a:spcPct val="0"/>
                </a:spcBef>
              </a:pPr>
              <a:t>19</a:t>
            </a:fld>
            <a:endParaRPr lang="cs-CZ" altLang="cs-CZ" smtClean="0">
              <a:latin typeface="Arial" charset="0"/>
            </a:endParaRPr>
          </a:p>
        </p:txBody>
      </p:sp>
    </p:spTree>
    <p:extLst>
      <p:ext uri="{BB962C8B-B14F-4D97-AF65-F5344CB8AC3E}">
        <p14:creationId xmlns:p14="http://schemas.microsoft.com/office/powerpoint/2010/main" val="3552524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2</a:t>
            </a:fld>
            <a:endParaRPr lang="cs-CZ" altLang="cs-CZ" smtClean="0">
              <a:latin typeface="Arial" charset="0"/>
            </a:endParaRPr>
          </a:p>
        </p:txBody>
      </p:sp>
    </p:spTree>
    <p:extLst>
      <p:ext uri="{BB962C8B-B14F-4D97-AF65-F5344CB8AC3E}">
        <p14:creationId xmlns:p14="http://schemas.microsoft.com/office/powerpoint/2010/main" val="24824799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9202ABA-ED49-4216-9120-2177797134B5}" type="slidenum">
              <a:rPr lang="cs-CZ" altLang="cs-CZ" smtClean="0">
                <a:latin typeface="Arial" charset="0"/>
              </a:rPr>
              <a:pPr eaLnBrk="1" hangingPunct="1">
                <a:spcBef>
                  <a:spcPct val="0"/>
                </a:spcBef>
              </a:pPr>
              <a:t>20</a:t>
            </a:fld>
            <a:endParaRPr lang="cs-CZ" altLang="cs-CZ" smtClean="0">
              <a:latin typeface="Arial" charset="0"/>
            </a:endParaRPr>
          </a:p>
        </p:txBody>
      </p:sp>
    </p:spTree>
    <p:extLst>
      <p:ext uri="{BB962C8B-B14F-4D97-AF65-F5344CB8AC3E}">
        <p14:creationId xmlns:p14="http://schemas.microsoft.com/office/powerpoint/2010/main" val="15130985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9202ABA-ED49-4216-9120-2177797134B5}" type="slidenum">
              <a:rPr lang="cs-CZ" altLang="cs-CZ" smtClean="0">
                <a:latin typeface="Arial" charset="0"/>
              </a:rPr>
              <a:pPr eaLnBrk="1" hangingPunct="1">
                <a:spcBef>
                  <a:spcPct val="0"/>
                </a:spcBef>
              </a:pPr>
              <a:t>21</a:t>
            </a:fld>
            <a:endParaRPr lang="cs-CZ" altLang="cs-CZ" smtClean="0">
              <a:latin typeface="Arial" charset="0"/>
            </a:endParaRPr>
          </a:p>
        </p:txBody>
      </p:sp>
    </p:spTree>
    <p:extLst>
      <p:ext uri="{BB962C8B-B14F-4D97-AF65-F5344CB8AC3E}">
        <p14:creationId xmlns:p14="http://schemas.microsoft.com/office/powerpoint/2010/main" val="20621017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22</a:t>
            </a:fld>
            <a:endParaRPr lang="cs-CZ"/>
          </a:p>
        </p:txBody>
      </p:sp>
    </p:spTree>
    <p:extLst>
      <p:ext uri="{BB962C8B-B14F-4D97-AF65-F5344CB8AC3E}">
        <p14:creationId xmlns:p14="http://schemas.microsoft.com/office/powerpoint/2010/main" val="22727565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23</a:t>
            </a:fld>
            <a:endParaRPr lang="cs-CZ"/>
          </a:p>
        </p:txBody>
      </p:sp>
    </p:spTree>
    <p:extLst>
      <p:ext uri="{BB962C8B-B14F-4D97-AF65-F5344CB8AC3E}">
        <p14:creationId xmlns:p14="http://schemas.microsoft.com/office/powerpoint/2010/main" val="5234426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24</a:t>
            </a:fld>
            <a:endParaRPr lang="cs-CZ"/>
          </a:p>
        </p:txBody>
      </p:sp>
    </p:spTree>
    <p:extLst>
      <p:ext uri="{BB962C8B-B14F-4D97-AF65-F5344CB8AC3E}">
        <p14:creationId xmlns:p14="http://schemas.microsoft.com/office/powerpoint/2010/main" val="12178770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25</a:t>
            </a:fld>
            <a:endParaRPr lang="cs-CZ"/>
          </a:p>
        </p:txBody>
      </p:sp>
    </p:spTree>
    <p:extLst>
      <p:ext uri="{BB962C8B-B14F-4D97-AF65-F5344CB8AC3E}">
        <p14:creationId xmlns:p14="http://schemas.microsoft.com/office/powerpoint/2010/main" val="40165105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26</a:t>
            </a:fld>
            <a:endParaRPr lang="cs-CZ"/>
          </a:p>
        </p:txBody>
      </p:sp>
    </p:spTree>
    <p:extLst>
      <p:ext uri="{BB962C8B-B14F-4D97-AF65-F5344CB8AC3E}">
        <p14:creationId xmlns:p14="http://schemas.microsoft.com/office/powerpoint/2010/main" val="7471780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27</a:t>
            </a:fld>
            <a:endParaRPr lang="cs-CZ"/>
          </a:p>
        </p:txBody>
      </p:sp>
    </p:spTree>
    <p:extLst>
      <p:ext uri="{BB962C8B-B14F-4D97-AF65-F5344CB8AC3E}">
        <p14:creationId xmlns:p14="http://schemas.microsoft.com/office/powerpoint/2010/main" val="23466821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04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D5F5432-7621-406D-84C9-547BEAB5F1C5}" type="slidenum">
              <a:rPr lang="cs-CZ" altLang="cs-CZ" smtClean="0">
                <a:latin typeface="Arial" charset="0"/>
              </a:rPr>
              <a:pPr eaLnBrk="1" hangingPunct="1">
                <a:spcBef>
                  <a:spcPct val="0"/>
                </a:spcBef>
              </a:pPr>
              <a:t>28</a:t>
            </a:fld>
            <a:endParaRPr lang="cs-CZ" altLang="cs-CZ" smtClean="0">
              <a:latin typeface="Arial" charset="0"/>
            </a:endParaRPr>
          </a:p>
        </p:txBody>
      </p:sp>
    </p:spTree>
    <p:extLst>
      <p:ext uri="{BB962C8B-B14F-4D97-AF65-F5344CB8AC3E}">
        <p14:creationId xmlns:p14="http://schemas.microsoft.com/office/powerpoint/2010/main" val="14239016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78F6ADB-78FF-445E-98A5-E9C51E1A4321}" type="slidenum">
              <a:rPr lang="cs-CZ" altLang="cs-CZ" smtClean="0">
                <a:latin typeface="Arial" charset="0"/>
              </a:rPr>
              <a:pPr eaLnBrk="1" hangingPunct="1">
                <a:spcBef>
                  <a:spcPct val="0"/>
                </a:spcBef>
              </a:pPr>
              <a:t>29</a:t>
            </a:fld>
            <a:endParaRPr lang="cs-CZ" altLang="cs-CZ" smtClean="0">
              <a:latin typeface="Arial" charset="0"/>
            </a:endParaRPr>
          </a:p>
        </p:txBody>
      </p:sp>
    </p:spTree>
    <p:extLst>
      <p:ext uri="{BB962C8B-B14F-4D97-AF65-F5344CB8AC3E}">
        <p14:creationId xmlns:p14="http://schemas.microsoft.com/office/powerpoint/2010/main" val="1496264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a:p>
            <a:endParaRPr lang="cs-CZ" altLang="cs-CZ" dirty="0"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3</a:t>
            </a:fld>
            <a:endParaRPr lang="cs-CZ" altLang="cs-CZ" smtClean="0">
              <a:latin typeface="Arial" charset="0"/>
            </a:endParaRPr>
          </a:p>
        </p:txBody>
      </p:sp>
    </p:spTree>
    <p:extLst>
      <p:ext uri="{BB962C8B-B14F-4D97-AF65-F5344CB8AC3E}">
        <p14:creationId xmlns:p14="http://schemas.microsoft.com/office/powerpoint/2010/main" val="37904642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A53ECD1-25E3-42EE-BF78-7480672DD9A2}" type="slidenum">
              <a:rPr lang="cs-CZ" altLang="cs-CZ" smtClean="0">
                <a:latin typeface="Arial" charset="0"/>
              </a:rPr>
              <a:pPr eaLnBrk="1" hangingPunct="1">
                <a:spcBef>
                  <a:spcPct val="0"/>
                </a:spcBef>
              </a:pPr>
              <a:t>30</a:t>
            </a:fld>
            <a:endParaRPr lang="cs-CZ" altLang="cs-CZ" smtClean="0">
              <a:latin typeface="Arial" charset="0"/>
            </a:endParaRPr>
          </a:p>
        </p:txBody>
      </p:sp>
    </p:spTree>
    <p:extLst>
      <p:ext uri="{BB962C8B-B14F-4D97-AF65-F5344CB8AC3E}">
        <p14:creationId xmlns:p14="http://schemas.microsoft.com/office/powerpoint/2010/main" val="1711527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E35D666-FC34-4043-9036-AB6155182A8D}" type="slidenum">
              <a:rPr lang="cs-CZ" altLang="cs-CZ" smtClean="0">
                <a:latin typeface="Arial" charset="0"/>
              </a:rPr>
              <a:pPr eaLnBrk="1" hangingPunct="1">
                <a:spcBef>
                  <a:spcPct val="0"/>
                </a:spcBef>
              </a:pPr>
              <a:t>31</a:t>
            </a:fld>
            <a:endParaRPr lang="cs-CZ" altLang="cs-CZ" smtClean="0">
              <a:latin typeface="Arial" charset="0"/>
            </a:endParaRPr>
          </a:p>
        </p:txBody>
      </p:sp>
    </p:spTree>
    <p:extLst>
      <p:ext uri="{BB962C8B-B14F-4D97-AF65-F5344CB8AC3E}">
        <p14:creationId xmlns:p14="http://schemas.microsoft.com/office/powerpoint/2010/main" val="31632855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32</a:t>
            </a:fld>
            <a:endParaRPr lang="cs-CZ"/>
          </a:p>
        </p:txBody>
      </p:sp>
    </p:spTree>
    <p:extLst>
      <p:ext uri="{BB962C8B-B14F-4D97-AF65-F5344CB8AC3E}">
        <p14:creationId xmlns:p14="http://schemas.microsoft.com/office/powerpoint/2010/main" val="22949399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33</a:t>
            </a:fld>
            <a:endParaRPr lang="cs-CZ"/>
          </a:p>
        </p:txBody>
      </p:sp>
    </p:spTree>
    <p:extLst>
      <p:ext uri="{BB962C8B-B14F-4D97-AF65-F5344CB8AC3E}">
        <p14:creationId xmlns:p14="http://schemas.microsoft.com/office/powerpoint/2010/main" val="2410620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4</a:t>
            </a:fld>
            <a:endParaRPr lang="cs-CZ" altLang="cs-CZ" smtClean="0">
              <a:latin typeface="Arial" charset="0"/>
            </a:endParaRPr>
          </a:p>
        </p:txBody>
      </p:sp>
    </p:spTree>
    <p:extLst>
      <p:ext uri="{BB962C8B-B14F-4D97-AF65-F5344CB8AC3E}">
        <p14:creationId xmlns:p14="http://schemas.microsoft.com/office/powerpoint/2010/main" val="2075855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5</a:t>
            </a:fld>
            <a:endParaRPr lang="cs-CZ" altLang="cs-CZ" smtClean="0">
              <a:latin typeface="Arial" charset="0"/>
            </a:endParaRPr>
          </a:p>
        </p:txBody>
      </p:sp>
    </p:spTree>
    <p:extLst>
      <p:ext uri="{BB962C8B-B14F-4D97-AF65-F5344CB8AC3E}">
        <p14:creationId xmlns:p14="http://schemas.microsoft.com/office/powerpoint/2010/main" val="854611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458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30975BF-060D-4789-BB1F-ADDEA948A746}" type="slidenum">
              <a:rPr lang="cs-CZ" altLang="cs-CZ" smtClean="0">
                <a:latin typeface="Arial" charset="0"/>
              </a:rPr>
              <a:pPr eaLnBrk="1" hangingPunct="1">
                <a:spcBef>
                  <a:spcPct val="0"/>
                </a:spcBef>
              </a:pPr>
              <a:t>6</a:t>
            </a:fld>
            <a:endParaRPr lang="cs-CZ" altLang="cs-CZ" smtClean="0">
              <a:latin typeface="Arial" charset="0"/>
            </a:endParaRPr>
          </a:p>
        </p:txBody>
      </p:sp>
    </p:spTree>
    <p:extLst>
      <p:ext uri="{BB962C8B-B14F-4D97-AF65-F5344CB8AC3E}">
        <p14:creationId xmlns:p14="http://schemas.microsoft.com/office/powerpoint/2010/main" val="2178584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458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30975BF-060D-4789-BB1F-ADDEA948A746}" type="slidenum">
              <a:rPr lang="cs-CZ" altLang="cs-CZ" smtClean="0">
                <a:latin typeface="Arial" charset="0"/>
              </a:rPr>
              <a:pPr eaLnBrk="1" hangingPunct="1">
                <a:spcBef>
                  <a:spcPct val="0"/>
                </a:spcBef>
              </a:pPr>
              <a:t>7</a:t>
            </a:fld>
            <a:endParaRPr lang="cs-CZ" altLang="cs-CZ" smtClean="0">
              <a:latin typeface="Arial" charset="0"/>
            </a:endParaRPr>
          </a:p>
        </p:txBody>
      </p:sp>
    </p:spTree>
    <p:extLst>
      <p:ext uri="{BB962C8B-B14F-4D97-AF65-F5344CB8AC3E}">
        <p14:creationId xmlns:p14="http://schemas.microsoft.com/office/powerpoint/2010/main" val="3227624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458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30975BF-060D-4789-BB1F-ADDEA948A746}" type="slidenum">
              <a:rPr lang="cs-CZ" altLang="cs-CZ" smtClean="0">
                <a:latin typeface="Arial" charset="0"/>
              </a:rPr>
              <a:pPr eaLnBrk="1" hangingPunct="1">
                <a:spcBef>
                  <a:spcPct val="0"/>
                </a:spcBef>
              </a:pPr>
              <a:t>8</a:t>
            </a:fld>
            <a:endParaRPr lang="cs-CZ" altLang="cs-CZ" smtClean="0">
              <a:latin typeface="Arial" charset="0"/>
            </a:endParaRPr>
          </a:p>
        </p:txBody>
      </p:sp>
    </p:spTree>
    <p:extLst>
      <p:ext uri="{BB962C8B-B14F-4D97-AF65-F5344CB8AC3E}">
        <p14:creationId xmlns:p14="http://schemas.microsoft.com/office/powerpoint/2010/main" val="4089250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867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1FC8342-B3E2-4D97-9138-010C4EE6D5AF}" type="slidenum">
              <a:rPr lang="cs-CZ" altLang="cs-CZ" smtClean="0">
                <a:latin typeface="Arial" charset="0"/>
              </a:rPr>
              <a:pPr eaLnBrk="1" hangingPunct="1">
                <a:spcBef>
                  <a:spcPct val="0"/>
                </a:spcBef>
              </a:pPr>
              <a:t>9</a:t>
            </a:fld>
            <a:endParaRPr lang="cs-CZ" altLang="cs-CZ" smtClean="0">
              <a:latin typeface="Arial" charset="0"/>
            </a:endParaRPr>
          </a:p>
        </p:txBody>
      </p:sp>
    </p:spTree>
    <p:extLst>
      <p:ext uri="{BB962C8B-B14F-4D97-AF65-F5344CB8AC3E}">
        <p14:creationId xmlns:p14="http://schemas.microsoft.com/office/powerpoint/2010/main" val="3378418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A7387AC9-C2D2-484D-885F-AD8E88001EE3}" type="slidenum">
              <a:rPr lang="cs-CZ"/>
              <a:pPr>
                <a:defRPr/>
              </a:pPr>
              <a:t>‹#›</a:t>
            </a:fld>
            <a:endParaRPr lang="cs-CZ"/>
          </a:p>
        </p:txBody>
      </p:sp>
    </p:spTree>
    <p:extLst>
      <p:ext uri="{BB962C8B-B14F-4D97-AF65-F5344CB8AC3E}">
        <p14:creationId xmlns:p14="http://schemas.microsoft.com/office/powerpoint/2010/main" val="3307955046"/>
      </p:ext>
    </p:extLst>
  </p:cSld>
  <p:clrMapOvr>
    <a:masterClrMapping/>
  </p:clrMapOvr>
  <p:transition advTm="6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B71A4C09-CA40-4067-86FA-336B83A3DBB5}" type="slidenum">
              <a:rPr lang="cs-CZ"/>
              <a:pPr>
                <a:defRPr/>
              </a:pPr>
              <a:t>‹#›</a:t>
            </a:fld>
            <a:endParaRPr lang="cs-CZ"/>
          </a:p>
        </p:txBody>
      </p:sp>
    </p:spTree>
    <p:extLst>
      <p:ext uri="{BB962C8B-B14F-4D97-AF65-F5344CB8AC3E}">
        <p14:creationId xmlns:p14="http://schemas.microsoft.com/office/powerpoint/2010/main" val="1821926046"/>
      </p:ext>
    </p:extLst>
  </p:cSld>
  <p:clrMapOvr>
    <a:masterClrMapping/>
  </p:clrMapOvr>
  <p:transition advTm="6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7C2A70D1-5E2B-4C4E-AA62-0B9EB301845A}" type="slidenum">
              <a:rPr lang="cs-CZ"/>
              <a:pPr>
                <a:defRPr/>
              </a:pPr>
              <a:t>‹#›</a:t>
            </a:fld>
            <a:endParaRPr lang="cs-CZ"/>
          </a:p>
        </p:txBody>
      </p:sp>
    </p:spTree>
    <p:extLst>
      <p:ext uri="{BB962C8B-B14F-4D97-AF65-F5344CB8AC3E}">
        <p14:creationId xmlns:p14="http://schemas.microsoft.com/office/powerpoint/2010/main" val="3956998082"/>
      </p:ext>
    </p:extLst>
  </p:cSld>
  <p:clrMapOvr>
    <a:masterClrMapping/>
  </p:clrMapOvr>
  <p:transition advTm="6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0DC07150-7A4F-4793-AE8E-E503D80DE90C}" type="slidenum">
              <a:rPr lang="cs-CZ"/>
              <a:pPr>
                <a:defRPr/>
              </a:pPr>
              <a:t>‹#›</a:t>
            </a:fld>
            <a:endParaRPr lang="cs-CZ"/>
          </a:p>
        </p:txBody>
      </p:sp>
    </p:spTree>
    <p:extLst>
      <p:ext uri="{BB962C8B-B14F-4D97-AF65-F5344CB8AC3E}">
        <p14:creationId xmlns:p14="http://schemas.microsoft.com/office/powerpoint/2010/main" val="3042819321"/>
      </p:ext>
    </p:extLst>
  </p:cSld>
  <p:clrMapOvr>
    <a:masterClrMapping/>
  </p:clrMapOvr>
  <p:transition advTm="6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69F408BB-3146-417F-93AE-F7CB86449368}" type="slidenum">
              <a:rPr lang="cs-CZ"/>
              <a:pPr>
                <a:defRPr/>
              </a:pPr>
              <a:t>‹#›</a:t>
            </a:fld>
            <a:endParaRPr lang="cs-CZ"/>
          </a:p>
        </p:txBody>
      </p:sp>
    </p:spTree>
    <p:extLst>
      <p:ext uri="{BB962C8B-B14F-4D97-AF65-F5344CB8AC3E}">
        <p14:creationId xmlns:p14="http://schemas.microsoft.com/office/powerpoint/2010/main" val="419438289"/>
      </p:ext>
    </p:extLst>
  </p:cSld>
  <p:clrMapOvr>
    <a:masterClrMapping/>
  </p:clrMapOvr>
  <p:transition advTm="6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D00165C5-6B93-4262-A6C2-876FCE2653EB}" type="slidenum">
              <a:rPr lang="cs-CZ"/>
              <a:pPr>
                <a:defRPr/>
              </a:pPr>
              <a:t>‹#›</a:t>
            </a:fld>
            <a:endParaRPr lang="cs-CZ"/>
          </a:p>
        </p:txBody>
      </p:sp>
    </p:spTree>
    <p:extLst>
      <p:ext uri="{BB962C8B-B14F-4D97-AF65-F5344CB8AC3E}">
        <p14:creationId xmlns:p14="http://schemas.microsoft.com/office/powerpoint/2010/main" val="1361903355"/>
      </p:ext>
    </p:extLst>
  </p:cSld>
  <p:clrMapOvr>
    <a:masterClrMapping/>
  </p:clrMapOvr>
  <p:transition advTm="6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p>
        </p:txBody>
      </p:sp>
      <p:sp>
        <p:nvSpPr>
          <p:cNvPr id="9" name="Rectangle 6"/>
          <p:cNvSpPr>
            <a:spLocks noGrp="1" noChangeArrowheads="1"/>
          </p:cNvSpPr>
          <p:nvPr>
            <p:ph type="sldNum" sz="quarter" idx="12"/>
          </p:nvPr>
        </p:nvSpPr>
        <p:spPr>
          <a:ln/>
        </p:spPr>
        <p:txBody>
          <a:bodyPr/>
          <a:lstStyle>
            <a:lvl1pPr>
              <a:defRPr/>
            </a:lvl1pPr>
          </a:lstStyle>
          <a:p>
            <a:pPr>
              <a:defRPr/>
            </a:pPr>
            <a:fld id="{BC0F1B4B-71FC-482E-8357-BA6A7E44D899}" type="slidenum">
              <a:rPr lang="cs-CZ"/>
              <a:pPr>
                <a:defRPr/>
              </a:pPr>
              <a:t>‹#›</a:t>
            </a:fld>
            <a:endParaRPr lang="cs-CZ"/>
          </a:p>
        </p:txBody>
      </p:sp>
    </p:spTree>
    <p:extLst>
      <p:ext uri="{BB962C8B-B14F-4D97-AF65-F5344CB8AC3E}">
        <p14:creationId xmlns:p14="http://schemas.microsoft.com/office/powerpoint/2010/main" val="1775639296"/>
      </p:ext>
    </p:extLst>
  </p:cSld>
  <p:clrMapOvr>
    <a:masterClrMapping/>
  </p:clrMapOvr>
  <p:transition advTm="6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pPr>
              <a:defRPr/>
            </a:pPr>
            <a:fld id="{C666406C-3601-4FF5-8A8E-BDECAB621547}" type="slidenum">
              <a:rPr lang="cs-CZ"/>
              <a:pPr>
                <a:defRPr/>
              </a:pPr>
              <a:t>‹#›</a:t>
            </a:fld>
            <a:endParaRPr lang="cs-CZ"/>
          </a:p>
        </p:txBody>
      </p:sp>
    </p:spTree>
    <p:extLst>
      <p:ext uri="{BB962C8B-B14F-4D97-AF65-F5344CB8AC3E}">
        <p14:creationId xmlns:p14="http://schemas.microsoft.com/office/powerpoint/2010/main" val="1536005811"/>
      </p:ext>
    </p:extLst>
  </p:cSld>
  <p:clrMapOvr>
    <a:masterClrMapping/>
  </p:clrMapOvr>
  <p:transition advTm="6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p>
        </p:txBody>
      </p:sp>
      <p:sp>
        <p:nvSpPr>
          <p:cNvPr id="4" name="Rectangle 6"/>
          <p:cNvSpPr>
            <a:spLocks noGrp="1" noChangeArrowheads="1"/>
          </p:cNvSpPr>
          <p:nvPr>
            <p:ph type="sldNum" sz="quarter" idx="12"/>
          </p:nvPr>
        </p:nvSpPr>
        <p:spPr>
          <a:ln/>
        </p:spPr>
        <p:txBody>
          <a:bodyPr/>
          <a:lstStyle>
            <a:lvl1pPr>
              <a:defRPr/>
            </a:lvl1pPr>
          </a:lstStyle>
          <a:p>
            <a:pPr>
              <a:defRPr/>
            </a:pPr>
            <a:fld id="{91DBE241-49E7-42FF-A1C1-C3A2DC6D2D30}" type="slidenum">
              <a:rPr lang="cs-CZ"/>
              <a:pPr>
                <a:defRPr/>
              </a:pPr>
              <a:t>‹#›</a:t>
            </a:fld>
            <a:endParaRPr lang="cs-CZ"/>
          </a:p>
        </p:txBody>
      </p:sp>
    </p:spTree>
    <p:extLst>
      <p:ext uri="{BB962C8B-B14F-4D97-AF65-F5344CB8AC3E}">
        <p14:creationId xmlns:p14="http://schemas.microsoft.com/office/powerpoint/2010/main" val="3411150450"/>
      </p:ext>
    </p:extLst>
  </p:cSld>
  <p:clrMapOvr>
    <a:masterClrMapping/>
  </p:clrMapOvr>
  <p:transition advTm="6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595E18D8-C1EE-4E3E-80FD-CBF504DE4291}" type="slidenum">
              <a:rPr lang="cs-CZ"/>
              <a:pPr>
                <a:defRPr/>
              </a:pPr>
              <a:t>‹#›</a:t>
            </a:fld>
            <a:endParaRPr lang="cs-CZ"/>
          </a:p>
        </p:txBody>
      </p:sp>
    </p:spTree>
    <p:extLst>
      <p:ext uri="{BB962C8B-B14F-4D97-AF65-F5344CB8AC3E}">
        <p14:creationId xmlns:p14="http://schemas.microsoft.com/office/powerpoint/2010/main" val="452185618"/>
      </p:ext>
    </p:extLst>
  </p:cSld>
  <p:clrMapOvr>
    <a:masterClrMapping/>
  </p:clrMapOvr>
  <p:transition advTm="6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6CFAF434-BA48-4894-887C-1C572AABDD6C}" type="slidenum">
              <a:rPr lang="cs-CZ"/>
              <a:pPr>
                <a:defRPr/>
              </a:pPr>
              <a:t>‹#›</a:t>
            </a:fld>
            <a:endParaRPr lang="cs-CZ"/>
          </a:p>
        </p:txBody>
      </p:sp>
    </p:spTree>
    <p:extLst>
      <p:ext uri="{BB962C8B-B14F-4D97-AF65-F5344CB8AC3E}">
        <p14:creationId xmlns:p14="http://schemas.microsoft.com/office/powerpoint/2010/main" val="2873951567"/>
      </p:ext>
    </p:extLst>
  </p:cSld>
  <p:clrMapOvr>
    <a:masterClrMapping/>
  </p:clrMapOvr>
  <p:transition advTm="6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cs-C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A32AAE0-048C-4D07-9C16-1766D6534564}" type="slidenum">
              <a:rPr lang="cs-CZ"/>
              <a:pPr>
                <a:defRPr/>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60000"/>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opava-city.cz/cz/nabidka-temat/dotace/dotacni-programy-2024/zivotni-prostredi-evvo-2024.html" TargetMode="External"/><Relationship Id="rId3" Type="http://schemas.openxmlformats.org/officeDocument/2006/relationships/image" Target="../media/image2.jpeg"/><Relationship Id="rId7" Type="http://schemas.openxmlformats.org/officeDocument/2006/relationships/hyperlink" Target="mailto:dagmar.polaskova@opava-city.cz"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mailto:katerina.durcakova@opava-city.cz" TargetMode="External"/><Relationship Id="rId5" Type="http://schemas.openxmlformats.org/officeDocument/2006/relationships/hyperlink" Target="mailto:barbora.raidova@opava-city.cz" TargetMode="External"/><Relationship Id="rId4" Type="http://schemas.openxmlformats.org/officeDocument/2006/relationships/hyperlink" Target="mailto:lenka.jiskrova@opava-city.cz" TargetMode="External"/><Relationship Id="rId9" Type="http://schemas.openxmlformats.org/officeDocument/2006/relationships/hyperlink" Target="http://www.opava-city.cz/cz/nabidka-temat/dotace/dotacni-programy-2024/prevence-kriminality-2024.htm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dotace.opava-city.cz/"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mailto:granty-prevence@opava-city.cz" TargetMode="External"/><Relationship Id="rId4" Type="http://schemas.openxmlformats.org/officeDocument/2006/relationships/hyperlink" Target="mailto:granty-evvo@opava-city.cz"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dotace.opava-city.cz/"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2050"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3163" y="260350"/>
            <a:ext cx="6797675"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7"/>
          <p:cNvSpPr txBox="1">
            <a:spLocks noChangeArrowheads="1"/>
          </p:cNvSpPr>
          <p:nvPr/>
        </p:nvSpPr>
        <p:spPr bwMode="auto">
          <a:xfrm>
            <a:off x="900113" y="3716338"/>
            <a:ext cx="7566025"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None/>
            </a:pPr>
            <a:r>
              <a:rPr lang="cs-CZ" altLang="cs-CZ" sz="3600" b="1" dirty="0">
                <a:solidFill>
                  <a:srgbClr val="00B050"/>
                </a:solidFill>
              </a:rPr>
              <a:t>PROGRAM ŽIVOTNÍ PROSTŘEDÍ A EVVO </a:t>
            </a:r>
            <a:r>
              <a:rPr lang="cs-CZ" altLang="cs-CZ" sz="3600" b="1" dirty="0" smtClean="0">
                <a:solidFill>
                  <a:srgbClr val="00B050"/>
                </a:solidFill>
              </a:rPr>
              <a:t>2024</a:t>
            </a:r>
          </a:p>
          <a:p>
            <a:pPr algn="ctr" eaLnBrk="1" hangingPunct="1">
              <a:spcBef>
                <a:spcPct val="50000"/>
              </a:spcBef>
              <a:buNone/>
            </a:pPr>
            <a:r>
              <a:rPr lang="cs-CZ" altLang="cs-CZ" sz="3600" b="1" dirty="0" smtClean="0">
                <a:solidFill>
                  <a:srgbClr val="0070C0"/>
                </a:solidFill>
              </a:rPr>
              <a:t>PROGRAM </a:t>
            </a:r>
            <a:r>
              <a:rPr lang="cs-CZ" altLang="cs-CZ" sz="3600" b="1" dirty="0">
                <a:solidFill>
                  <a:srgbClr val="0070C0"/>
                </a:solidFill>
              </a:rPr>
              <a:t>PREVENCE KRIMINALITY </a:t>
            </a:r>
            <a:r>
              <a:rPr lang="cs-CZ" altLang="cs-CZ" sz="3600" b="1" dirty="0" smtClean="0">
                <a:solidFill>
                  <a:srgbClr val="0070C0"/>
                </a:solidFill>
              </a:rPr>
              <a:t>2024</a:t>
            </a:r>
            <a:endParaRPr lang="cs-CZ" altLang="cs-CZ" sz="3600" b="1" dirty="0">
              <a:solidFill>
                <a:srgbClr val="0070C0"/>
              </a:solidFill>
            </a:endParaRPr>
          </a:p>
          <a:p>
            <a:pPr algn="ctr" eaLnBrk="1" hangingPunct="1">
              <a:spcBef>
                <a:spcPct val="50000"/>
              </a:spcBef>
              <a:buFontTx/>
              <a:buNone/>
            </a:pPr>
            <a:endParaRPr lang="cs-CZ" altLang="cs-CZ" sz="3600" b="1" dirty="0">
              <a:solidFill>
                <a:srgbClr val="000000"/>
              </a:solidFill>
            </a:endParaRPr>
          </a:p>
        </p:txBody>
      </p:sp>
      <p:sp>
        <p:nvSpPr>
          <p:cNvPr id="205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
        <p:nvSpPr>
          <p:cNvPr id="2" name="Zástupný symbol pro číslo snímku 1"/>
          <p:cNvSpPr>
            <a:spLocks noGrp="1"/>
          </p:cNvSpPr>
          <p:nvPr>
            <p:ph type="sldNum" sz="quarter" idx="12"/>
          </p:nvPr>
        </p:nvSpPr>
        <p:spPr/>
        <p:txBody>
          <a:bodyPr/>
          <a:lstStyle/>
          <a:p>
            <a:pPr>
              <a:defRPr/>
            </a:pPr>
            <a:fld id="{A7387AC9-C2D2-484D-885F-AD8E88001EE3}" type="slidenum">
              <a:rPr lang="cs-CZ" smtClean="0"/>
              <a:pPr>
                <a:defRPr/>
              </a:pPr>
              <a:t>1</a:t>
            </a:fld>
            <a:endParaRPr lang="cs-CZ"/>
          </a:p>
        </p:txBody>
      </p:sp>
    </p:spTree>
  </p:cSld>
  <p:clrMapOvr>
    <a:masterClrMapping/>
  </p:clrMapOvr>
  <p:transition advTm="6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055CA8B-89E0-49AC-A84A-32F847B0AFEC}" type="slidenum">
              <a:rPr lang="cs-CZ" altLang="cs-CZ" sz="1400" smtClean="0"/>
              <a:pPr eaLnBrk="1" hangingPunct="1">
                <a:spcBef>
                  <a:spcPct val="0"/>
                </a:spcBef>
                <a:buFontTx/>
                <a:buNone/>
              </a:pPr>
              <a:t>10</a:t>
            </a:fld>
            <a:endParaRPr lang="cs-CZ" altLang="cs-CZ" sz="1400" smtClean="0"/>
          </a:p>
        </p:txBody>
      </p:sp>
      <p:sp>
        <p:nvSpPr>
          <p:cNvPr id="1536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KONTAKTNÍ OSOBY</a:t>
            </a:r>
            <a:endParaRPr lang="cs-CZ" altLang="cs-CZ" sz="2200" b="1">
              <a:solidFill>
                <a:srgbClr val="E12D28"/>
              </a:solidFill>
            </a:endParaRPr>
          </a:p>
        </p:txBody>
      </p:sp>
      <p:sp>
        <p:nvSpPr>
          <p:cNvPr id="7" name="Rectangle 11"/>
          <p:cNvSpPr>
            <a:spLocks noGrp="1" noChangeArrowheads="1"/>
          </p:cNvSpPr>
          <p:nvPr>
            <p:ph idx="1"/>
          </p:nvPr>
        </p:nvSpPr>
        <p:spPr>
          <a:xfrm>
            <a:off x="457200" y="1268760"/>
            <a:ext cx="8435280" cy="5256584"/>
          </a:xfrm>
        </p:spPr>
        <p:txBody>
          <a:bodyPr/>
          <a:lstStyle/>
          <a:p>
            <a:pPr marL="0" indent="0" algn="just" eaLnBrk="1" hangingPunct="1">
              <a:buFontTx/>
              <a:buNone/>
              <a:defRPr/>
            </a:pPr>
            <a:r>
              <a:rPr lang="cs-CZ" altLang="cs-CZ" sz="1600" b="1" dirty="0" smtClean="0"/>
              <a:t>Kontaktní </a:t>
            </a:r>
            <a:r>
              <a:rPr lang="cs-CZ" altLang="cs-CZ" sz="1600" b="1" dirty="0" smtClean="0"/>
              <a:t>osoby:</a:t>
            </a:r>
            <a:endParaRPr lang="cs-CZ" altLang="cs-CZ" sz="1600" b="1" dirty="0" smtClean="0"/>
          </a:p>
          <a:p>
            <a:pPr marL="457200" lvl="1" indent="0" algn="just" eaLnBrk="1" hangingPunct="1">
              <a:buFontTx/>
              <a:buNone/>
              <a:defRPr/>
            </a:pPr>
            <a:endParaRPr lang="cs-CZ" altLang="cs-CZ" sz="1400" dirty="0" smtClean="0"/>
          </a:p>
          <a:p>
            <a:pPr marL="285750" lvl="1" algn="just" eaLnBrk="1" hangingPunct="1">
              <a:spcBef>
                <a:spcPts val="0"/>
              </a:spcBef>
              <a:buFont typeface="Arial" panose="020B0604020202020204" pitchFamily="34" charset="0"/>
              <a:buChar char="•"/>
              <a:defRPr/>
            </a:pPr>
            <a:r>
              <a:rPr lang="cs-CZ" altLang="cs-CZ" sz="1600" b="1" dirty="0" smtClean="0"/>
              <a:t>Formální část </a:t>
            </a:r>
            <a:r>
              <a:rPr lang="cs-CZ" altLang="cs-CZ" sz="1600" dirty="0" smtClean="0"/>
              <a:t>(odevzdání žádosti, formuláře, přílohy, termíny odevzdání, místo, atd.) – pracovníci odboru rozvoje města a strategického plánování :</a:t>
            </a:r>
          </a:p>
          <a:p>
            <a:pPr lvl="2" algn="just" eaLnBrk="1" hangingPunct="1">
              <a:defRPr/>
            </a:pPr>
            <a:r>
              <a:rPr lang="cs-CZ" altLang="cs-CZ" sz="1600" dirty="0" smtClean="0"/>
              <a:t>Ing. Lenka Jiskrová, </a:t>
            </a:r>
            <a:r>
              <a:rPr lang="cs-CZ" altLang="cs-CZ" sz="1600" dirty="0" smtClean="0">
                <a:hlinkClick r:id="rId4"/>
              </a:rPr>
              <a:t>lenka.jiskrova@opava-city.cz</a:t>
            </a:r>
            <a:r>
              <a:rPr lang="cs-CZ" altLang="cs-CZ" sz="1600" dirty="0" smtClean="0"/>
              <a:t>, </a:t>
            </a:r>
            <a:r>
              <a:rPr lang="cs-CZ" sz="1600" dirty="0" smtClean="0"/>
              <a:t>553 </a:t>
            </a:r>
            <a:r>
              <a:rPr lang="cs-CZ" sz="1600" dirty="0"/>
              <a:t>756 629</a:t>
            </a:r>
            <a:r>
              <a:rPr lang="cs-CZ" altLang="cs-CZ" sz="1600" dirty="0" smtClean="0"/>
              <a:t>,</a:t>
            </a:r>
          </a:p>
          <a:p>
            <a:pPr lvl="2" algn="just" eaLnBrk="1" hangingPunct="1">
              <a:defRPr/>
            </a:pPr>
            <a:r>
              <a:rPr lang="cs-CZ" altLang="cs-CZ" sz="1600" dirty="0" smtClean="0"/>
              <a:t>Ing. Barbora Raidová, </a:t>
            </a:r>
            <a:r>
              <a:rPr lang="cs-CZ" altLang="cs-CZ" sz="1600" dirty="0" smtClean="0">
                <a:hlinkClick r:id="rId5"/>
              </a:rPr>
              <a:t>barbora.raidova@opava-city.cz</a:t>
            </a:r>
            <a:r>
              <a:rPr lang="cs-CZ" altLang="cs-CZ" sz="1600" dirty="0" smtClean="0"/>
              <a:t>, 553 756 346.</a:t>
            </a:r>
          </a:p>
          <a:p>
            <a:pPr marL="285750" lvl="1" algn="just" eaLnBrk="1" hangingPunct="1">
              <a:buFont typeface="Arial" panose="020B0604020202020204" pitchFamily="34" charset="0"/>
              <a:buChar char="•"/>
              <a:defRPr/>
            </a:pPr>
            <a:r>
              <a:rPr lang="cs-CZ" altLang="cs-CZ" sz="1600" b="1" dirty="0" smtClean="0"/>
              <a:t>Věcná část </a:t>
            </a:r>
            <a:r>
              <a:rPr lang="cs-CZ" altLang="cs-CZ" sz="1600" dirty="0" smtClean="0"/>
              <a:t>(zaměření projektu, správné zařazení do dotačního titulu, obsahová část projektu) je pracovník odboru školství:</a:t>
            </a:r>
          </a:p>
          <a:p>
            <a:pPr lvl="2" algn="just" eaLnBrk="1" hangingPunct="1">
              <a:buFont typeface="Arial" panose="020B0604020202020204" pitchFamily="34" charset="0"/>
              <a:buChar char="•"/>
              <a:defRPr/>
            </a:pPr>
            <a:r>
              <a:rPr lang="cs-CZ" sz="1600" dirty="0"/>
              <a:t>RNDr. Kateřina Durčáková, </a:t>
            </a:r>
            <a:r>
              <a:rPr lang="cs-CZ" sz="1600" u="sng" dirty="0">
                <a:hlinkClick r:id="rId6"/>
              </a:rPr>
              <a:t>katerina.durcakova@opava-city.cz</a:t>
            </a:r>
            <a:r>
              <a:rPr lang="cs-CZ" sz="1600" dirty="0"/>
              <a:t>, 553 756 </a:t>
            </a:r>
            <a:r>
              <a:rPr lang="cs-CZ" sz="1600" dirty="0" smtClean="0"/>
              <a:t>723, 731 144 947</a:t>
            </a:r>
            <a:r>
              <a:rPr lang="cs-CZ" altLang="cs-CZ" sz="1600" dirty="0" smtClean="0"/>
              <a:t> (ŽP a EVVO),</a:t>
            </a:r>
          </a:p>
          <a:p>
            <a:pPr lvl="2" algn="just" eaLnBrk="1" hangingPunct="1">
              <a:defRPr/>
            </a:pPr>
            <a:r>
              <a:rPr lang="cs-CZ" altLang="cs-CZ" sz="1600" dirty="0" smtClean="0"/>
              <a:t>Bc. Dagmar Polášková, </a:t>
            </a:r>
            <a:r>
              <a:rPr lang="cs-CZ" altLang="cs-CZ" sz="1600" dirty="0" err="1" smtClean="0"/>
              <a:t>DiS</a:t>
            </a:r>
            <a:r>
              <a:rPr lang="cs-CZ" altLang="cs-CZ" sz="1600" dirty="0" smtClean="0"/>
              <a:t>., </a:t>
            </a:r>
            <a:r>
              <a:rPr lang="cs-CZ" altLang="cs-CZ" sz="1600" dirty="0" smtClean="0">
                <a:hlinkClick r:id="rId7"/>
              </a:rPr>
              <a:t>dagmar.polaskova@opava-city.cz</a:t>
            </a:r>
            <a:r>
              <a:rPr lang="cs-CZ" altLang="cs-CZ" sz="1600" dirty="0" smtClean="0"/>
              <a:t>,</a:t>
            </a:r>
          </a:p>
          <a:p>
            <a:pPr marL="914400" lvl="2" indent="0" algn="just" eaLnBrk="1" hangingPunct="1">
              <a:buNone/>
              <a:defRPr/>
            </a:pPr>
            <a:r>
              <a:rPr lang="cs-CZ" altLang="cs-CZ" sz="1600" dirty="0"/>
              <a:t> </a:t>
            </a:r>
            <a:r>
              <a:rPr lang="cs-CZ" altLang="cs-CZ" sz="1600" dirty="0" smtClean="0"/>
              <a:t>   553 756 725, 604 229 336 (PREVENCE KRIMINALITY</a:t>
            </a:r>
            <a:r>
              <a:rPr lang="cs-CZ" altLang="cs-CZ" sz="1600" dirty="0" smtClean="0"/>
              <a:t>).</a:t>
            </a:r>
            <a:endParaRPr lang="cs-CZ" altLang="cs-CZ" sz="1600" dirty="0" smtClean="0"/>
          </a:p>
          <a:p>
            <a:pPr marL="914400" lvl="2" indent="0" algn="just" eaLnBrk="1" hangingPunct="1">
              <a:buNone/>
              <a:defRPr/>
            </a:pPr>
            <a:endParaRPr lang="cs-CZ" altLang="cs-CZ" sz="1400" dirty="0"/>
          </a:p>
          <a:p>
            <a:pPr marL="0" lvl="2" indent="0" algn="just" eaLnBrk="1" hangingPunct="1">
              <a:buNone/>
              <a:defRPr/>
            </a:pPr>
            <a:r>
              <a:rPr lang="cs-CZ" altLang="cs-CZ" sz="1600" b="1" dirty="0" smtClean="0"/>
              <a:t>Kompletní znění dokumentace k vyhlášeným programům včetně jejich příloh je uveřejněno na: </a:t>
            </a:r>
          </a:p>
          <a:p>
            <a:pPr marL="0" lvl="2" indent="0" algn="just" eaLnBrk="1" hangingPunct="1">
              <a:buFontTx/>
              <a:buNone/>
              <a:defRPr/>
            </a:pPr>
            <a:r>
              <a:rPr lang="cs-CZ" altLang="cs-CZ" sz="1600" b="1" dirty="0" smtClean="0">
                <a:solidFill>
                  <a:srgbClr val="0070C0"/>
                </a:solidFill>
                <a:hlinkClick r:id="rId8"/>
              </a:rPr>
              <a:t>www.opava-city.cz/cz/nabidka-temat/dotace/dotacni-programy-2024/zivotni-prostredi-evvo-2024.html</a:t>
            </a:r>
            <a:endParaRPr lang="cs-CZ" altLang="cs-CZ" sz="1600" b="1" dirty="0" smtClean="0">
              <a:solidFill>
                <a:srgbClr val="0070C0"/>
              </a:solidFill>
            </a:endParaRPr>
          </a:p>
          <a:p>
            <a:pPr marL="0" lvl="2" indent="0" algn="just" eaLnBrk="1" hangingPunct="1">
              <a:buFontTx/>
              <a:buNone/>
              <a:defRPr/>
            </a:pPr>
            <a:r>
              <a:rPr lang="cs-CZ" altLang="cs-CZ" sz="1600" b="1" dirty="0" smtClean="0">
                <a:solidFill>
                  <a:srgbClr val="0070C0"/>
                </a:solidFill>
                <a:hlinkClick r:id="rId9"/>
              </a:rPr>
              <a:t>www.opava-city.cz/cz/nabidka-temat/dotace/dotacni-programy-2024/prevence-kriminality-2024.html</a:t>
            </a:r>
            <a:r>
              <a:rPr lang="cs-CZ" altLang="cs-CZ" sz="1600" b="1" dirty="0" smtClean="0">
                <a:solidFill>
                  <a:srgbClr val="0070C0"/>
                </a:solidFill>
              </a:rPr>
              <a:t> </a:t>
            </a:r>
          </a:p>
          <a:p>
            <a:pPr marL="0" lvl="2" indent="0" algn="just" eaLnBrk="1" hangingPunct="1">
              <a:buFontTx/>
              <a:buNone/>
              <a:defRPr/>
            </a:pPr>
            <a:endParaRPr lang="cs-CZ" altLang="cs-CZ" sz="1600" b="1" dirty="0"/>
          </a:p>
          <a:p>
            <a:pPr marL="914400" lvl="2" indent="0" algn="just" eaLnBrk="1" hangingPunct="1">
              <a:buFontTx/>
              <a:buNone/>
              <a:defRPr/>
            </a:pPr>
            <a:endParaRPr lang="cs-CZ" altLang="cs-CZ" sz="1600" dirty="0" smtClean="0"/>
          </a:p>
        </p:txBody>
      </p:sp>
    </p:spTree>
  </p:cSld>
  <p:clrMapOvr>
    <a:masterClrMapping/>
  </p:clrMapOvr>
  <p:transition advTm="6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 Box 3"/>
          <p:cNvSpPr txBox="1">
            <a:spLocks noChangeArrowheads="1"/>
          </p:cNvSpPr>
          <p:nvPr/>
        </p:nvSpPr>
        <p:spPr bwMode="auto">
          <a:xfrm>
            <a:off x="2744275" y="175666"/>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0000"/>
                </a:solidFill>
              </a:rPr>
              <a:t>ZÁKLADNÍ ÚDAJE O </a:t>
            </a:r>
            <a:r>
              <a:rPr lang="cs-CZ" altLang="cs-CZ" sz="2200" b="1" dirty="0" smtClean="0">
                <a:solidFill>
                  <a:srgbClr val="000000"/>
                </a:solidFill>
              </a:rPr>
              <a:t>PROGRAMU        </a:t>
            </a:r>
            <a:r>
              <a:rPr lang="cs-CZ" altLang="cs-CZ" sz="2200" b="1" dirty="0" smtClean="0">
                <a:solidFill>
                  <a:srgbClr val="00B050"/>
                </a:solidFill>
              </a:rPr>
              <a:t>ŽIVOTNÍ PROSTŘEDÍ A EVVO</a:t>
            </a:r>
            <a:endParaRPr lang="cs-CZ" altLang="cs-CZ" sz="2200" b="1" dirty="0">
              <a:solidFill>
                <a:srgbClr val="00B050"/>
              </a:solidFill>
            </a:endParaRPr>
          </a:p>
        </p:txBody>
      </p:sp>
      <p:sp>
        <p:nvSpPr>
          <p:cNvPr id="7" name="Rectangle 11"/>
          <p:cNvSpPr>
            <a:spLocks noGrp="1" noChangeArrowheads="1"/>
          </p:cNvSpPr>
          <p:nvPr>
            <p:ph idx="1"/>
          </p:nvPr>
        </p:nvSpPr>
        <p:spPr>
          <a:xfrm>
            <a:off x="457200" y="1719262"/>
            <a:ext cx="8229600" cy="4525963"/>
          </a:xfrm>
        </p:spPr>
        <p:txBody>
          <a:bodyPr/>
          <a:lstStyle/>
          <a:p>
            <a:pPr marL="0" indent="0">
              <a:buFontTx/>
              <a:buNone/>
              <a:defRPr/>
            </a:pPr>
            <a:r>
              <a:rPr lang="cs-CZ" altLang="cs-CZ" sz="1600" b="1" u="sng" dirty="0" smtClean="0"/>
              <a:t>Účel </a:t>
            </a:r>
          </a:p>
          <a:p>
            <a:pPr marL="0" indent="0" algn="just">
              <a:buFontTx/>
              <a:buNone/>
              <a:defRPr/>
            </a:pPr>
            <a:r>
              <a:rPr lang="cs-CZ" altLang="cs-CZ" sz="1600" dirty="0" smtClean="0"/>
              <a:t>Podpora akcí a aktivit EVVO, činnosti neziskových organizací zaměřených na EVVO </a:t>
            </a:r>
            <a:br>
              <a:rPr lang="cs-CZ" altLang="cs-CZ" sz="1600" dirty="0" smtClean="0"/>
            </a:br>
            <a:r>
              <a:rPr lang="cs-CZ" altLang="cs-CZ" sz="1600" dirty="0" smtClean="0"/>
              <a:t>a ochranu životního prostředí a na podporu opatření ve prospěch životního prostředí.</a:t>
            </a:r>
          </a:p>
          <a:p>
            <a:pPr marL="0" indent="0" algn="just">
              <a:buFontTx/>
              <a:buNone/>
              <a:defRPr/>
            </a:pPr>
            <a:endParaRPr lang="cs-CZ" altLang="cs-CZ" sz="1400" b="1" u="sng" dirty="0" smtClean="0"/>
          </a:p>
          <a:p>
            <a:pPr marL="0" indent="0" algn="just">
              <a:buFontTx/>
              <a:buNone/>
              <a:defRPr/>
            </a:pPr>
            <a:r>
              <a:rPr lang="cs-CZ" altLang="cs-CZ" sz="1600" b="1" u="sng" dirty="0" smtClean="0"/>
              <a:t>Vyhlašované dotační tituly:</a:t>
            </a:r>
          </a:p>
          <a:p>
            <a:pPr algn="just">
              <a:defRPr/>
            </a:pPr>
            <a:r>
              <a:rPr lang="cs-CZ" altLang="cs-CZ" sz="1600" dirty="0" smtClean="0"/>
              <a:t>Podpora akcí a aktivit EVVO (ZP1/24)</a:t>
            </a:r>
          </a:p>
          <a:p>
            <a:pPr algn="just">
              <a:defRPr/>
            </a:pPr>
            <a:r>
              <a:rPr lang="cs-CZ" altLang="cs-CZ" sz="1600" dirty="0" smtClean="0"/>
              <a:t>Podpora činnosti neziskových organizací zaměřených na EVVO a ochranu životního prostředí (ZP2/24)</a:t>
            </a:r>
          </a:p>
          <a:p>
            <a:pPr algn="just">
              <a:defRPr/>
            </a:pPr>
            <a:r>
              <a:rPr lang="cs-CZ" altLang="cs-CZ" sz="1600" dirty="0" smtClean="0"/>
              <a:t>Podpora opatření ve prospěch životního prostředí (ZP3/24)</a:t>
            </a:r>
          </a:p>
          <a:p>
            <a:pPr algn="just">
              <a:defRPr/>
            </a:pPr>
            <a:endParaRPr lang="cs-CZ" altLang="cs-CZ" sz="1400" dirty="0"/>
          </a:p>
          <a:p>
            <a:pPr marL="0" indent="0" algn="just">
              <a:buNone/>
              <a:defRPr/>
            </a:pPr>
            <a:r>
              <a:rPr lang="cs-CZ" altLang="cs-CZ" sz="1600" dirty="0"/>
              <a:t>Předpokládaný celkový </a:t>
            </a:r>
            <a:r>
              <a:rPr lang="cs-CZ" altLang="cs-CZ" sz="1600" b="1" u="sng" dirty="0"/>
              <a:t>objem peněžních prostředků pro rok </a:t>
            </a:r>
            <a:r>
              <a:rPr lang="cs-CZ" altLang="cs-CZ" sz="1600" b="1" u="sng" dirty="0" smtClean="0"/>
              <a:t>2024 </a:t>
            </a:r>
            <a:r>
              <a:rPr lang="cs-CZ" altLang="cs-CZ" sz="1600" dirty="0"/>
              <a:t>– </a:t>
            </a:r>
            <a:r>
              <a:rPr lang="cs-CZ" altLang="cs-CZ" sz="1600" b="1" dirty="0" smtClean="0">
                <a:solidFill>
                  <a:srgbClr val="FF0000"/>
                </a:solidFill>
              </a:rPr>
              <a:t>650.000,00 </a:t>
            </a:r>
            <a:r>
              <a:rPr lang="cs-CZ" altLang="cs-CZ" sz="1600" b="1" dirty="0">
                <a:solidFill>
                  <a:srgbClr val="FF0000"/>
                </a:solidFill>
              </a:rPr>
              <a:t>Kč.</a:t>
            </a:r>
          </a:p>
          <a:p>
            <a:pPr algn="just">
              <a:defRPr/>
            </a:pPr>
            <a:endParaRPr lang="cs-CZ" altLang="cs-CZ" sz="1600" dirty="0" smtClean="0"/>
          </a:p>
          <a:p>
            <a:pPr marL="0" indent="0">
              <a:buFontTx/>
              <a:buNone/>
              <a:defRPr/>
            </a:pPr>
            <a:endParaRPr lang="cs-CZ" altLang="cs-CZ" sz="1600" dirty="0" smtClean="0">
              <a:solidFill>
                <a:srgbClr val="000000"/>
              </a:solidFill>
              <a:hlinkClick r:id="rId4" action="ppaction://hlinkfile"/>
            </a:endParaRPr>
          </a:p>
          <a:p>
            <a:pPr marL="0" indent="0">
              <a:buFontTx/>
              <a:buNone/>
              <a:defRPr/>
            </a:pPr>
            <a:endParaRPr lang="cs-CZ" altLang="cs-CZ" sz="1600" dirty="0" smtClean="0">
              <a:hlinkClick r:id="rId4" action="ppaction://hlinkfile"/>
            </a:endParaRPr>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11</a:t>
            </a:fld>
            <a:endParaRPr lang="cs-CZ"/>
          </a:p>
        </p:txBody>
      </p:sp>
    </p:spTree>
    <p:extLst>
      <p:ext uri="{BB962C8B-B14F-4D97-AF65-F5344CB8AC3E}">
        <p14:creationId xmlns:p14="http://schemas.microsoft.com/office/powerpoint/2010/main" val="2583090193"/>
      </p:ext>
    </p:extLst>
  </p:cSld>
  <p:clrMapOvr>
    <a:masterClrMapping/>
  </p:clrMapOvr>
  <p:transition advTm="6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Text Box 3"/>
          <p:cNvSpPr txBox="1">
            <a:spLocks noChangeArrowheads="1"/>
          </p:cNvSpPr>
          <p:nvPr/>
        </p:nvSpPr>
        <p:spPr bwMode="auto">
          <a:xfrm>
            <a:off x="2771775" y="33020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PODPORA AKCÍ A AKTIVIT EVVO – </a:t>
            </a:r>
            <a:r>
              <a:rPr lang="cs-CZ" altLang="cs-CZ" sz="2200" b="1" dirty="0" smtClean="0">
                <a:solidFill>
                  <a:srgbClr val="00B050"/>
                </a:solidFill>
              </a:rPr>
              <a:t>ZP1/24</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lgn="just">
              <a:buNone/>
            </a:pPr>
            <a:r>
              <a:rPr lang="cs-CZ" altLang="cs-CZ" sz="1600" b="1" u="sng" dirty="0" smtClean="0"/>
              <a:t>Cílem dotačního titulu ZP1/24</a:t>
            </a:r>
            <a:r>
              <a:rPr lang="cs-CZ" altLang="cs-CZ" sz="1600" b="1" dirty="0" smtClean="0"/>
              <a:t> </a:t>
            </a:r>
            <a:r>
              <a:rPr lang="cs-CZ" sz="1600" dirty="0"/>
              <a:t>je podpora jednotlivých/jednorázových environmentálních vzdělávacích, výchovných a osvětových akcí a aktivit. Dílčím cílem je zároveň podpora školních projektů v této oblasti a podpora vzájemné spolupráce škol i jiných organizací. </a:t>
            </a:r>
            <a:r>
              <a:rPr lang="cs-CZ" sz="1600" dirty="0">
                <a:solidFill>
                  <a:srgbClr val="000000"/>
                </a:solidFill>
              </a:rPr>
              <a:t>Řadí se sem i podpora pravidelných zájmových kroužků pro děti či jiných jednotlivých soustavných aktivit.</a:t>
            </a:r>
          </a:p>
          <a:p>
            <a:pPr marL="0" indent="0" algn="just">
              <a:buNone/>
            </a:pPr>
            <a:endParaRPr lang="cs-CZ" sz="1600" dirty="0"/>
          </a:p>
          <a:p>
            <a:pPr marL="0" indent="0">
              <a:buNone/>
            </a:pPr>
            <a:r>
              <a:rPr lang="cs-CZ" sz="1600" dirty="0"/>
              <a:t>Minimální výše poskytnuté dotace:  </a:t>
            </a:r>
            <a:r>
              <a:rPr lang="cs-CZ" sz="1600" dirty="0" smtClean="0"/>
              <a:t>  5.000,00 </a:t>
            </a:r>
            <a:r>
              <a:rPr lang="cs-CZ" sz="1600" dirty="0"/>
              <a:t>Kč</a:t>
            </a:r>
          </a:p>
          <a:p>
            <a:pPr marL="0" indent="0">
              <a:buNone/>
            </a:pPr>
            <a:r>
              <a:rPr lang="cs-CZ" sz="1600" dirty="0"/>
              <a:t>Maximální výše poskytnuté dotace: </a:t>
            </a:r>
            <a:r>
              <a:rPr lang="cs-CZ" sz="1600" dirty="0" smtClean="0"/>
              <a:t>40.000,00 </a:t>
            </a:r>
            <a:r>
              <a:rPr lang="cs-CZ" sz="1600" dirty="0" smtClean="0"/>
              <a:t>Kč</a:t>
            </a:r>
          </a:p>
          <a:p>
            <a:pPr marL="0" indent="0">
              <a:buNone/>
            </a:pPr>
            <a:endParaRPr lang="cs-CZ" sz="1600" dirty="0"/>
          </a:p>
          <a:p>
            <a:pPr marL="0" indent="0">
              <a:buNone/>
            </a:pPr>
            <a:r>
              <a:rPr lang="cs-CZ" sz="1600" dirty="0">
                <a:solidFill>
                  <a:srgbClr val="FF0000"/>
                </a:solidFill>
              </a:rPr>
              <a:t>Minimální % spoluúčast žadatele na uznatelných nákladech projektu: 20 </a:t>
            </a:r>
            <a:r>
              <a:rPr lang="cs-CZ" sz="1600" dirty="0" smtClean="0">
                <a:solidFill>
                  <a:srgbClr val="FF0000"/>
                </a:solidFill>
              </a:rPr>
              <a:t>%.</a:t>
            </a:r>
            <a:endParaRPr lang="cs-CZ" sz="1600" dirty="0">
              <a:solidFill>
                <a:srgbClr val="FF0000"/>
              </a:solidFill>
            </a:endParaRPr>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400" dirty="0" smtClean="0"/>
          </a:p>
          <a:p>
            <a:pPr marL="0" indent="0" algn="just">
              <a:buFontTx/>
              <a:buNone/>
            </a:pPr>
            <a:endParaRPr lang="cs-CZ" altLang="cs-CZ" sz="14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12</a:t>
            </a:fld>
            <a:endParaRPr lang="cs-CZ"/>
          </a:p>
        </p:txBody>
      </p:sp>
    </p:spTree>
    <p:extLst>
      <p:ext uri="{BB962C8B-B14F-4D97-AF65-F5344CB8AC3E}">
        <p14:creationId xmlns:p14="http://schemas.microsoft.com/office/powerpoint/2010/main" val="2607371477"/>
      </p:ext>
    </p:extLst>
  </p:cSld>
  <p:clrMapOvr>
    <a:masterClrMapping/>
  </p:clrMapOvr>
  <p:transition advTm="6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 Box 3"/>
          <p:cNvSpPr txBox="1">
            <a:spLocks noChangeArrowheads="1"/>
          </p:cNvSpPr>
          <p:nvPr/>
        </p:nvSpPr>
        <p:spPr bwMode="auto">
          <a:xfrm>
            <a:off x="2771775" y="115888"/>
            <a:ext cx="62642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B050"/>
                </a:solidFill>
              </a:rPr>
              <a:t>PODPORA ČINNOSTI NEZISKOVÝCH ORGANIZACÍ ZAMĚŘENÝCH NA EVVO A OCHRANU ŽIVOTNÍHO PROSTŘEDÍ – </a:t>
            </a:r>
            <a:r>
              <a:rPr lang="cs-CZ" altLang="cs-CZ" sz="1800" b="1" dirty="0" smtClean="0">
                <a:solidFill>
                  <a:srgbClr val="00B050"/>
                </a:solidFill>
              </a:rPr>
              <a:t>ZP2/24</a:t>
            </a:r>
            <a:endParaRPr lang="cs-CZ" altLang="cs-CZ" sz="1800" b="1" dirty="0">
              <a:solidFill>
                <a:srgbClr val="00B050"/>
              </a:solidFill>
            </a:endParaRPr>
          </a:p>
        </p:txBody>
      </p:sp>
      <p:sp>
        <p:nvSpPr>
          <p:cNvPr id="7" name="Rectangle 11"/>
          <p:cNvSpPr>
            <a:spLocks noGrp="1" noChangeArrowheads="1"/>
          </p:cNvSpPr>
          <p:nvPr>
            <p:ph idx="1"/>
          </p:nvPr>
        </p:nvSpPr>
        <p:spPr/>
        <p:txBody>
          <a:bodyPr/>
          <a:lstStyle/>
          <a:p>
            <a:pPr marL="0" indent="0" algn="just">
              <a:buFontTx/>
              <a:buNone/>
              <a:defRPr/>
            </a:pPr>
            <a:r>
              <a:rPr lang="cs-CZ" altLang="cs-CZ" sz="1600" b="1" u="sng" dirty="0" smtClean="0"/>
              <a:t>Cílem dotačního titulu ZP2/24 </a:t>
            </a:r>
            <a:r>
              <a:rPr lang="cs-CZ" altLang="cs-CZ" sz="1600" dirty="0" smtClean="0"/>
              <a:t>je </a:t>
            </a:r>
            <a:r>
              <a:rPr lang="cs-CZ" altLang="cs-CZ" sz="1600" dirty="0"/>
              <a:t>podpora </a:t>
            </a:r>
            <a:r>
              <a:rPr lang="cs-CZ" altLang="cs-CZ" sz="1600" dirty="0" smtClean="0">
                <a:solidFill>
                  <a:srgbClr val="000000"/>
                </a:solidFill>
              </a:rPr>
              <a:t>komplexní </a:t>
            </a:r>
            <a:r>
              <a:rPr lang="cs-CZ" altLang="cs-CZ" sz="1600" dirty="0">
                <a:solidFill>
                  <a:srgbClr val="000000"/>
                </a:solidFill>
              </a:rPr>
              <a:t>soustavné celoroční </a:t>
            </a:r>
            <a:r>
              <a:rPr lang="cs-CZ" altLang="cs-CZ" sz="1600" dirty="0"/>
              <a:t>činnosti neziskových organizací v oblasti environmentální výchovy, vzdělávání a osvěty či ochrany a tvorby životního prostředí</a:t>
            </a:r>
            <a:r>
              <a:rPr lang="cs-CZ" altLang="cs-CZ" sz="1600" dirty="0" smtClean="0"/>
              <a:t>.</a:t>
            </a:r>
          </a:p>
          <a:p>
            <a:pPr marL="0" indent="0" algn="just">
              <a:buFontTx/>
              <a:buNone/>
              <a:defRPr/>
            </a:pPr>
            <a:endParaRPr lang="cs-CZ" altLang="cs-CZ" sz="1600" dirty="0"/>
          </a:p>
          <a:p>
            <a:pPr marL="0" indent="0" algn="just">
              <a:buFontTx/>
              <a:buNone/>
              <a:defRPr/>
            </a:pPr>
            <a:r>
              <a:rPr lang="cs-CZ" altLang="cs-CZ" sz="1600" dirty="0" smtClean="0"/>
              <a:t>Minimální výše poskytnuté dotace:	</a:t>
            </a:r>
            <a:r>
              <a:rPr lang="cs-CZ" altLang="cs-CZ" sz="1600" dirty="0" smtClean="0"/>
              <a:t>  20.000,00 </a:t>
            </a:r>
            <a:r>
              <a:rPr lang="cs-CZ" altLang="cs-CZ" sz="1600" dirty="0" smtClean="0"/>
              <a:t>Kč</a:t>
            </a:r>
          </a:p>
          <a:p>
            <a:pPr marL="0" indent="0" algn="just">
              <a:buFontTx/>
              <a:buNone/>
              <a:defRPr/>
            </a:pPr>
            <a:r>
              <a:rPr lang="cs-CZ" altLang="cs-CZ" sz="1600" dirty="0" smtClean="0"/>
              <a:t>Maximální výše poskytnuté dotace:	100.000,00 Kč</a:t>
            </a:r>
          </a:p>
          <a:p>
            <a:pPr marL="0" indent="0" algn="just">
              <a:buFontTx/>
              <a:buNone/>
              <a:defRPr/>
            </a:pPr>
            <a:endParaRPr lang="cs-CZ" altLang="cs-CZ" sz="1600" dirty="0" smtClean="0"/>
          </a:p>
          <a:p>
            <a:pPr marL="0" indent="0" algn="just">
              <a:buFontTx/>
              <a:buNone/>
              <a:defRPr/>
            </a:pPr>
            <a:r>
              <a:rPr lang="cs-CZ" altLang="cs-CZ" sz="1600" dirty="0" smtClean="0">
                <a:solidFill>
                  <a:srgbClr val="FF0000"/>
                </a:solidFill>
              </a:rPr>
              <a:t>Minimální % spoluúčast žadatele na uznatelných nákladech projektu: 10%.</a:t>
            </a:r>
          </a:p>
          <a:p>
            <a:pPr marL="0" indent="0" algn="just">
              <a:buFontTx/>
              <a:buNone/>
              <a:defRPr/>
            </a:pPr>
            <a:endParaRPr lang="cs-CZ" altLang="cs-CZ" sz="1600" dirty="0" smtClean="0"/>
          </a:p>
          <a:p>
            <a:pPr marL="0" indent="0" algn="just">
              <a:buFontTx/>
              <a:buNone/>
              <a:defRPr/>
            </a:pPr>
            <a:r>
              <a:rPr lang="cs-CZ" altLang="cs-CZ" sz="1600" dirty="0" smtClean="0"/>
              <a:t>Žadatel </a:t>
            </a:r>
            <a:r>
              <a:rPr lang="cs-CZ" altLang="cs-CZ" sz="1600" dirty="0"/>
              <a:t>o dotaci může podat pouze </a:t>
            </a:r>
            <a:r>
              <a:rPr lang="cs-CZ" altLang="cs-CZ" sz="1600" b="1" u="sng" cap="all" dirty="0" smtClean="0"/>
              <a:t>JEDNU</a:t>
            </a:r>
            <a:r>
              <a:rPr lang="cs-CZ" altLang="cs-CZ" sz="1600" dirty="0" smtClean="0"/>
              <a:t> žádost!</a:t>
            </a:r>
            <a:endParaRPr lang="cs-CZ" altLang="cs-CZ" sz="1600" dirty="0"/>
          </a:p>
          <a:p>
            <a:pPr marL="0" indent="0" algn="just">
              <a:buFontTx/>
              <a:buNone/>
              <a:defRPr/>
            </a:pPr>
            <a:endParaRPr lang="cs-CZ" altLang="cs-CZ" sz="1400" dirty="0" smtClean="0"/>
          </a:p>
          <a:p>
            <a:pPr marL="0" indent="0" algn="just">
              <a:buFontTx/>
              <a:buNone/>
              <a:defRPr/>
            </a:pPr>
            <a:endParaRPr lang="cs-CZ" altLang="cs-CZ" sz="14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13</a:t>
            </a:fld>
            <a:endParaRPr lang="cs-CZ"/>
          </a:p>
        </p:txBody>
      </p:sp>
    </p:spTree>
    <p:extLst>
      <p:ext uri="{BB962C8B-B14F-4D97-AF65-F5344CB8AC3E}">
        <p14:creationId xmlns:p14="http://schemas.microsoft.com/office/powerpoint/2010/main" val="663344282"/>
      </p:ext>
    </p:extLst>
  </p:cSld>
  <p:clrMapOvr>
    <a:masterClrMapping/>
  </p:clrMapOvr>
  <p:transition advTm="6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 Box 3"/>
          <p:cNvSpPr txBox="1">
            <a:spLocks noChangeArrowheads="1"/>
          </p:cNvSpPr>
          <p:nvPr/>
        </p:nvSpPr>
        <p:spPr bwMode="auto">
          <a:xfrm>
            <a:off x="2771775" y="330200"/>
            <a:ext cx="6264275"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PODPORA OPATŘENÍ VE PROSPĚCH ŽIVOTNÍHO PROSTŘEDÍ – </a:t>
            </a:r>
            <a:r>
              <a:rPr lang="cs-CZ" altLang="cs-CZ" sz="2200" b="1" dirty="0" smtClean="0">
                <a:solidFill>
                  <a:srgbClr val="00B050"/>
                </a:solidFill>
              </a:rPr>
              <a:t>ZP3/24</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lgn="just">
              <a:buNone/>
            </a:pPr>
            <a:r>
              <a:rPr lang="cs-CZ" altLang="cs-CZ" sz="1600" b="1" u="sng" dirty="0" smtClean="0"/>
              <a:t>Cílem dotačního titulu ZP3/24 </a:t>
            </a:r>
            <a:r>
              <a:rPr lang="cs-CZ" sz="1600" dirty="0" smtClean="0"/>
              <a:t>je </a:t>
            </a:r>
            <a:r>
              <a:rPr lang="cs-CZ" sz="1600" dirty="0"/>
              <a:t>podpora praktických opatření ve prospěch ochrany </a:t>
            </a:r>
            <a:r>
              <a:rPr lang="cs-CZ" sz="1600" dirty="0" smtClean="0"/>
              <a:t/>
            </a:r>
            <a:br>
              <a:rPr lang="cs-CZ" sz="1600" dirty="0" smtClean="0"/>
            </a:br>
            <a:r>
              <a:rPr lang="cs-CZ" sz="1600" dirty="0" smtClean="0"/>
              <a:t>a </a:t>
            </a:r>
            <a:r>
              <a:rPr lang="cs-CZ" sz="1600" dirty="0"/>
              <a:t>tvorby životního prostředí. Jedná se o podporu projektů na výsadby a údržbu veřejné zeleně (s preferencí původních druhů), zachování biodiverzity, řešení odpadového hospodářství, ochrany ovzduší a ochrany vod, rozvoje environmentálně šetrného životního stylu a jiných. Podporovány budou pouze veřejně prospěšné projekty. Doporučeno je záměr nejdříve konzultovat s pracovníky odboru životního prostředí. </a:t>
            </a:r>
          </a:p>
          <a:p>
            <a:pPr marL="0" indent="0" algn="just">
              <a:buNone/>
            </a:pPr>
            <a:endParaRPr lang="cs-CZ" altLang="cs-CZ" sz="1400" dirty="0" smtClean="0"/>
          </a:p>
          <a:p>
            <a:pPr marL="0" indent="0" algn="just">
              <a:buNone/>
            </a:pPr>
            <a:r>
              <a:rPr lang="cs-CZ" altLang="cs-CZ" sz="1600" dirty="0" smtClean="0">
                <a:solidFill>
                  <a:srgbClr val="FF0000"/>
                </a:solidFill>
              </a:rPr>
              <a:t>Dotace nebude poskytována na kompenzační a náhradní výsadby ve smyslu zákona </a:t>
            </a:r>
            <a:br>
              <a:rPr lang="cs-CZ" altLang="cs-CZ" sz="1600" dirty="0" smtClean="0">
                <a:solidFill>
                  <a:srgbClr val="FF0000"/>
                </a:solidFill>
              </a:rPr>
            </a:br>
            <a:r>
              <a:rPr lang="cs-CZ" altLang="cs-CZ" sz="1600" dirty="0" smtClean="0">
                <a:solidFill>
                  <a:srgbClr val="FF0000"/>
                </a:solidFill>
              </a:rPr>
              <a:t>č. 114/1992 Sb.</a:t>
            </a:r>
          </a:p>
          <a:p>
            <a:pPr marL="0" indent="0" algn="just">
              <a:buNone/>
            </a:pPr>
            <a:endParaRPr lang="cs-CZ" altLang="cs-CZ" sz="1400" dirty="0" smtClean="0"/>
          </a:p>
          <a:p>
            <a:pPr marL="0" indent="0" algn="just">
              <a:buFontTx/>
              <a:buNone/>
            </a:pPr>
            <a:r>
              <a:rPr lang="cs-CZ" altLang="cs-CZ" sz="1600" dirty="0" smtClean="0"/>
              <a:t>Minimální výše poskytnuté dotace:	</a:t>
            </a:r>
            <a:r>
              <a:rPr lang="cs-CZ" altLang="cs-CZ" sz="1600" dirty="0" smtClean="0"/>
              <a:t>  5.000,00 </a:t>
            </a:r>
            <a:r>
              <a:rPr lang="cs-CZ" altLang="cs-CZ" sz="1600" dirty="0" smtClean="0"/>
              <a:t>Kč</a:t>
            </a:r>
          </a:p>
          <a:p>
            <a:pPr marL="0" indent="0" algn="just">
              <a:buFontTx/>
              <a:buNone/>
            </a:pPr>
            <a:r>
              <a:rPr lang="cs-CZ" altLang="cs-CZ" sz="1600" dirty="0" smtClean="0"/>
              <a:t>Maximální výše poskytnuté dotace: 	40.000,00 Kč</a:t>
            </a:r>
          </a:p>
          <a:p>
            <a:pPr marL="0" indent="0" algn="just">
              <a:buFontTx/>
              <a:buNone/>
            </a:pPr>
            <a:endParaRPr lang="cs-CZ" altLang="cs-CZ" sz="1400" dirty="0" smtClean="0"/>
          </a:p>
          <a:p>
            <a:pPr marL="0" indent="0" algn="just">
              <a:buFontTx/>
              <a:buNone/>
            </a:pPr>
            <a:r>
              <a:rPr lang="cs-CZ" altLang="cs-CZ" sz="1600" dirty="0" smtClean="0">
                <a:solidFill>
                  <a:srgbClr val="FF0000"/>
                </a:solidFill>
              </a:rPr>
              <a:t>Minimální % spoluúčast žadatele na uznatelných nákladech projektu: 10%.</a:t>
            </a:r>
          </a:p>
          <a:p>
            <a:pPr marL="0" indent="0" algn="just">
              <a:buFontTx/>
              <a:buNone/>
            </a:pPr>
            <a:endParaRPr lang="cs-CZ" altLang="cs-CZ" sz="1400" dirty="0" smtClean="0"/>
          </a:p>
          <a:p>
            <a:pPr marL="0" indent="0" algn="just">
              <a:buFontTx/>
              <a:buNone/>
            </a:pPr>
            <a:endParaRPr lang="cs-CZ" altLang="cs-CZ" sz="1400" dirty="0" smtClean="0"/>
          </a:p>
          <a:p>
            <a:pPr marL="0" indent="0" algn="just">
              <a:buFontTx/>
              <a:buNone/>
            </a:pPr>
            <a:endParaRPr lang="cs-CZ" altLang="cs-CZ" sz="14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14</a:t>
            </a:fld>
            <a:endParaRPr lang="cs-CZ"/>
          </a:p>
        </p:txBody>
      </p:sp>
    </p:spTree>
    <p:extLst>
      <p:ext uri="{BB962C8B-B14F-4D97-AF65-F5344CB8AC3E}">
        <p14:creationId xmlns:p14="http://schemas.microsoft.com/office/powerpoint/2010/main" val="1311049823"/>
      </p:ext>
    </p:extLst>
  </p:cSld>
  <p:clrMapOvr>
    <a:masterClrMapping/>
  </p:clrMapOvr>
  <p:transition advTm="6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792087" y="3452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OPRÁVNĚNÝ ŽADATEL</a:t>
            </a:r>
          </a:p>
        </p:txBody>
      </p:sp>
      <p:sp>
        <p:nvSpPr>
          <p:cNvPr id="6" name="TextovéPole 3"/>
          <p:cNvSpPr txBox="1">
            <a:spLocks noChangeArrowheads="1"/>
          </p:cNvSpPr>
          <p:nvPr/>
        </p:nvSpPr>
        <p:spPr bwMode="auto">
          <a:xfrm>
            <a:off x="323528" y="1700808"/>
            <a:ext cx="8496944" cy="486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r>
              <a:rPr lang="cs-CZ" altLang="cs-CZ" sz="1600" b="1" u="sng" dirty="0" smtClean="0"/>
              <a:t>Oprávněný žadatel – ZP1/24</a:t>
            </a:r>
          </a:p>
          <a:p>
            <a:pPr marL="285750" lvl="0" indent="-285750">
              <a:buFont typeface="Arial" panose="020B0604020202020204" pitchFamily="34" charset="0"/>
              <a:buChar char="•"/>
            </a:pPr>
            <a:r>
              <a:rPr lang="cs-CZ" sz="1600" dirty="0"/>
              <a:t>N</a:t>
            </a:r>
            <a:r>
              <a:rPr lang="cs-CZ" sz="1600" dirty="0" smtClean="0"/>
              <a:t>eziskové </a:t>
            </a:r>
            <a:r>
              <a:rPr lang="cs-CZ" sz="1600" dirty="0"/>
              <a:t>organizace, školy a školská zařízení působící na území města, u kterých </a:t>
            </a:r>
            <a:r>
              <a:rPr lang="cs-CZ" sz="1600" u="sng" dirty="0"/>
              <a:t>není</a:t>
            </a:r>
            <a:r>
              <a:rPr lang="cs-CZ" sz="1600" dirty="0"/>
              <a:t> zřizovatelem statutární město </a:t>
            </a:r>
            <a:r>
              <a:rPr lang="cs-CZ" sz="1600" dirty="0" smtClean="0"/>
              <a:t>Opava.</a:t>
            </a:r>
            <a:endParaRPr lang="cs-CZ" sz="1600" dirty="0"/>
          </a:p>
          <a:p>
            <a:pPr algn="just" eaLnBrk="1" hangingPunct="1">
              <a:spcBef>
                <a:spcPct val="0"/>
              </a:spcBef>
              <a:buFontTx/>
              <a:buNone/>
              <a:defRPr/>
            </a:pPr>
            <a:endParaRPr lang="cs-CZ" altLang="cs-CZ" sz="1400" b="1" u="sng" dirty="0" smtClean="0"/>
          </a:p>
          <a:p>
            <a:pPr algn="just" eaLnBrk="1" hangingPunct="1">
              <a:spcBef>
                <a:spcPct val="0"/>
              </a:spcBef>
              <a:buFontTx/>
              <a:buNone/>
              <a:defRPr/>
            </a:pPr>
            <a:r>
              <a:rPr lang="cs-CZ" altLang="cs-CZ" sz="1600" b="1" u="sng" dirty="0" smtClean="0"/>
              <a:t>Oprávněný žadatel – ZP2/24</a:t>
            </a:r>
          </a:p>
          <a:p>
            <a:pPr marL="285750" indent="-285750"/>
            <a:r>
              <a:rPr lang="cs-CZ" sz="1600" dirty="0" smtClean="0"/>
              <a:t>Neziskové </a:t>
            </a:r>
            <a:r>
              <a:rPr lang="cs-CZ" sz="1600" dirty="0"/>
              <a:t>organizace se zaměřením na ochranu životního prostředí a EVVO, které mají alespoň jednu z těchto činností ve svých stanovách nebo obdobném dokumentu.</a:t>
            </a:r>
          </a:p>
          <a:p>
            <a:pPr algn="just" eaLnBrk="1" hangingPunct="1">
              <a:spcBef>
                <a:spcPct val="0"/>
              </a:spcBef>
              <a:buFontTx/>
              <a:buNone/>
              <a:defRPr/>
            </a:pPr>
            <a:endParaRPr lang="cs-CZ" altLang="cs-CZ" sz="1400" dirty="0" smtClean="0"/>
          </a:p>
          <a:p>
            <a:pPr algn="just" eaLnBrk="1" hangingPunct="1">
              <a:spcBef>
                <a:spcPct val="0"/>
              </a:spcBef>
              <a:buFontTx/>
              <a:buNone/>
              <a:defRPr/>
            </a:pPr>
            <a:r>
              <a:rPr lang="cs-CZ" altLang="cs-CZ" sz="1600" b="1" u="sng" dirty="0" smtClean="0"/>
              <a:t>Oprávněný žadatel – ZP3/24</a:t>
            </a:r>
          </a:p>
          <a:p>
            <a:pPr marL="285750" indent="-285750" algn="just" eaLnBrk="1" hangingPunct="1">
              <a:spcBef>
                <a:spcPct val="0"/>
              </a:spcBef>
              <a:defRPr/>
            </a:pPr>
            <a:r>
              <a:rPr lang="cs-CZ" altLang="cs-CZ" sz="1600" dirty="0"/>
              <a:t>F</a:t>
            </a:r>
            <a:r>
              <a:rPr lang="cs-CZ" altLang="cs-CZ" sz="1600" dirty="0" smtClean="0"/>
              <a:t>yzické a právnické osoby.</a:t>
            </a:r>
          </a:p>
          <a:p>
            <a:pPr marL="285750" indent="-285750" algn="just" eaLnBrk="1" hangingPunct="1">
              <a:spcBef>
                <a:spcPct val="0"/>
              </a:spcBef>
              <a:defRPr/>
            </a:pPr>
            <a:endParaRPr lang="cs-CZ" altLang="cs-CZ" sz="1400" dirty="0"/>
          </a:p>
          <a:p>
            <a:pPr algn="just" eaLnBrk="1" hangingPunct="1">
              <a:spcBef>
                <a:spcPct val="0"/>
              </a:spcBef>
              <a:buNone/>
              <a:defRPr/>
            </a:pPr>
            <a:r>
              <a:rPr lang="cs-CZ" altLang="cs-CZ" sz="1600" b="1" u="sng" dirty="0" smtClean="0"/>
              <a:t>Neoprávněný žadatel</a:t>
            </a:r>
          </a:p>
          <a:p>
            <a:pPr marL="285750" lvl="3" indent="-285750" algn="just" eaLnBrk="1" hangingPunct="1">
              <a:spcBef>
                <a:spcPct val="0"/>
              </a:spcBef>
              <a:buFontTx/>
              <a:buChar char="•"/>
              <a:defRPr/>
            </a:pPr>
            <a:r>
              <a:rPr lang="cs-CZ" sz="1600" dirty="0"/>
              <a:t>městská část, popř. úřad městské části statutárního města </a:t>
            </a:r>
            <a:r>
              <a:rPr lang="cs-CZ" sz="1600" dirty="0" smtClean="0"/>
              <a:t>Opavy,</a:t>
            </a:r>
          </a:p>
          <a:p>
            <a:pPr marL="285750" lvl="3" indent="-285750" algn="just" eaLnBrk="1" hangingPunct="1">
              <a:spcBef>
                <a:spcPct val="0"/>
              </a:spcBef>
              <a:buFontTx/>
              <a:buChar char="•"/>
              <a:defRPr/>
            </a:pPr>
            <a:r>
              <a:rPr lang="cs-CZ" altLang="cs-CZ" sz="1600" dirty="0"/>
              <a:t>příspěvková organizace podle zákona č. 250/2000 Sb., o rozpočtových pravidlech územních rozpočtů, ve znění pozdějších předpisů, jejímž zřizovatelem je statutární město Opava</a:t>
            </a:r>
            <a:r>
              <a:rPr lang="cs-CZ" altLang="cs-CZ" sz="1600" dirty="0" smtClean="0"/>
              <a:t>.</a:t>
            </a:r>
          </a:p>
          <a:p>
            <a:pPr algn="just" eaLnBrk="1" hangingPunct="1">
              <a:spcBef>
                <a:spcPct val="0"/>
              </a:spcBef>
              <a:buFontTx/>
              <a:buNone/>
              <a:defRPr/>
            </a:pPr>
            <a:endParaRPr lang="cs-CZ" altLang="cs-CZ" sz="1600" dirty="0" smtClean="0"/>
          </a:p>
          <a:p>
            <a:pPr algn="just" eaLnBrk="1" hangingPunct="1">
              <a:spcBef>
                <a:spcPct val="0"/>
              </a:spcBef>
              <a:buFontTx/>
              <a:buNone/>
              <a:defRPr/>
            </a:pPr>
            <a:endParaRPr lang="cs-CZ" sz="1600" dirty="0" smtClean="0"/>
          </a:p>
          <a:p>
            <a:pPr algn="just" eaLnBrk="1" hangingPunct="1">
              <a:spcBef>
                <a:spcPct val="0"/>
              </a:spcBef>
              <a:buFontTx/>
              <a:buNone/>
              <a:defRPr/>
            </a:pP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15</a:t>
            </a:fld>
            <a:endParaRPr lang="cs-CZ"/>
          </a:p>
        </p:txBody>
      </p:sp>
    </p:spTree>
    <p:extLst>
      <p:ext uri="{BB962C8B-B14F-4D97-AF65-F5344CB8AC3E}">
        <p14:creationId xmlns:p14="http://schemas.microsoft.com/office/powerpoint/2010/main" val="3813776596"/>
      </p:ext>
    </p:extLst>
  </p:cSld>
  <p:clrMapOvr>
    <a:masterClrMapping/>
  </p:clrMapOvr>
  <p:transition advTm="6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792087" y="3452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OPRÁVNĚNÝ ŽADATEL</a:t>
            </a:r>
          </a:p>
        </p:txBody>
      </p:sp>
      <p:sp>
        <p:nvSpPr>
          <p:cNvPr id="6" name="TextovéPole 3"/>
          <p:cNvSpPr txBox="1">
            <a:spLocks noChangeArrowheads="1"/>
          </p:cNvSpPr>
          <p:nvPr/>
        </p:nvSpPr>
        <p:spPr bwMode="auto">
          <a:xfrm>
            <a:off x="359532" y="1772816"/>
            <a:ext cx="8424936"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lvl="3" indent="0" algn="just" eaLnBrk="1" hangingPunct="1">
              <a:spcBef>
                <a:spcPct val="0"/>
              </a:spcBef>
              <a:buNone/>
              <a:defRPr/>
            </a:pPr>
            <a:r>
              <a:rPr lang="cs-CZ" sz="1600" dirty="0" smtClean="0"/>
              <a:t>Pokud </a:t>
            </a:r>
            <a:r>
              <a:rPr lang="cs-CZ" sz="1600" dirty="0"/>
              <a:t>je projekt určen </a:t>
            </a:r>
            <a:r>
              <a:rPr lang="cs-CZ" sz="1600" b="1" dirty="0"/>
              <a:t>pro občany města a současně je realizován na území města Opavy</a:t>
            </a:r>
            <a:r>
              <a:rPr lang="cs-CZ" sz="1600" dirty="0"/>
              <a:t>, </a:t>
            </a:r>
            <a:r>
              <a:rPr lang="cs-CZ" sz="1600" b="1" dirty="0"/>
              <a:t>není žadatel povinen</a:t>
            </a:r>
            <a:r>
              <a:rPr lang="cs-CZ" sz="1600" dirty="0"/>
              <a:t> mít trvalé bydliště resp. sídlo organizace či firmy na území statutárního města Opavy. Pokud je projekt </a:t>
            </a:r>
            <a:r>
              <a:rPr lang="cs-CZ" sz="1600" dirty="0">
                <a:solidFill>
                  <a:srgbClr val="FF0000"/>
                </a:solidFill>
              </a:rPr>
              <a:t>realizován mimo území města Opavy</a:t>
            </a:r>
            <a:r>
              <a:rPr lang="cs-CZ" sz="1600" dirty="0"/>
              <a:t>, musí být určený </a:t>
            </a:r>
            <a:r>
              <a:rPr lang="cs-CZ" sz="1600" dirty="0">
                <a:solidFill>
                  <a:srgbClr val="FF0000"/>
                </a:solidFill>
              </a:rPr>
              <a:t>pro občany města Opavy a žadatel </a:t>
            </a:r>
            <a:r>
              <a:rPr lang="cs-CZ" sz="1600" b="1" dirty="0">
                <a:solidFill>
                  <a:srgbClr val="FF0000"/>
                </a:solidFill>
              </a:rPr>
              <a:t>musí </a:t>
            </a:r>
            <a:r>
              <a:rPr lang="cs-CZ" sz="1600" dirty="0">
                <a:solidFill>
                  <a:srgbClr val="FF0000"/>
                </a:solidFill>
              </a:rPr>
              <a:t>mít trvalé bydliště </a:t>
            </a:r>
            <a:r>
              <a:rPr lang="cs-CZ" sz="1600" dirty="0">
                <a:solidFill>
                  <a:srgbClr val="000000"/>
                </a:solidFill>
              </a:rPr>
              <a:t>resp. sídlo organizace či firmy </a:t>
            </a:r>
            <a:r>
              <a:rPr lang="cs-CZ" sz="1600" dirty="0">
                <a:solidFill>
                  <a:srgbClr val="FF0000"/>
                </a:solidFill>
              </a:rPr>
              <a:t>na území statutárního města Opavy</a:t>
            </a:r>
            <a:r>
              <a:rPr lang="cs-CZ" sz="1600" dirty="0" smtClean="0"/>
              <a:t>.</a:t>
            </a:r>
          </a:p>
          <a:p>
            <a:pPr marL="0" lvl="3" indent="0" algn="just" eaLnBrk="1" hangingPunct="1">
              <a:spcBef>
                <a:spcPct val="0"/>
              </a:spcBef>
              <a:buNone/>
              <a:defRPr/>
            </a:pPr>
            <a:endParaRPr lang="cs-CZ" sz="1400" dirty="0"/>
          </a:p>
          <a:p>
            <a:pPr marL="0" lvl="3" indent="0" algn="just" eaLnBrk="1" hangingPunct="1">
              <a:spcBef>
                <a:spcPct val="0"/>
              </a:spcBef>
              <a:buNone/>
              <a:defRPr/>
            </a:pPr>
            <a:r>
              <a:rPr lang="cs-CZ" sz="1600" dirty="0"/>
              <a:t>V dotačním titulu ZP </a:t>
            </a:r>
            <a:r>
              <a:rPr lang="cs-CZ" sz="1600" dirty="0" smtClean="0"/>
              <a:t>1/24 </a:t>
            </a:r>
            <a:r>
              <a:rPr lang="cs-CZ" sz="1600" dirty="0"/>
              <a:t>a ZP </a:t>
            </a:r>
            <a:r>
              <a:rPr lang="cs-CZ" sz="1600" dirty="0" smtClean="0"/>
              <a:t>2/24  </a:t>
            </a:r>
            <a:r>
              <a:rPr lang="cs-CZ" sz="1600" dirty="0"/>
              <a:t>může ve výjimečných případech dojít k přesahu mimo území města Opavy, i když žadatel nemá trvalé bydliště resp. sídlo organizace či firmy na území statutárního města Opavy. Přesahem se rozumí např. partnerská spolupráce opavské školy s </a:t>
            </a:r>
            <a:r>
              <a:rPr lang="cs-CZ" sz="1600" dirty="0" err="1"/>
              <a:t>mimoopavskou</a:t>
            </a:r>
            <a:r>
              <a:rPr lang="cs-CZ" sz="1600" dirty="0"/>
              <a:t> školou či realizace dílčí aktivity projektu mimo vymezené území.</a:t>
            </a:r>
          </a:p>
          <a:p>
            <a:pPr marL="0" lvl="3" indent="0" algn="just" eaLnBrk="1" hangingPunct="1">
              <a:spcBef>
                <a:spcPct val="0"/>
              </a:spcBef>
              <a:buNone/>
              <a:defRPr/>
            </a:pPr>
            <a:endParaRPr lang="cs-CZ" sz="1400" dirty="0" smtClean="0"/>
          </a:p>
          <a:p>
            <a:pPr marL="0" lvl="3" indent="0" algn="just" eaLnBrk="1" hangingPunct="1">
              <a:spcBef>
                <a:spcPct val="0"/>
              </a:spcBef>
              <a:buNone/>
              <a:defRPr/>
            </a:pPr>
            <a:r>
              <a:rPr lang="cs-CZ" sz="1600" dirty="0"/>
              <a:t>V dotačních titulech ZP </a:t>
            </a:r>
            <a:r>
              <a:rPr lang="cs-CZ" sz="1600" dirty="0" smtClean="0"/>
              <a:t>2/24 </a:t>
            </a:r>
            <a:r>
              <a:rPr lang="cs-CZ" sz="1600" dirty="0"/>
              <a:t>a ZP </a:t>
            </a:r>
            <a:r>
              <a:rPr lang="cs-CZ" sz="1600" dirty="0" smtClean="0"/>
              <a:t>3/24 </a:t>
            </a:r>
            <a:r>
              <a:rPr lang="cs-CZ" sz="1600" dirty="0">
                <a:solidFill>
                  <a:srgbClr val="FF0000"/>
                </a:solidFill>
              </a:rPr>
              <a:t>musí být praktická opatření ve prospěch ochrany a tvorby životního prostředí realizována vždy na území </a:t>
            </a:r>
            <a:r>
              <a:rPr lang="cs-CZ" sz="1600" dirty="0"/>
              <a:t>města Opavy.</a:t>
            </a:r>
          </a:p>
          <a:p>
            <a:pPr algn="just" eaLnBrk="1" hangingPunct="1">
              <a:spcBef>
                <a:spcPct val="0"/>
              </a:spcBef>
              <a:buFontTx/>
              <a:buNone/>
              <a:defRPr/>
            </a:pPr>
            <a:endParaRPr lang="cs-CZ" sz="1600" dirty="0" smtClean="0"/>
          </a:p>
          <a:p>
            <a:pPr algn="just" eaLnBrk="1" hangingPunct="1">
              <a:spcBef>
                <a:spcPct val="0"/>
              </a:spcBef>
              <a:buFontTx/>
              <a:buNone/>
              <a:defRPr/>
            </a:pP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16</a:t>
            </a:fld>
            <a:endParaRPr lang="cs-CZ"/>
          </a:p>
        </p:txBody>
      </p:sp>
    </p:spTree>
    <p:extLst>
      <p:ext uri="{BB962C8B-B14F-4D97-AF65-F5344CB8AC3E}">
        <p14:creationId xmlns:p14="http://schemas.microsoft.com/office/powerpoint/2010/main" val="1248290223"/>
      </p:ext>
    </p:extLst>
  </p:cSld>
  <p:clrMapOvr>
    <a:masterClrMapping/>
  </p:clrMapOvr>
  <p:transition advTm="6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a:t>
            </a:r>
            <a:r>
              <a:rPr lang="cs-CZ" altLang="cs-CZ" sz="2200" b="1" dirty="0" smtClean="0">
                <a:solidFill>
                  <a:srgbClr val="00B050"/>
                </a:solidFill>
              </a:rPr>
              <a:t>ZP1/24</a:t>
            </a:r>
            <a:endParaRPr lang="cs-CZ" altLang="cs-CZ" sz="2200" b="1" dirty="0">
              <a:solidFill>
                <a:srgbClr val="00B050"/>
              </a:solidFill>
            </a:endParaRPr>
          </a:p>
        </p:txBody>
      </p:sp>
      <p:sp>
        <p:nvSpPr>
          <p:cNvPr id="7" name="Rectangle 11"/>
          <p:cNvSpPr>
            <a:spLocks noGrp="1" noChangeArrowheads="1"/>
          </p:cNvSpPr>
          <p:nvPr>
            <p:ph idx="1"/>
          </p:nvPr>
        </p:nvSpPr>
        <p:spPr>
          <a:xfrm>
            <a:off x="683568" y="1362459"/>
            <a:ext cx="7920880" cy="5112568"/>
          </a:xfrm>
        </p:spPr>
        <p:txBody>
          <a:bodyPr/>
          <a:lstStyle/>
          <a:p>
            <a:pPr eaLnBrk="1" hangingPunct="1">
              <a:spcBef>
                <a:spcPct val="0"/>
              </a:spcBef>
              <a:buFontTx/>
              <a:buNone/>
              <a:defRPr/>
            </a:pPr>
            <a:r>
              <a:rPr lang="cs-CZ" altLang="cs-CZ" sz="1600" b="1" u="sng" dirty="0" smtClean="0"/>
              <a:t>ZP1/24 – Podpora akcí a aktivit EVVO</a:t>
            </a:r>
          </a:p>
          <a:p>
            <a:pPr eaLnBrk="1" hangingPunct="1">
              <a:spcBef>
                <a:spcPct val="0"/>
              </a:spcBef>
              <a:buFontTx/>
              <a:buNone/>
              <a:defRPr/>
            </a:pPr>
            <a:endParaRPr lang="cs-CZ" altLang="cs-CZ" sz="1400" u="sng" dirty="0" smtClean="0"/>
          </a:p>
          <a:p>
            <a:r>
              <a:rPr lang="cs-CZ" sz="1600" b="1" dirty="0"/>
              <a:t>Provozní náklady spojené s realizací projektu:</a:t>
            </a:r>
            <a:endParaRPr lang="cs-CZ" sz="1600" dirty="0"/>
          </a:p>
          <a:p>
            <a:pPr marL="0" indent="0" algn="just">
              <a:buNone/>
            </a:pPr>
            <a:r>
              <a:rPr lang="cs-CZ" sz="1600" dirty="0" smtClean="0"/>
              <a:t>DDHM, DDNM, </a:t>
            </a:r>
            <a:r>
              <a:rPr lang="cs-CZ" sz="1600" dirty="0"/>
              <a:t>materiál na zajištění projektu (kancelářské potřeby, PHM – služební automobil, drobné občerstvení pro organizátory a účastníky akcí např. bagety, </a:t>
            </a:r>
            <a:r>
              <a:rPr lang="cs-CZ" sz="1600" dirty="0" smtClean="0"/>
              <a:t>pečivo, drobné </a:t>
            </a:r>
            <a:r>
              <a:rPr lang="cs-CZ" sz="1600" dirty="0"/>
              <a:t>nefinanční odměny, výukové pomůcky, pracovní nářadí, tiskopisy</a:t>
            </a:r>
            <a:r>
              <a:rPr lang="cs-CZ" sz="1600" dirty="0" smtClean="0"/>
              <a:t>, aj., cestovné </a:t>
            </a:r>
            <a:r>
              <a:rPr lang="cs-CZ" sz="1600" dirty="0"/>
              <a:t>- na základě cestovních </a:t>
            </a:r>
            <a:r>
              <a:rPr lang="cs-CZ" sz="1600" dirty="0" smtClean="0"/>
              <a:t>příkazů (jízdné </a:t>
            </a:r>
            <a:r>
              <a:rPr lang="cs-CZ" sz="1600" dirty="0"/>
              <a:t>veřejnými dopravními prostředky </a:t>
            </a:r>
            <a:r>
              <a:rPr lang="cs-CZ" sz="1600" dirty="0" smtClean="0"/>
              <a:t>- vlak</a:t>
            </a:r>
            <a:r>
              <a:rPr lang="cs-CZ" sz="1600" dirty="0"/>
              <a:t>, </a:t>
            </a:r>
            <a:r>
              <a:rPr lang="cs-CZ" sz="1600" dirty="0" smtClean="0"/>
              <a:t>autobus, </a:t>
            </a:r>
            <a:r>
              <a:rPr lang="cs-CZ" sz="1600" dirty="0"/>
              <a:t>úhrada faktury dopravci (</a:t>
            </a:r>
            <a:r>
              <a:rPr lang="cs-CZ" sz="1600" dirty="0">
                <a:solidFill>
                  <a:srgbClr val="FF0000"/>
                </a:solidFill>
              </a:rPr>
              <a:t>za uznatelný náklad se nepovažuje základní náhrada při použití vozidla příjemce nebo soukromého vozidla zaměstnance příjemce, kapesné, úhrada taxi</a:t>
            </a:r>
            <a:r>
              <a:rPr lang="cs-CZ" sz="1600" dirty="0" smtClean="0"/>
              <a:t>), krátkodobé </a:t>
            </a:r>
            <a:r>
              <a:rPr lang="cs-CZ" sz="1600" dirty="0"/>
              <a:t>pronájmy nebytových prostor pro zabezpečení vzdělávací činnosti</a:t>
            </a:r>
            <a:r>
              <a:rPr lang="cs-CZ" sz="1600" dirty="0" smtClean="0"/>
              <a:t>, náklady </a:t>
            </a:r>
            <a:r>
              <a:rPr lang="cs-CZ" sz="1600" dirty="0"/>
              <a:t>na společné stravování poskytované organizátorům a účinkujícím na akcích, účastníkům akcí </a:t>
            </a:r>
            <a:r>
              <a:rPr lang="cs-CZ" sz="1600" dirty="0" smtClean="0"/>
              <a:t>(</a:t>
            </a:r>
            <a:r>
              <a:rPr lang="cs-CZ" sz="1600" dirty="0">
                <a:solidFill>
                  <a:srgbClr val="FF0000"/>
                </a:solidFill>
              </a:rPr>
              <a:t>za </a:t>
            </a:r>
            <a:r>
              <a:rPr lang="cs-CZ" sz="1600" dirty="0" smtClean="0">
                <a:solidFill>
                  <a:srgbClr val="FF0000"/>
                </a:solidFill>
              </a:rPr>
              <a:t>uznatelné náklady se nepovažují náklady na </a:t>
            </a:r>
            <a:r>
              <a:rPr lang="cs-CZ" sz="1600" dirty="0">
                <a:solidFill>
                  <a:srgbClr val="FF0000"/>
                </a:solidFill>
              </a:rPr>
              <a:t>reprezentaci a </a:t>
            </a:r>
            <a:r>
              <a:rPr lang="cs-CZ" sz="1600" dirty="0" smtClean="0">
                <a:solidFill>
                  <a:srgbClr val="FF0000"/>
                </a:solidFill>
              </a:rPr>
              <a:t>pohoštění</a:t>
            </a:r>
            <a:r>
              <a:rPr lang="cs-CZ" sz="1600" dirty="0" smtClean="0">
                <a:solidFill>
                  <a:srgbClr val="000000"/>
                </a:solidFill>
              </a:rPr>
              <a:t>)</a:t>
            </a:r>
            <a:r>
              <a:rPr lang="cs-CZ" sz="1600" dirty="0" smtClean="0"/>
              <a:t>, ubytování </a:t>
            </a:r>
            <a:r>
              <a:rPr lang="cs-CZ" sz="1600" dirty="0"/>
              <a:t>organizátorů a účinkujících na akcích, účastníků akcí</a:t>
            </a:r>
            <a:r>
              <a:rPr lang="cs-CZ" sz="1600" dirty="0" smtClean="0"/>
              <a:t>, vstupné </a:t>
            </a:r>
            <a:r>
              <a:rPr lang="cs-CZ" sz="1600" dirty="0"/>
              <a:t>související s účelem </a:t>
            </a:r>
            <a:r>
              <a:rPr lang="cs-CZ" sz="1600" dirty="0" smtClean="0"/>
              <a:t>projektu, inzerce</a:t>
            </a:r>
            <a:r>
              <a:rPr lang="cs-CZ" sz="1600" dirty="0"/>
              <a:t>, propagace, vzdělávání, apod.</a:t>
            </a:r>
          </a:p>
          <a:p>
            <a:pPr marL="0" indent="0" algn="just">
              <a:buNone/>
            </a:pPr>
            <a:endParaRPr lang="cs-CZ" sz="1400" dirty="0"/>
          </a:p>
          <a:p>
            <a:pPr algn="just"/>
            <a:r>
              <a:rPr lang="cs-CZ" sz="1600" b="1" dirty="0" smtClean="0"/>
              <a:t>Osobní </a:t>
            </a:r>
            <a:r>
              <a:rPr lang="cs-CZ" sz="1600" b="1" dirty="0"/>
              <a:t>náklady spojené s realizací projektu:</a:t>
            </a:r>
            <a:endParaRPr lang="cs-CZ" sz="1600" dirty="0"/>
          </a:p>
          <a:p>
            <a:pPr marL="0" indent="0" algn="just">
              <a:buNone/>
            </a:pPr>
            <a:r>
              <a:rPr lang="cs-CZ" sz="1600" dirty="0" smtClean="0"/>
              <a:t>ve </a:t>
            </a:r>
            <a:r>
              <a:rPr lang="cs-CZ" sz="1600" dirty="0"/>
              <a:t>formě dohod o provedení práce. </a:t>
            </a:r>
          </a:p>
          <a:p>
            <a:pPr marL="0" lvl="0" indent="0">
              <a:buNone/>
            </a:pPr>
            <a:endParaRPr lang="cs-CZ" sz="1600" dirty="0"/>
          </a:p>
          <a:p>
            <a:pPr marL="0" indent="0" algn="just" eaLnBrk="1" hangingPunct="1">
              <a:spcBef>
                <a:spcPct val="0"/>
              </a:spcBef>
              <a:buFontTx/>
              <a:buNone/>
              <a:defRPr/>
            </a:pP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17</a:t>
            </a:fld>
            <a:endParaRPr lang="cs-CZ"/>
          </a:p>
        </p:txBody>
      </p:sp>
    </p:spTree>
    <p:extLst>
      <p:ext uri="{BB962C8B-B14F-4D97-AF65-F5344CB8AC3E}">
        <p14:creationId xmlns:p14="http://schemas.microsoft.com/office/powerpoint/2010/main" val="3535300607"/>
      </p:ext>
    </p:extLst>
  </p:cSld>
  <p:clrMapOvr>
    <a:masterClrMapping/>
  </p:clrMapOvr>
  <p:transition advTm="6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a:t>
            </a:r>
            <a:r>
              <a:rPr lang="cs-CZ" altLang="cs-CZ" sz="2200" b="1" dirty="0" smtClean="0">
                <a:solidFill>
                  <a:srgbClr val="00B050"/>
                </a:solidFill>
              </a:rPr>
              <a:t>ZP2/24</a:t>
            </a:r>
            <a:endParaRPr lang="cs-CZ" altLang="cs-CZ" sz="2200" b="1" dirty="0">
              <a:solidFill>
                <a:srgbClr val="00B050"/>
              </a:solidFill>
            </a:endParaRPr>
          </a:p>
        </p:txBody>
      </p:sp>
      <p:sp>
        <p:nvSpPr>
          <p:cNvPr id="7" name="Rectangle 11"/>
          <p:cNvSpPr>
            <a:spLocks noGrp="1" noChangeArrowheads="1"/>
          </p:cNvSpPr>
          <p:nvPr>
            <p:ph idx="1"/>
          </p:nvPr>
        </p:nvSpPr>
        <p:spPr>
          <a:xfrm>
            <a:off x="395536" y="1340768"/>
            <a:ext cx="8291264" cy="5142582"/>
          </a:xfrm>
        </p:spPr>
        <p:txBody>
          <a:bodyPr/>
          <a:lstStyle/>
          <a:p>
            <a:pPr marL="0" indent="0" algn="just" eaLnBrk="1" hangingPunct="1">
              <a:spcBef>
                <a:spcPct val="0"/>
              </a:spcBef>
              <a:buFontTx/>
              <a:buNone/>
              <a:defRPr/>
            </a:pPr>
            <a:endParaRPr lang="cs-CZ" altLang="cs-CZ" sz="1600" b="1" u="sng" dirty="0" smtClean="0"/>
          </a:p>
          <a:p>
            <a:pPr marL="0" indent="0" algn="just" eaLnBrk="1" hangingPunct="1">
              <a:spcBef>
                <a:spcPct val="0"/>
              </a:spcBef>
              <a:buFontTx/>
              <a:buNone/>
              <a:defRPr/>
            </a:pPr>
            <a:r>
              <a:rPr lang="cs-CZ" altLang="cs-CZ" sz="1600" b="1" u="sng" dirty="0" smtClean="0"/>
              <a:t>ZP2/24 Podpora činnosti neziskových organizací zaměřených na EVVO a ochranu životního prostředí</a:t>
            </a:r>
          </a:p>
          <a:p>
            <a:pPr marL="0" indent="0" algn="just" eaLnBrk="1" hangingPunct="1">
              <a:spcBef>
                <a:spcPct val="0"/>
              </a:spcBef>
              <a:buFontTx/>
              <a:buNone/>
              <a:defRPr/>
            </a:pPr>
            <a:endParaRPr lang="cs-CZ" altLang="cs-CZ" sz="1400" dirty="0" smtClean="0"/>
          </a:p>
          <a:p>
            <a:pPr algn="just" eaLnBrk="1" hangingPunct="1">
              <a:spcBef>
                <a:spcPct val="0"/>
              </a:spcBef>
              <a:defRPr/>
            </a:pPr>
            <a:r>
              <a:rPr lang="cs-CZ" sz="1600" b="1" dirty="0"/>
              <a:t>Provozní náklady spojené s realizací projektu:</a:t>
            </a:r>
            <a:endParaRPr lang="cs-CZ" sz="1600" dirty="0"/>
          </a:p>
          <a:p>
            <a:pPr marL="0" indent="0" algn="just">
              <a:buNone/>
            </a:pPr>
            <a:r>
              <a:rPr lang="cs-CZ" sz="1600" dirty="0" smtClean="0"/>
              <a:t>DDHM, DDNM, materiál </a:t>
            </a:r>
            <a:r>
              <a:rPr lang="cs-CZ" sz="1600" dirty="0"/>
              <a:t>na zajištění projektu (kancelářské potřeby, PHM – služební automobil, drobné občerstvení pro organizátory a účastníky akcí např. bagety, pečivo, aj</a:t>
            </a:r>
            <a:r>
              <a:rPr lang="cs-CZ" sz="1600" dirty="0" smtClean="0"/>
              <a:t>.), </a:t>
            </a:r>
            <a:r>
              <a:rPr lang="cs-CZ" sz="1600" dirty="0"/>
              <a:t>spotřeba elektrické energie, plynu, vody</a:t>
            </a:r>
            <a:r>
              <a:rPr lang="cs-CZ" sz="1600" dirty="0" smtClean="0"/>
              <a:t>, cestovné </a:t>
            </a:r>
            <a:r>
              <a:rPr lang="cs-CZ" sz="1600" dirty="0"/>
              <a:t>- na základě cestovních </a:t>
            </a:r>
            <a:r>
              <a:rPr lang="cs-CZ" sz="1600" dirty="0" smtClean="0"/>
              <a:t>příkazů (jízdné </a:t>
            </a:r>
            <a:r>
              <a:rPr lang="cs-CZ" sz="1600" dirty="0"/>
              <a:t>veřejnými dopravními prostředky </a:t>
            </a:r>
            <a:r>
              <a:rPr lang="cs-CZ" sz="1600" dirty="0" smtClean="0"/>
              <a:t>- vlak</a:t>
            </a:r>
            <a:r>
              <a:rPr lang="cs-CZ" sz="1600" dirty="0"/>
              <a:t>, </a:t>
            </a:r>
            <a:r>
              <a:rPr lang="cs-CZ" sz="1600" dirty="0" smtClean="0"/>
              <a:t>autobus, </a:t>
            </a:r>
            <a:r>
              <a:rPr lang="cs-CZ" sz="1600" dirty="0"/>
              <a:t>úhrada faktury dopravci (</a:t>
            </a:r>
            <a:r>
              <a:rPr lang="cs-CZ" sz="1600" dirty="0">
                <a:solidFill>
                  <a:srgbClr val="FF0000"/>
                </a:solidFill>
              </a:rPr>
              <a:t>za uznatelný náklad se nepovažuje základní náhrada při použití vozidla příjemce nebo soukromého vozidla zaměstnance příjemce, kapesné, úhrada taxi</a:t>
            </a:r>
            <a:r>
              <a:rPr lang="cs-CZ" sz="1600" dirty="0" smtClean="0">
                <a:solidFill>
                  <a:srgbClr val="FF0000"/>
                </a:solidFill>
              </a:rPr>
              <a:t>), </a:t>
            </a:r>
            <a:r>
              <a:rPr lang="cs-CZ" sz="1600" dirty="0" smtClean="0"/>
              <a:t>nájemné </a:t>
            </a:r>
            <a:r>
              <a:rPr lang="cs-CZ" sz="1600" dirty="0"/>
              <a:t>nebytových prostor pro zabezpečení vzdělávací činnosti (dlouhodobé i krátkodobé pronájmy</a:t>
            </a:r>
            <a:r>
              <a:rPr lang="cs-CZ" sz="1600" dirty="0" smtClean="0"/>
              <a:t>), náklady </a:t>
            </a:r>
            <a:r>
              <a:rPr lang="cs-CZ" sz="1600" dirty="0"/>
              <a:t>na společné stravování poskytované organizátorům a účinkujícím na akcích, účastníkům soustředění a táborů </a:t>
            </a:r>
            <a:r>
              <a:rPr lang="cs-CZ" sz="1600" dirty="0" smtClean="0"/>
              <a:t>(</a:t>
            </a:r>
            <a:r>
              <a:rPr lang="cs-CZ" sz="1600" dirty="0">
                <a:solidFill>
                  <a:srgbClr val="FF0000"/>
                </a:solidFill>
              </a:rPr>
              <a:t>za uznatelný náklad se </a:t>
            </a:r>
            <a:r>
              <a:rPr lang="cs-CZ" sz="1600" dirty="0" smtClean="0">
                <a:solidFill>
                  <a:srgbClr val="FF0000"/>
                </a:solidFill>
              </a:rPr>
              <a:t>nepovažují náklady na </a:t>
            </a:r>
            <a:r>
              <a:rPr lang="cs-CZ" sz="1600" dirty="0">
                <a:solidFill>
                  <a:srgbClr val="FF0000"/>
                </a:solidFill>
              </a:rPr>
              <a:t>reprezentaci a </a:t>
            </a:r>
            <a:r>
              <a:rPr lang="cs-CZ" sz="1600" dirty="0" smtClean="0">
                <a:solidFill>
                  <a:srgbClr val="FF0000"/>
                </a:solidFill>
              </a:rPr>
              <a:t>pohoštění</a:t>
            </a:r>
            <a:r>
              <a:rPr lang="cs-CZ" sz="1600" dirty="0" smtClean="0">
                <a:solidFill>
                  <a:srgbClr val="000000"/>
                </a:solidFill>
              </a:rPr>
              <a:t>)</a:t>
            </a:r>
            <a:r>
              <a:rPr lang="cs-CZ" sz="1600" dirty="0" smtClean="0"/>
              <a:t>, ubytování (organizátorů </a:t>
            </a:r>
            <a:r>
              <a:rPr lang="cs-CZ" sz="1600" dirty="0"/>
              <a:t>a účinkujících na akcích, účastníků </a:t>
            </a:r>
            <a:r>
              <a:rPr lang="cs-CZ" sz="1600" dirty="0" smtClean="0"/>
              <a:t>akcí), vstupné </a:t>
            </a:r>
            <a:r>
              <a:rPr lang="cs-CZ" sz="1600" dirty="0"/>
              <a:t>související s účelem </a:t>
            </a:r>
            <a:r>
              <a:rPr lang="cs-CZ" sz="1600" dirty="0" smtClean="0"/>
              <a:t>projektu, inzerce</a:t>
            </a:r>
            <a:r>
              <a:rPr lang="cs-CZ" sz="1600" dirty="0"/>
              <a:t>, propagace, vzdělávání, apod.</a:t>
            </a:r>
          </a:p>
          <a:p>
            <a:pPr marL="0" lvl="0" indent="0">
              <a:buNone/>
            </a:pPr>
            <a:endParaRPr lang="cs-CZ" sz="900" dirty="0"/>
          </a:p>
          <a:p>
            <a:r>
              <a:rPr lang="cs-CZ" sz="1600" b="1" dirty="0"/>
              <a:t>Osobní náklady:</a:t>
            </a:r>
          </a:p>
          <a:p>
            <a:pPr marL="0" lvl="0" indent="0">
              <a:buNone/>
            </a:pPr>
            <a:r>
              <a:rPr lang="cs-CZ" sz="1600" dirty="0"/>
              <a:t>ve formě dohod o provedení práce </a:t>
            </a:r>
            <a:r>
              <a:rPr lang="cs-CZ" sz="1600" dirty="0" smtClean="0"/>
              <a:t>a dohod o pracovní činnosti</a:t>
            </a:r>
            <a:endParaRPr lang="cs-CZ" sz="1600"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18</a:t>
            </a:fld>
            <a:endParaRPr lang="cs-CZ"/>
          </a:p>
        </p:txBody>
      </p:sp>
    </p:spTree>
    <p:extLst>
      <p:ext uri="{BB962C8B-B14F-4D97-AF65-F5344CB8AC3E}">
        <p14:creationId xmlns:p14="http://schemas.microsoft.com/office/powerpoint/2010/main" val="654061620"/>
      </p:ext>
    </p:extLst>
  </p:cSld>
  <p:clrMapOvr>
    <a:masterClrMapping/>
  </p:clrMapOvr>
  <p:transition advTm="60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ZP </a:t>
            </a:r>
            <a:r>
              <a:rPr lang="cs-CZ" altLang="cs-CZ" sz="2200" b="1" dirty="0" smtClean="0">
                <a:solidFill>
                  <a:srgbClr val="00B050"/>
                </a:solidFill>
              </a:rPr>
              <a:t>3/24</a:t>
            </a:r>
            <a:endParaRPr lang="cs-CZ" altLang="cs-CZ" sz="2200" b="1" dirty="0">
              <a:solidFill>
                <a:srgbClr val="00B050"/>
              </a:solidFill>
            </a:endParaRPr>
          </a:p>
        </p:txBody>
      </p:sp>
      <p:sp>
        <p:nvSpPr>
          <p:cNvPr id="7" name="Rectangle 11"/>
          <p:cNvSpPr>
            <a:spLocks noGrp="1" noChangeArrowheads="1"/>
          </p:cNvSpPr>
          <p:nvPr>
            <p:ph idx="1"/>
          </p:nvPr>
        </p:nvSpPr>
        <p:spPr>
          <a:xfrm>
            <a:off x="827584" y="1628800"/>
            <a:ext cx="7704856" cy="4525963"/>
          </a:xfrm>
        </p:spPr>
        <p:txBody>
          <a:bodyPr/>
          <a:lstStyle/>
          <a:p>
            <a:pPr marL="0" indent="0" algn="just" eaLnBrk="1" hangingPunct="1">
              <a:spcBef>
                <a:spcPct val="0"/>
              </a:spcBef>
              <a:buFontTx/>
              <a:buNone/>
              <a:defRPr/>
            </a:pPr>
            <a:r>
              <a:rPr lang="cs-CZ" altLang="cs-CZ" sz="1600" b="1" u="sng" dirty="0" smtClean="0"/>
              <a:t>ZP3/24 Podpora opatření ve prospěch životního prostředí</a:t>
            </a:r>
          </a:p>
          <a:p>
            <a:pPr algn="just" eaLnBrk="1" hangingPunct="1">
              <a:spcBef>
                <a:spcPct val="0"/>
              </a:spcBef>
              <a:defRPr/>
            </a:pPr>
            <a:endParaRPr lang="cs-CZ" altLang="cs-CZ" sz="1600" dirty="0" smtClean="0"/>
          </a:p>
          <a:p>
            <a:r>
              <a:rPr lang="cs-CZ" sz="1600" b="1" dirty="0"/>
              <a:t>Provozní náklady spojené s realizací projektu:</a:t>
            </a:r>
            <a:endParaRPr lang="cs-CZ" sz="1600" dirty="0"/>
          </a:p>
          <a:p>
            <a:pPr marL="0" indent="0" algn="just">
              <a:buNone/>
            </a:pPr>
            <a:r>
              <a:rPr lang="cs-CZ" sz="1600" dirty="0" smtClean="0"/>
              <a:t>DDHM, DDNM, materiál </a:t>
            </a:r>
            <a:r>
              <a:rPr lang="cs-CZ" sz="1600" dirty="0"/>
              <a:t>na zajištění projektu (kancelářské potřeby, PHM – služební automobil, drobné občerstvení pro organizátory a účastníky akcí např. bagety, pečivo aj., drobné nefinanční odměny, pracovní nářadí, sadební materiál – dřeviny, byliny a semena, kotvicí a ochranný materiál pro </a:t>
            </a:r>
            <a:r>
              <a:rPr lang="cs-CZ" sz="1600" dirty="0" smtClean="0"/>
              <a:t>výsadby aj</a:t>
            </a:r>
            <a:r>
              <a:rPr lang="cs-CZ" sz="1600" dirty="0"/>
              <a:t>.), </a:t>
            </a:r>
            <a:r>
              <a:rPr lang="cs-CZ" sz="1600" dirty="0" smtClean="0"/>
              <a:t>náklady </a:t>
            </a:r>
            <a:r>
              <a:rPr lang="cs-CZ" sz="1600" dirty="0"/>
              <a:t>na společné stravování poskytované organizátorům a účinkujícím na akcích, účastníkům soustředění a táborů </a:t>
            </a:r>
            <a:r>
              <a:rPr lang="cs-CZ" sz="1600" dirty="0" smtClean="0"/>
              <a:t>(</a:t>
            </a:r>
            <a:r>
              <a:rPr lang="cs-CZ" sz="1600" dirty="0" smtClean="0">
                <a:solidFill>
                  <a:srgbClr val="FF0000"/>
                </a:solidFill>
              </a:rPr>
              <a:t>za uznatelný náklad se nepovažují náklady </a:t>
            </a:r>
            <a:r>
              <a:rPr lang="cs-CZ" sz="1600" dirty="0">
                <a:solidFill>
                  <a:srgbClr val="FF0000"/>
                </a:solidFill>
              </a:rPr>
              <a:t>na reprezentaci a </a:t>
            </a:r>
            <a:r>
              <a:rPr lang="cs-CZ" sz="1600" dirty="0" smtClean="0">
                <a:solidFill>
                  <a:srgbClr val="FF0000"/>
                </a:solidFill>
              </a:rPr>
              <a:t>pohoštění</a:t>
            </a:r>
            <a:r>
              <a:rPr lang="cs-CZ" sz="1600" dirty="0" smtClean="0"/>
              <a:t>), odborný </a:t>
            </a:r>
            <a:r>
              <a:rPr lang="cs-CZ" sz="1600" dirty="0"/>
              <a:t>dozor při výsadbách</a:t>
            </a:r>
            <a:r>
              <a:rPr lang="cs-CZ" sz="1600" dirty="0" smtClean="0"/>
              <a:t>, inzerce</a:t>
            </a:r>
            <a:r>
              <a:rPr lang="cs-CZ" sz="1600" dirty="0"/>
              <a:t>, propagace, vzdělávání, apod.</a:t>
            </a:r>
          </a:p>
          <a:p>
            <a:pPr algn="just" eaLnBrk="1" hangingPunct="1">
              <a:spcBef>
                <a:spcPct val="0"/>
              </a:spcBef>
              <a:defRPr/>
            </a:pPr>
            <a:endParaRPr lang="cs-CZ" altLang="cs-CZ" sz="1600" dirty="0" smtClean="0"/>
          </a:p>
          <a:p>
            <a:pPr algn="just" eaLnBrk="1" hangingPunct="1">
              <a:spcBef>
                <a:spcPct val="0"/>
              </a:spcBef>
              <a:defRPr/>
            </a:pP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19</a:t>
            </a:fld>
            <a:endParaRPr lang="cs-CZ"/>
          </a:p>
        </p:txBody>
      </p:sp>
    </p:spTree>
    <p:extLst>
      <p:ext uri="{BB962C8B-B14F-4D97-AF65-F5344CB8AC3E}">
        <p14:creationId xmlns:p14="http://schemas.microsoft.com/office/powerpoint/2010/main" val="323484205"/>
      </p:ext>
    </p:extLst>
  </p:cSld>
  <p:clrMapOvr>
    <a:masterClrMapping/>
  </p:clrMapOvr>
  <p:transition advTm="6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a:t>2</a:t>
            </a:r>
            <a:endParaRPr lang="cs-CZ" altLang="cs-CZ" sz="1400" dirty="0" smtClean="0"/>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7" name="Rectangle 11"/>
          <p:cNvSpPr>
            <a:spLocks noGrp="1" noChangeArrowheads="1"/>
          </p:cNvSpPr>
          <p:nvPr>
            <p:ph idx="1"/>
          </p:nvPr>
        </p:nvSpPr>
        <p:spPr>
          <a:xfrm>
            <a:off x="395536" y="1195755"/>
            <a:ext cx="8578850" cy="5468639"/>
          </a:xfrm>
        </p:spPr>
        <p:txBody>
          <a:bodyPr/>
          <a:lstStyle/>
          <a:p>
            <a:pPr algn="just" eaLnBrk="1" hangingPunct="1">
              <a:spcBef>
                <a:spcPct val="0"/>
              </a:spcBef>
              <a:buFontTx/>
              <a:buNone/>
              <a:defRPr/>
            </a:pPr>
            <a:r>
              <a:rPr lang="cs-CZ" altLang="cs-CZ" sz="1800" b="1" dirty="0" smtClean="0"/>
              <a:t>Termín pro předložení žádosti o </a:t>
            </a:r>
            <a:r>
              <a:rPr lang="cs-CZ" altLang="cs-CZ" sz="1800" b="1" dirty="0" smtClean="0">
                <a:solidFill>
                  <a:srgbClr val="000000"/>
                </a:solidFill>
              </a:rPr>
              <a:t>dotaci:  </a:t>
            </a:r>
            <a:r>
              <a:rPr lang="cs-CZ" altLang="cs-CZ" sz="1800" b="1" dirty="0" smtClean="0">
                <a:solidFill>
                  <a:srgbClr val="FF0000"/>
                </a:solidFill>
              </a:rPr>
              <a:t>1. 9. – 30. 9. 2023</a:t>
            </a:r>
          </a:p>
          <a:p>
            <a:pPr algn="just" eaLnBrk="1" hangingPunct="1">
              <a:spcBef>
                <a:spcPct val="0"/>
              </a:spcBef>
              <a:buFontTx/>
              <a:buNone/>
              <a:defRPr/>
            </a:pPr>
            <a:endParaRPr lang="cs-CZ" altLang="cs-CZ" sz="1400" b="1" dirty="0" smtClean="0"/>
          </a:p>
          <a:p>
            <a:pPr marL="0" indent="0" algn="just">
              <a:buNone/>
            </a:pPr>
            <a:r>
              <a:rPr lang="cs-CZ" sz="1600" dirty="0" smtClean="0"/>
              <a:t>Žadatel </a:t>
            </a:r>
            <a:r>
              <a:rPr lang="cs-CZ" sz="1600" dirty="0"/>
              <a:t>je povinen předložit vyplněnou </a:t>
            </a:r>
            <a:r>
              <a:rPr lang="cs-CZ" sz="1600" b="1" dirty="0"/>
              <a:t>Žádost o dotaci včetně všech povinných příloh</a:t>
            </a:r>
            <a:r>
              <a:rPr lang="cs-CZ" sz="1600" dirty="0"/>
              <a:t> </a:t>
            </a:r>
            <a:r>
              <a:rPr lang="cs-CZ" sz="1600" b="1" dirty="0">
                <a:solidFill>
                  <a:srgbClr val="FF0000"/>
                </a:solidFill>
              </a:rPr>
              <a:t>prostřednictvím elektronické aplikace GRANTYS</a:t>
            </a:r>
            <a:r>
              <a:rPr lang="cs-CZ" sz="1600" dirty="0"/>
              <a:t> (</a:t>
            </a:r>
            <a:r>
              <a:rPr lang="cs-CZ" sz="1600" u="sng" dirty="0">
                <a:hlinkClick r:id="rId4"/>
              </a:rPr>
              <a:t>https://dotace.opava-city.cz</a:t>
            </a:r>
            <a:r>
              <a:rPr lang="cs-CZ" sz="1600" u="sng" dirty="0" smtClean="0">
                <a:hlinkClick r:id="rId4"/>
              </a:rPr>
              <a:t>/</a:t>
            </a:r>
            <a:r>
              <a:rPr lang="cs-CZ" sz="1600" dirty="0" smtClean="0"/>
              <a:t>).</a:t>
            </a:r>
            <a:endParaRPr lang="cs-CZ" sz="1600" dirty="0"/>
          </a:p>
          <a:p>
            <a:pPr marL="0" indent="0" algn="just">
              <a:buNone/>
            </a:pPr>
            <a:endParaRPr lang="cs-CZ" altLang="cs-CZ" sz="1400" dirty="0" smtClean="0"/>
          </a:p>
          <a:p>
            <a:pPr marL="0" indent="0" algn="just">
              <a:buNone/>
            </a:pPr>
            <a:r>
              <a:rPr lang="cs-CZ" sz="1600" dirty="0" smtClean="0">
                <a:latin typeface="Arial" panose="020B0604020202020204" pitchFamily="34" charset="0"/>
                <a:cs typeface="Arial" panose="020B0604020202020204" pitchFamily="34" charset="0"/>
              </a:rPr>
              <a:t>Po </a:t>
            </a:r>
            <a:r>
              <a:rPr lang="cs-CZ" sz="1600" dirty="0">
                <a:latin typeface="Arial" panose="020B0604020202020204" pitchFamily="34" charset="0"/>
                <a:cs typeface="Arial" panose="020B0604020202020204" pitchFamily="34" charset="0"/>
              </a:rPr>
              <a:t>odeslání Žádosti prostřednictvím elektronického systému GRANTYS žadatel vygeneruje</a:t>
            </a:r>
            <a:r>
              <a:rPr lang="cs-CZ" sz="1600" b="1" dirty="0">
                <a:latin typeface="Arial" panose="020B0604020202020204" pitchFamily="34" charset="0"/>
                <a:cs typeface="Arial" panose="020B0604020202020204" pitchFamily="34" charset="0"/>
              </a:rPr>
              <a:t> odeslanou</a:t>
            </a:r>
            <a:r>
              <a:rPr lang="cs-CZ" sz="1600" dirty="0">
                <a:latin typeface="Arial" panose="020B0604020202020204" pitchFamily="34" charset="0"/>
                <a:cs typeface="Arial" panose="020B0604020202020204" pitchFamily="34" charset="0"/>
              </a:rPr>
              <a:t> Žádost (bez povinných příloh) ve formátu.pdf. </a:t>
            </a:r>
            <a:r>
              <a:rPr lang="cs-CZ" sz="1600" b="1" dirty="0">
                <a:latin typeface="Arial" panose="020B0604020202020204" pitchFamily="34" charset="0"/>
                <a:cs typeface="Arial" panose="020B0604020202020204" pitchFamily="34" charset="0"/>
              </a:rPr>
              <a:t>Takto vygenerovanou Žádost doručí nejpozději poslední den lhůty pro podání žádosti jedním z níže uvedených </a:t>
            </a:r>
            <a:r>
              <a:rPr lang="cs-CZ" sz="1600" b="1" dirty="0" smtClean="0">
                <a:latin typeface="Arial" panose="020B0604020202020204" pitchFamily="34" charset="0"/>
                <a:cs typeface="Arial" panose="020B0604020202020204" pitchFamily="34" charset="0"/>
              </a:rPr>
              <a:t>způsobů:</a:t>
            </a:r>
          </a:p>
          <a:p>
            <a:pPr marL="0" indent="0">
              <a:buNone/>
            </a:pPr>
            <a:endParaRPr lang="cs-CZ" sz="1400" b="1" dirty="0">
              <a:latin typeface="Arial" panose="020B0604020202020204" pitchFamily="34" charset="0"/>
              <a:cs typeface="Arial" panose="020B0604020202020204" pitchFamily="34" charset="0"/>
            </a:endParaRPr>
          </a:p>
          <a:p>
            <a:pPr>
              <a:buAutoNum type="alphaLcParenR"/>
            </a:pPr>
            <a:r>
              <a:rPr lang="cs-CZ" sz="1600" dirty="0" smtClean="0">
                <a:latin typeface="Arial" panose="020B0604020202020204" pitchFamily="34" charset="0"/>
                <a:cs typeface="Arial" panose="020B0604020202020204" pitchFamily="34" charset="0"/>
              </a:rPr>
              <a:t>zašle </a:t>
            </a:r>
            <a:r>
              <a:rPr lang="cs-CZ" sz="1600" dirty="0">
                <a:latin typeface="Arial" panose="020B0604020202020204" pitchFamily="34" charset="0"/>
                <a:cs typeface="Arial" panose="020B0604020202020204" pitchFamily="34" charset="0"/>
              </a:rPr>
              <a:t>(bez příloh) prostřednictvím informačního systému </a:t>
            </a:r>
            <a:r>
              <a:rPr lang="cs-CZ" sz="1600" b="1" dirty="0">
                <a:latin typeface="Arial" panose="020B0604020202020204" pitchFamily="34" charset="0"/>
                <a:cs typeface="Arial" panose="020B0604020202020204" pitchFamily="34" charset="0"/>
              </a:rPr>
              <a:t>datových </a:t>
            </a:r>
            <a:r>
              <a:rPr lang="cs-CZ" sz="1600" b="1" dirty="0" smtClean="0">
                <a:latin typeface="Arial" panose="020B0604020202020204" pitchFamily="34" charset="0"/>
                <a:cs typeface="Arial" panose="020B0604020202020204" pitchFamily="34" charset="0"/>
              </a:rPr>
              <a:t>schránek</a:t>
            </a:r>
            <a:r>
              <a:rPr lang="cs-CZ" sz="1600" dirty="0" smtClean="0">
                <a:latin typeface="Arial" panose="020B0604020202020204" pitchFamily="34" charset="0"/>
                <a:cs typeface="Arial" panose="020B0604020202020204" pitchFamily="34" charset="0"/>
              </a:rPr>
              <a:t>,</a:t>
            </a:r>
            <a:r>
              <a:rPr lang="cs-CZ" sz="1600" dirty="0">
                <a:latin typeface="Arial" panose="020B0604020202020204" pitchFamily="34" charset="0"/>
                <a:cs typeface="Arial" panose="020B0604020202020204" pitchFamily="34" charset="0"/>
              </a:rPr>
              <a:t> </a:t>
            </a:r>
            <a:endParaRPr lang="cs-CZ" sz="1600" dirty="0" smtClean="0">
              <a:latin typeface="Arial" panose="020B0604020202020204" pitchFamily="34" charset="0"/>
              <a:cs typeface="Arial" panose="020B0604020202020204" pitchFamily="34" charset="0"/>
            </a:endParaRPr>
          </a:p>
          <a:p>
            <a:pPr marL="0" indent="0">
              <a:buNone/>
            </a:pPr>
            <a:r>
              <a:rPr lang="cs-CZ" sz="1600" b="1" dirty="0" smtClean="0">
                <a:latin typeface="Arial" panose="020B0604020202020204" pitchFamily="34" charset="0"/>
                <a:cs typeface="Arial" panose="020B0604020202020204" pitchFamily="34" charset="0"/>
              </a:rPr>
              <a:t>nebo</a:t>
            </a:r>
            <a:endParaRPr lang="cs-CZ" sz="1600" dirty="0">
              <a:latin typeface="Arial" panose="020B0604020202020204" pitchFamily="34" charset="0"/>
              <a:cs typeface="Arial" panose="020B0604020202020204" pitchFamily="34" charset="0"/>
            </a:endParaRPr>
          </a:p>
          <a:p>
            <a:pPr marL="0" indent="0" algn="just">
              <a:buNone/>
            </a:pPr>
            <a:r>
              <a:rPr lang="cs-CZ" sz="1600" dirty="0" smtClean="0">
                <a:latin typeface="Arial" panose="020B0604020202020204" pitchFamily="34" charset="0"/>
                <a:cs typeface="Arial" panose="020B0604020202020204" pitchFamily="34" charset="0"/>
              </a:rPr>
              <a:t>b</a:t>
            </a:r>
            <a:r>
              <a:rPr lang="cs-CZ" sz="1600" dirty="0">
                <a:latin typeface="Arial" panose="020B0604020202020204" pitchFamily="34" charset="0"/>
                <a:cs typeface="Arial" panose="020B0604020202020204" pitchFamily="34" charset="0"/>
              </a:rPr>
              <a:t>) </a:t>
            </a:r>
            <a:r>
              <a:rPr lang="cs-CZ" sz="1600" dirty="0" smtClean="0">
                <a:latin typeface="Arial" panose="020B0604020202020204" pitchFamily="34" charset="0"/>
                <a:cs typeface="Arial" panose="020B0604020202020204" pitchFamily="34" charset="0"/>
              </a:rPr>
              <a:t>vytiskne </a:t>
            </a:r>
            <a:r>
              <a:rPr lang="cs-CZ" sz="1600" dirty="0">
                <a:latin typeface="Arial" panose="020B0604020202020204" pitchFamily="34" charset="0"/>
                <a:cs typeface="Arial" panose="020B0604020202020204" pitchFamily="34" charset="0"/>
              </a:rPr>
              <a:t>(bez příloh), podepíše a podepsanou žádost, popř. </a:t>
            </a:r>
            <a:r>
              <a:rPr lang="cs-CZ" sz="1600" b="1" dirty="0">
                <a:latin typeface="Arial" panose="020B0604020202020204" pitchFamily="34" charset="0"/>
                <a:cs typeface="Arial" panose="020B0604020202020204" pitchFamily="34" charset="0"/>
              </a:rPr>
              <a:t>podepsal‑li žádost zástupce žadatele</a:t>
            </a:r>
            <a:r>
              <a:rPr lang="cs-CZ" sz="1600" dirty="0">
                <a:latin typeface="Arial" panose="020B0604020202020204" pitchFamily="34" charset="0"/>
                <a:cs typeface="Arial" panose="020B0604020202020204" pitchFamily="34" charset="0"/>
              </a:rPr>
              <a:t> </a:t>
            </a:r>
            <a:r>
              <a:rPr lang="cs-CZ" sz="1600" b="1" dirty="0">
                <a:latin typeface="Arial" panose="020B0604020202020204" pitchFamily="34" charset="0"/>
                <a:cs typeface="Arial" panose="020B0604020202020204" pitchFamily="34" charset="0"/>
              </a:rPr>
              <a:t>na základě pověření nebo plné moci</a:t>
            </a:r>
            <a:r>
              <a:rPr lang="cs-CZ" sz="1600" dirty="0">
                <a:latin typeface="Arial" panose="020B0604020202020204" pitchFamily="34" charset="0"/>
                <a:cs typeface="Arial" panose="020B0604020202020204" pitchFamily="34" charset="0"/>
              </a:rPr>
              <a:t>, žádost spolu</a:t>
            </a:r>
            <a:r>
              <a:rPr lang="cs-CZ" sz="1600" b="1" dirty="0">
                <a:latin typeface="Arial" panose="020B0604020202020204" pitchFamily="34" charset="0"/>
                <a:cs typeface="Arial" panose="020B0604020202020204" pitchFamily="34" charset="0"/>
              </a:rPr>
              <a:t> s originálem nebo ověřenou kopií tohoto pověření nebo plné moci,</a:t>
            </a:r>
            <a:r>
              <a:rPr lang="cs-CZ" sz="1600" dirty="0">
                <a:latin typeface="Arial" panose="020B0604020202020204" pitchFamily="34" charset="0"/>
                <a:cs typeface="Arial" panose="020B0604020202020204" pitchFamily="34" charset="0"/>
              </a:rPr>
              <a:t> podá prostřednictvím provozovatele poštovních služeb nebo osobně na podatelně Magistrátu města </a:t>
            </a:r>
            <a:r>
              <a:rPr lang="cs-CZ" sz="1600" dirty="0" smtClean="0">
                <a:latin typeface="Arial" panose="020B0604020202020204" pitchFamily="34" charset="0"/>
                <a:cs typeface="Arial" panose="020B0604020202020204" pitchFamily="34" charset="0"/>
              </a:rPr>
              <a:t>Opavy</a:t>
            </a:r>
          </a:p>
          <a:p>
            <a:pPr marL="0" indent="0">
              <a:buNone/>
            </a:pPr>
            <a:r>
              <a:rPr lang="cs-CZ" sz="1600" b="1" dirty="0" smtClean="0">
                <a:latin typeface="Arial" panose="020B0604020202020204" pitchFamily="34" charset="0"/>
                <a:cs typeface="Arial" panose="020B0604020202020204" pitchFamily="34" charset="0"/>
              </a:rPr>
              <a:t>a</a:t>
            </a:r>
            <a:r>
              <a:rPr lang="cs-CZ" sz="1600" b="1" dirty="0">
                <a:latin typeface="Arial" panose="020B0604020202020204" pitchFamily="34" charset="0"/>
                <a:cs typeface="Arial" panose="020B0604020202020204" pitchFamily="34" charset="0"/>
              </a:rPr>
              <a:t> to v obálce označené:</a:t>
            </a:r>
            <a:endParaRPr lang="cs-CZ" sz="1600" dirty="0">
              <a:latin typeface="Arial" panose="020B0604020202020204" pitchFamily="34" charset="0"/>
              <a:cs typeface="Arial" panose="020B0604020202020204" pitchFamily="34" charset="0"/>
            </a:endParaRPr>
          </a:p>
          <a:p>
            <a:pPr lvl="1"/>
            <a:r>
              <a:rPr lang="cs-CZ" sz="1600" dirty="0">
                <a:latin typeface="Arial" panose="020B0604020202020204" pitchFamily="34" charset="0"/>
                <a:cs typeface="Arial" panose="020B0604020202020204" pitchFamily="34" charset="0"/>
              </a:rPr>
              <a:t>plným názvem žadatele a adresou jeho sídla</a:t>
            </a:r>
          </a:p>
          <a:p>
            <a:pPr lvl="1"/>
            <a:r>
              <a:rPr lang="cs-CZ" sz="1600" dirty="0">
                <a:latin typeface="Arial" panose="020B0604020202020204" pitchFamily="34" charset="0"/>
                <a:cs typeface="Arial" panose="020B0604020202020204" pitchFamily="34" charset="0"/>
              </a:rPr>
              <a:t>textem „Program PREVENCE KRIMINALITY </a:t>
            </a:r>
            <a:r>
              <a:rPr lang="cs-CZ" sz="1600" dirty="0" smtClean="0">
                <a:latin typeface="Arial" panose="020B0604020202020204" pitchFamily="34" charset="0"/>
                <a:cs typeface="Arial" panose="020B0604020202020204" pitchFamily="34" charset="0"/>
              </a:rPr>
              <a:t>2024/ŽIVOTNÍ PROSTŘEDÍ A EVVO 2024 </a:t>
            </a:r>
            <a:r>
              <a:rPr lang="cs-CZ" sz="1600" dirty="0">
                <a:latin typeface="Arial" panose="020B0604020202020204" pitchFamily="34" charset="0"/>
                <a:cs typeface="Arial" panose="020B0604020202020204" pitchFamily="34" charset="0"/>
              </a:rPr>
              <a:t>– neotvírat“</a:t>
            </a:r>
          </a:p>
          <a:p>
            <a:pPr marL="0" indent="0">
              <a:buNone/>
            </a:pPr>
            <a:endParaRPr lang="cs-CZ" sz="1600" dirty="0">
              <a:latin typeface="Arial" panose="020B0604020202020204" pitchFamily="34" charset="0"/>
              <a:cs typeface="Arial" panose="020B0604020202020204" pitchFamily="34" charset="0"/>
            </a:endParaRPr>
          </a:p>
          <a:p>
            <a:pPr marL="0" lvl="2" indent="0" algn="just" eaLnBrk="1" hangingPunct="1">
              <a:spcBef>
                <a:spcPct val="0"/>
              </a:spcBef>
              <a:buFontTx/>
              <a:buNone/>
              <a:defRPr/>
            </a:pPr>
            <a:endParaRPr lang="cs-CZ" altLang="cs-CZ" sz="1600" dirty="0">
              <a:solidFill>
                <a:srgbClr val="FF0000"/>
              </a:solidFill>
            </a:endParaRPr>
          </a:p>
        </p:txBody>
      </p:sp>
    </p:spTree>
  </p:cSld>
  <p:clrMapOvr>
    <a:masterClrMapping/>
  </p:clrMapOvr>
  <p:transition advTm="6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B5BA055-EFC9-4E4A-A8D9-C42561AFEF8F}" type="slidenum">
              <a:rPr lang="cs-CZ" altLang="cs-CZ" sz="1400" smtClean="0"/>
              <a:pPr eaLnBrk="1" hangingPunct="1">
                <a:spcBef>
                  <a:spcPct val="0"/>
                </a:spcBef>
                <a:buFontTx/>
                <a:buNone/>
              </a:pPr>
              <a:t>20</a:t>
            </a:fld>
            <a:endParaRPr lang="cs-CZ" altLang="cs-CZ" sz="1400" dirty="0" smtClean="0"/>
          </a:p>
        </p:txBody>
      </p:sp>
      <p:sp>
        <p:nvSpPr>
          <p:cNvPr id="1126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NEUZNATELNÉ NÁKLADY</a:t>
            </a:r>
          </a:p>
        </p:txBody>
      </p:sp>
      <p:sp>
        <p:nvSpPr>
          <p:cNvPr id="7" name="Rectangle 11"/>
          <p:cNvSpPr>
            <a:spLocks noGrp="1" noChangeArrowheads="1"/>
          </p:cNvSpPr>
          <p:nvPr>
            <p:ph idx="1"/>
          </p:nvPr>
        </p:nvSpPr>
        <p:spPr>
          <a:xfrm>
            <a:off x="457200" y="1196752"/>
            <a:ext cx="8435280" cy="5400600"/>
          </a:xfrm>
        </p:spPr>
        <p:txBody>
          <a:bodyPr/>
          <a:lstStyle/>
          <a:p>
            <a:pPr marL="0" indent="0" algn="just" eaLnBrk="1" hangingPunct="1">
              <a:spcBef>
                <a:spcPct val="0"/>
              </a:spcBef>
              <a:buFontTx/>
              <a:buNone/>
              <a:defRPr/>
            </a:pPr>
            <a:r>
              <a:rPr lang="cs-CZ" altLang="cs-CZ" sz="1600" b="1" dirty="0" smtClean="0"/>
              <a:t>Všechny ostatní náklady vynaložené příjemcem jsou považovány za </a:t>
            </a:r>
            <a:r>
              <a:rPr lang="cs-CZ" altLang="cs-CZ" sz="1600" b="1" dirty="0" smtClean="0">
                <a:solidFill>
                  <a:srgbClr val="FF0000"/>
                </a:solidFill>
              </a:rPr>
              <a:t>náklady neuznatelné, </a:t>
            </a:r>
            <a:r>
              <a:rPr lang="cs-CZ" altLang="cs-CZ" sz="1600" dirty="0" smtClean="0">
                <a:solidFill>
                  <a:srgbClr val="000000"/>
                </a:solidFill>
              </a:rPr>
              <a:t>např</a:t>
            </a:r>
            <a:r>
              <a:rPr lang="cs-CZ" altLang="cs-CZ" sz="1600" dirty="0">
                <a:solidFill>
                  <a:srgbClr val="000000"/>
                </a:solidFill>
              </a:rPr>
              <a:t>.</a:t>
            </a:r>
            <a:r>
              <a:rPr lang="cs-CZ" altLang="cs-CZ" sz="1600" dirty="0" smtClean="0">
                <a:solidFill>
                  <a:srgbClr val="000000"/>
                </a:solidFill>
              </a:rPr>
              <a:t>:</a:t>
            </a:r>
          </a:p>
          <a:p>
            <a:pPr marL="285750" lvl="3" indent="-285750" algn="just" eaLnBrk="1" hangingPunct="1">
              <a:spcBef>
                <a:spcPct val="0"/>
              </a:spcBef>
              <a:buFont typeface="Arial" panose="020B0604020202020204" pitchFamily="34" charset="0"/>
              <a:buChar char="•"/>
              <a:defRPr/>
            </a:pPr>
            <a:r>
              <a:rPr lang="cs-CZ" sz="1600" dirty="0">
                <a:solidFill>
                  <a:srgbClr val="000000"/>
                </a:solidFill>
              </a:rPr>
              <a:t>splátky úvěrů vč. </a:t>
            </a:r>
            <a:r>
              <a:rPr lang="cs-CZ" sz="1600" dirty="0" smtClean="0">
                <a:solidFill>
                  <a:srgbClr val="000000"/>
                </a:solidFill>
              </a:rPr>
              <a:t>úroků, leasingu </a:t>
            </a:r>
            <a:r>
              <a:rPr lang="cs-CZ" sz="1600" dirty="0">
                <a:solidFill>
                  <a:srgbClr val="000000"/>
                </a:solidFill>
              </a:rPr>
              <a:t>vč. </a:t>
            </a:r>
            <a:r>
              <a:rPr lang="cs-CZ" sz="1600" dirty="0" smtClean="0">
                <a:solidFill>
                  <a:srgbClr val="000000"/>
                </a:solidFill>
              </a:rPr>
              <a:t>akontace,</a:t>
            </a:r>
          </a:p>
          <a:p>
            <a:pPr marL="285750" lvl="3" indent="-285750" algn="just" eaLnBrk="1" hangingPunct="1">
              <a:spcBef>
                <a:spcPct val="0"/>
              </a:spcBef>
              <a:buFont typeface="Arial" panose="020B0604020202020204" pitchFamily="34" charset="0"/>
              <a:buChar char="•"/>
              <a:defRPr/>
            </a:pPr>
            <a:r>
              <a:rPr lang="cs-CZ" sz="1600" dirty="0" smtClean="0">
                <a:solidFill>
                  <a:srgbClr val="000000"/>
                </a:solidFill>
              </a:rPr>
              <a:t>celní, správní</a:t>
            </a:r>
            <a:r>
              <a:rPr lang="cs-CZ" sz="1600" dirty="0">
                <a:solidFill>
                  <a:srgbClr val="000000"/>
                </a:solidFill>
              </a:rPr>
              <a:t>, soudní a bankovní </a:t>
            </a:r>
            <a:r>
              <a:rPr lang="cs-CZ" sz="1600" dirty="0" smtClean="0">
                <a:solidFill>
                  <a:srgbClr val="000000"/>
                </a:solidFill>
              </a:rPr>
              <a:t>poplatky,</a:t>
            </a:r>
          </a:p>
          <a:p>
            <a:pPr marL="285750" lvl="3" indent="-285750" algn="just" eaLnBrk="1" hangingPunct="1">
              <a:spcBef>
                <a:spcPct val="0"/>
              </a:spcBef>
              <a:buFont typeface="Arial" panose="020B0604020202020204" pitchFamily="34" charset="0"/>
              <a:buChar char="•"/>
              <a:defRPr/>
            </a:pPr>
            <a:r>
              <a:rPr lang="cs-CZ" sz="1600" dirty="0">
                <a:solidFill>
                  <a:srgbClr val="000000"/>
                </a:solidFill>
              </a:rPr>
              <a:t>poštovní služby,</a:t>
            </a:r>
          </a:p>
          <a:p>
            <a:pPr marL="285750" lvl="3" indent="-285750" algn="just" eaLnBrk="1" hangingPunct="1">
              <a:spcBef>
                <a:spcPct val="0"/>
              </a:spcBef>
              <a:buFont typeface="Arial" panose="020B0604020202020204" pitchFamily="34" charset="0"/>
              <a:buChar char="•"/>
              <a:defRPr/>
            </a:pPr>
            <a:r>
              <a:rPr lang="cs-CZ" sz="1600" dirty="0" smtClean="0">
                <a:solidFill>
                  <a:srgbClr val="000000"/>
                </a:solidFill>
              </a:rPr>
              <a:t>poplatky za </a:t>
            </a:r>
            <a:r>
              <a:rPr lang="cs-CZ" sz="1600" dirty="0">
                <a:solidFill>
                  <a:srgbClr val="000000"/>
                </a:solidFill>
              </a:rPr>
              <a:t>telefonní hovory a paušální poplatky za internet vč. zavedení </a:t>
            </a:r>
            <a:r>
              <a:rPr lang="cs-CZ" sz="1600" dirty="0" smtClean="0">
                <a:solidFill>
                  <a:srgbClr val="000000"/>
                </a:solidFill>
              </a:rPr>
              <a:t>přípojky,</a:t>
            </a:r>
          </a:p>
          <a:p>
            <a:pPr marL="285750" lvl="3" indent="-285750" algn="just" eaLnBrk="1" hangingPunct="1">
              <a:spcBef>
                <a:spcPct val="0"/>
              </a:spcBef>
              <a:buFont typeface="Arial" panose="020B0604020202020204" pitchFamily="34" charset="0"/>
              <a:buChar char="•"/>
              <a:defRPr/>
            </a:pPr>
            <a:r>
              <a:rPr lang="cs-CZ" sz="1600" dirty="0" smtClean="0">
                <a:solidFill>
                  <a:srgbClr val="000000"/>
                </a:solidFill>
              </a:rPr>
              <a:t>provize, daně </a:t>
            </a:r>
            <a:r>
              <a:rPr lang="cs-CZ" sz="1600" dirty="0">
                <a:solidFill>
                  <a:srgbClr val="000000"/>
                </a:solidFill>
              </a:rPr>
              <a:t>a dotace (výjimkou je srážková daň a daň z přidané hodnoty v případě, že příjemce dotace je neplátce této daně nebo mu nevzniká nárok na odpočet této daně</a:t>
            </a:r>
            <a:r>
              <a:rPr lang="cs-CZ" sz="1600" dirty="0" smtClean="0">
                <a:solidFill>
                  <a:srgbClr val="000000"/>
                </a:solidFill>
              </a:rPr>
              <a:t>),</a:t>
            </a:r>
          </a:p>
          <a:p>
            <a:pPr marL="285750" lvl="3" indent="-285750" algn="just" eaLnBrk="1" hangingPunct="1">
              <a:spcBef>
                <a:spcPct val="0"/>
              </a:spcBef>
              <a:buFont typeface="Arial" panose="020B0604020202020204" pitchFamily="34" charset="0"/>
              <a:buChar char="•"/>
              <a:defRPr/>
            </a:pPr>
            <a:r>
              <a:rPr lang="cs-CZ" sz="1600" dirty="0" smtClean="0">
                <a:solidFill>
                  <a:srgbClr val="000000"/>
                </a:solidFill>
              </a:rPr>
              <a:t>náklady </a:t>
            </a:r>
            <a:r>
              <a:rPr lang="cs-CZ" sz="1600" dirty="0">
                <a:solidFill>
                  <a:srgbClr val="000000"/>
                </a:solidFill>
              </a:rPr>
              <a:t>na </a:t>
            </a:r>
            <a:r>
              <a:rPr lang="cs-CZ" sz="1600" dirty="0" smtClean="0">
                <a:solidFill>
                  <a:srgbClr val="000000"/>
                </a:solidFill>
              </a:rPr>
              <a:t>reprezentaci </a:t>
            </a:r>
            <a:r>
              <a:rPr lang="cs-CZ" sz="1600" dirty="0">
                <a:solidFill>
                  <a:srgbClr val="000000"/>
                </a:solidFill>
              </a:rPr>
              <a:t>a pohoštění (pohoštěním není společné stravování poskytované účastníkům akcí, soustředění a výcvikových táborů</a:t>
            </a:r>
            <a:r>
              <a:rPr lang="cs-CZ" sz="1600" dirty="0" smtClean="0">
                <a:solidFill>
                  <a:srgbClr val="000000"/>
                </a:solidFill>
              </a:rPr>
              <a:t>),</a:t>
            </a:r>
          </a:p>
          <a:p>
            <a:pPr marL="285750" lvl="3" indent="-285750" algn="just" eaLnBrk="1" hangingPunct="1">
              <a:spcBef>
                <a:spcPct val="0"/>
              </a:spcBef>
              <a:buFont typeface="Arial" panose="020B0604020202020204" pitchFamily="34" charset="0"/>
              <a:buChar char="•"/>
              <a:defRPr/>
            </a:pPr>
            <a:r>
              <a:rPr lang="cs-CZ" sz="1600" dirty="0" smtClean="0">
                <a:solidFill>
                  <a:srgbClr val="000000"/>
                </a:solidFill>
              </a:rPr>
              <a:t>alkoholické nápoje a tabákové výrobky,</a:t>
            </a:r>
          </a:p>
          <a:p>
            <a:pPr marL="285750" lvl="3" indent="-285750" algn="just" eaLnBrk="1" hangingPunct="1">
              <a:spcBef>
                <a:spcPct val="0"/>
              </a:spcBef>
              <a:buFont typeface="Arial" panose="020B0604020202020204" pitchFamily="34" charset="0"/>
              <a:buChar char="•"/>
              <a:defRPr/>
            </a:pPr>
            <a:r>
              <a:rPr lang="cs-CZ" sz="1600" dirty="0" smtClean="0">
                <a:solidFill>
                  <a:srgbClr val="000000"/>
                </a:solidFill>
              </a:rPr>
              <a:t>pojištění </a:t>
            </a:r>
            <a:r>
              <a:rPr lang="cs-CZ" sz="1600" dirty="0">
                <a:solidFill>
                  <a:srgbClr val="000000"/>
                </a:solidFill>
              </a:rPr>
              <a:t>majetku apod</a:t>
            </a:r>
            <a:r>
              <a:rPr lang="cs-CZ" sz="1600" dirty="0" smtClean="0">
                <a:solidFill>
                  <a:srgbClr val="000000"/>
                </a:solidFill>
              </a:rPr>
              <a:t>.</a:t>
            </a:r>
          </a:p>
          <a:p>
            <a:pPr marL="0" indent="0" algn="just" eaLnBrk="1" hangingPunct="1">
              <a:spcBef>
                <a:spcPct val="0"/>
              </a:spcBef>
              <a:buFontTx/>
              <a:buNone/>
              <a:defRPr/>
            </a:pPr>
            <a:endParaRPr lang="cs-CZ" altLang="cs-CZ" sz="1400" dirty="0" smtClean="0"/>
          </a:p>
          <a:p>
            <a:pPr marL="0" indent="0" algn="just" eaLnBrk="1" hangingPunct="1">
              <a:spcBef>
                <a:spcPct val="0"/>
              </a:spcBef>
              <a:buFontTx/>
              <a:buNone/>
              <a:defRPr/>
            </a:pPr>
            <a:r>
              <a:rPr lang="cs-CZ" sz="1600" dirty="0"/>
              <a:t>Dotace </a:t>
            </a:r>
            <a:r>
              <a:rPr lang="cs-CZ" sz="1600" b="1" dirty="0"/>
              <a:t>nebude</a:t>
            </a:r>
            <a:r>
              <a:rPr lang="cs-CZ" sz="1600" dirty="0"/>
              <a:t> poskytována na běžnou výuku ve školách, běžnou zájmovou činnost </a:t>
            </a:r>
            <a:r>
              <a:rPr lang="cs-CZ" sz="1600" dirty="0" smtClean="0"/>
              <a:t/>
            </a:r>
            <a:br>
              <a:rPr lang="cs-CZ" sz="1600" dirty="0" smtClean="0"/>
            </a:br>
            <a:r>
              <a:rPr lang="cs-CZ" sz="1600" dirty="0" smtClean="0"/>
              <a:t>ve </a:t>
            </a:r>
            <a:r>
              <a:rPr lang="cs-CZ" sz="1600" dirty="0"/>
              <a:t>školských zařízeních, soukromé, komerční a podnikatelské aktivity bez obecné prospěšnosti a investiční </a:t>
            </a:r>
            <a:r>
              <a:rPr lang="cs-CZ" sz="1600" dirty="0" smtClean="0"/>
              <a:t>projekty.</a:t>
            </a:r>
          </a:p>
          <a:p>
            <a:pPr marL="0" indent="0" algn="just" eaLnBrk="1" hangingPunct="1">
              <a:spcBef>
                <a:spcPct val="0"/>
              </a:spcBef>
              <a:buFontTx/>
              <a:buNone/>
              <a:defRPr/>
            </a:pPr>
            <a:endParaRPr lang="cs-CZ" sz="1400" dirty="0" smtClean="0"/>
          </a:p>
          <a:p>
            <a:pPr marL="0" indent="0" algn="just" eaLnBrk="1" hangingPunct="1">
              <a:spcBef>
                <a:spcPct val="0"/>
              </a:spcBef>
              <a:buNone/>
              <a:defRPr/>
            </a:pPr>
            <a:r>
              <a:rPr lang="cs-CZ" sz="1600" dirty="0">
                <a:solidFill>
                  <a:srgbClr val="FF0000"/>
                </a:solidFill>
              </a:rPr>
              <a:t>Žadatelem požadovaná výše dotace musí být </a:t>
            </a:r>
            <a:r>
              <a:rPr lang="cs-CZ" sz="1600" b="1" dirty="0">
                <a:solidFill>
                  <a:srgbClr val="FF0000"/>
                </a:solidFill>
              </a:rPr>
              <a:t>v každé nákladové položce zaokrouhlena na celé stokoruny.</a:t>
            </a:r>
            <a:r>
              <a:rPr lang="cs-CZ" sz="1600" dirty="0">
                <a:solidFill>
                  <a:srgbClr val="FF0000"/>
                </a:solidFill>
              </a:rPr>
              <a:t> </a:t>
            </a:r>
          </a:p>
          <a:p>
            <a:pPr marL="0" indent="0" algn="just" eaLnBrk="1" hangingPunct="1">
              <a:spcBef>
                <a:spcPct val="0"/>
              </a:spcBef>
              <a:buFontTx/>
              <a:buNone/>
              <a:defRPr/>
            </a:pPr>
            <a:endParaRPr lang="cs-CZ" altLang="cs-CZ" sz="1400" dirty="0"/>
          </a:p>
          <a:p>
            <a:pPr marL="0" indent="0" algn="just" eaLnBrk="1" hangingPunct="1">
              <a:spcBef>
                <a:spcPct val="0"/>
              </a:spcBef>
              <a:buFontTx/>
              <a:buNone/>
              <a:defRPr/>
            </a:pPr>
            <a:r>
              <a:rPr lang="cs-CZ" altLang="cs-CZ" sz="1600" dirty="0" smtClean="0"/>
              <a:t>Nákladový rozpočet, který je nedílnou součástí žádosti o dotaci, </a:t>
            </a:r>
            <a:r>
              <a:rPr lang="cs-CZ" altLang="cs-CZ" sz="1600" b="1" u="sng" dirty="0" smtClean="0"/>
              <a:t>nesmí</a:t>
            </a:r>
            <a:r>
              <a:rPr lang="cs-CZ" altLang="cs-CZ" sz="1600" dirty="0" smtClean="0"/>
              <a:t> obsahovat neuznatelné náklady, i kdyby měly být hrazeny z prostředků příjemce dotace.</a:t>
            </a:r>
          </a:p>
        </p:txBody>
      </p:sp>
    </p:spTree>
  </p:cSld>
  <p:clrMapOvr>
    <a:masterClrMapping/>
  </p:clrMapOvr>
  <p:transition advTm="6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smtClean="0">
                <a:solidFill>
                  <a:srgbClr val="00B050"/>
                </a:solidFill>
              </a:rPr>
              <a:t>PŘESUNY NÁKLADŮ</a:t>
            </a:r>
            <a:endParaRPr lang="cs-CZ" altLang="cs-CZ" sz="2200" b="1" dirty="0">
              <a:solidFill>
                <a:srgbClr val="00B050"/>
              </a:solidFill>
            </a:endParaRPr>
          </a:p>
        </p:txBody>
      </p:sp>
      <p:sp>
        <p:nvSpPr>
          <p:cNvPr id="7" name="Rectangle 11"/>
          <p:cNvSpPr>
            <a:spLocks noGrp="1" noChangeArrowheads="1"/>
          </p:cNvSpPr>
          <p:nvPr>
            <p:ph idx="1"/>
          </p:nvPr>
        </p:nvSpPr>
        <p:spPr>
          <a:xfrm>
            <a:off x="534380" y="1772816"/>
            <a:ext cx="8075240" cy="4319588"/>
          </a:xfrm>
        </p:spPr>
        <p:txBody>
          <a:bodyPr/>
          <a:lstStyle/>
          <a:p>
            <a:pPr marL="0" lvl="3" indent="0" algn="just" eaLnBrk="1" hangingPunct="1">
              <a:spcBef>
                <a:spcPct val="0"/>
              </a:spcBef>
              <a:buNone/>
              <a:defRPr/>
            </a:pPr>
            <a:r>
              <a:rPr lang="cs-CZ" sz="1600" b="1" dirty="0">
                <a:ea typeface="+mn-ea"/>
                <a:cs typeface="+mn-cs"/>
              </a:rPr>
              <a:t>Od nákladového rozpočtu je možné se odchýlit pouze při dodržení následujících podmínek</a:t>
            </a:r>
            <a:r>
              <a:rPr lang="cs-CZ" sz="1600" b="1" dirty="0" smtClean="0">
                <a:ea typeface="+mn-ea"/>
                <a:cs typeface="+mn-cs"/>
              </a:rPr>
              <a:t>:</a:t>
            </a:r>
          </a:p>
          <a:p>
            <a:pPr marL="0" lvl="3" indent="0" algn="just" eaLnBrk="1" hangingPunct="1">
              <a:spcBef>
                <a:spcPct val="0"/>
              </a:spcBef>
              <a:buNone/>
              <a:defRPr/>
            </a:pPr>
            <a:endParaRPr lang="cs-CZ" sz="1400" b="1" dirty="0">
              <a:ea typeface="+mn-ea"/>
              <a:cs typeface="+mn-cs"/>
            </a:endParaRPr>
          </a:p>
          <a:p>
            <a:r>
              <a:rPr lang="cs-CZ" sz="1600" dirty="0" smtClean="0">
                <a:solidFill>
                  <a:srgbClr val="FF0000"/>
                </a:solidFill>
              </a:rPr>
              <a:t>v</a:t>
            </a:r>
            <a:r>
              <a:rPr lang="cs-CZ" sz="1600" dirty="0">
                <a:solidFill>
                  <a:srgbClr val="FF0000"/>
                </a:solidFill>
              </a:rPr>
              <a:t> rámci provozních nákladů nebo </a:t>
            </a:r>
            <a:r>
              <a:rPr lang="cs-CZ" sz="1600" dirty="0" smtClean="0">
                <a:solidFill>
                  <a:srgbClr val="FF0000"/>
                </a:solidFill>
              </a:rPr>
              <a:t>osobních </a:t>
            </a:r>
            <a:r>
              <a:rPr lang="cs-CZ" sz="1600" dirty="0">
                <a:solidFill>
                  <a:srgbClr val="FF0000"/>
                </a:solidFill>
              </a:rPr>
              <a:t>nákladů lze přesouvat finanční prostředky bez omezení</a:t>
            </a:r>
            <a:r>
              <a:rPr lang="cs-CZ" sz="1600" dirty="0" smtClean="0">
                <a:solidFill>
                  <a:srgbClr val="FF0000"/>
                </a:solidFill>
              </a:rPr>
              <a:t>,</a:t>
            </a:r>
          </a:p>
          <a:p>
            <a:pPr marL="0" indent="0">
              <a:buNone/>
            </a:pPr>
            <a:endParaRPr lang="cs-CZ" sz="1400" dirty="0">
              <a:solidFill>
                <a:srgbClr val="FF0000"/>
              </a:solidFill>
            </a:endParaRPr>
          </a:p>
          <a:p>
            <a:r>
              <a:rPr lang="cs-CZ" sz="1600" dirty="0" smtClean="0">
                <a:solidFill>
                  <a:srgbClr val="FF0000"/>
                </a:solidFill>
              </a:rPr>
              <a:t>mezi </a:t>
            </a:r>
            <a:r>
              <a:rPr lang="cs-CZ" sz="1600" dirty="0">
                <a:solidFill>
                  <a:srgbClr val="FF0000"/>
                </a:solidFill>
              </a:rPr>
              <a:t>provozními náklady a </a:t>
            </a:r>
            <a:r>
              <a:rPr lang="cs-CZ" sz="1600" dirty="0" smtClean="0">
                <a:solidFill>
                  <a:srgbClr val="FF0000"/>
                </a:solidFill>
              </a:rPr>
              <a:t>osobními </a:t>
            </a:r>
            <a:r>
              <a:rPr lang="cs-CZ" sz="1600" dirty="0">
                <a:solidFill>
                  <a:srgbClr val="FF0000"/>
                </a:solidFill>
              </a:rPr>
              <a:t>náklady nelze přesouvat finanční prostředky.</a:t>
            </a:r>
          </a:p>
          <a:p>
            <a:pPr marL="0" indent="0" algn="just" eaLnBrk="1" hangingPunct="1">
              <a:spcBef>
                <a:spcPct val="0"/>
              </a:spcBef>
              <a:buFontTx/>
              <a:buNone/>
              <a:defRPr/>
            </a:pP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21</a:t>
            </a:fld>
            <a:endParaRPr lang="cs-CZ"/>
          </a:p>
        </p:txBody>
      </p:sp>
    </p:spTree>
    <p:extLst>
      <p:ext uri="{BB962C8B-B14F-4D97-AF65-F5344CB8AC3E}">
        <p14:creationId xmlns:p14="http://schemas.microsoft.com/office/powerpoint/2010/main" val="4180029251"/>
      </p:ext>
    </p:extLst>
  </p:cSld>
  <p:clrMapOvr>
    <a:masterClrMapping/>
  </p:clrMapOvr>
  <p:transition advTm="6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 Box 3"/>
          <p:cNvSpPr txBox="1">
            <a:spLocks noChangeArrowheads="1"/>
          </p:cNvSpPr>
          <p:nvPr/>
        </p:nvSpPr>
        <p:spPr bwMode="auto">
          <a:xfrm>
            <a:off x="2771774" y="175666"/>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0000"/>
                </a:solidFill>
              </a:rPr>
              <a:t>ZÁKLADNÍ ÚDAJE O </a:t>
            </a:r>
            <a:r>
              <a:rPr lang="cs-CZ" altLang="cs-CZ" sz="2200" b="1" dirty="0" smtClean="0">
                <a:solidFill>
                  <a:srgbClr val="000000"/>
                </a:solidFill>
              </a:rPr>
              <a:t>PROGRAMU </a:t>
            </a:r>
            <a:r>
              <a:rPr lang="cs-CZ" altLang="cs-CZ" sz="2200" b="1" dirty="0" smtClean="0">
                <a:solidFill>
                  <a:srgbClr val="0070C0"/>
                </a:solidFill>
              </a:rPr>
              <a:t>PREVENCE KRIMINALITY</a:t>
            </a:r>
            <a:endParaRPr lang="cs-CZ" altLang="cs-CZ" sz="2200" b="1" dirty="0">
              <a:solidFill>
                <a:srgbClr val="0070C0"/>
              </a:solidFill>
            </a:endParaRPr>
          </a:p>
        </p:txBody>
      </p:sp>
      <p:sp>
        <p:nvSpPr>
          <p:cNvPr id="7" name="Rectangle 11"/>
          <p:cNvSpPr>
            <a:spLocks noGrp="1" noChangeArrowheads="1"/>
          </p:cNvSpPr>
          <p:nvPr>
            <p:ph idx="1"/>
          </p:nvPr>
        </p:nvSpPr>
        <p:spPr/>
        <p:txBody>
          <a:bodyPr/>
          <a:lstStyle/>
          <a:p>
            <a:pPr marL="0" indent="0">
              <a:buFontTx/>
              <a:buNone/>
              <a:defRPr/>
            </a:pPr>
            <a:r>
              <a:rPr lang="cs-CZ" altLang="cs-CZ" sz="1600" b="1" u="sng" dirty="0" smtClean="0"/>
              <a:t>Účel</a:t>
            </a:r>
          </a:p>
          <a:p>
            <a:pPr marL="0" lvl="3" indent="0" algn="just">
              <a:buNone/>
              <a:defRPr/>
            </a:pPr>
            <a:r>
              <a:rPr lang="cs-CZ" sz="1600" dirty="0"/>
              <a:t>P</a:t>
            </a:r>
            <a:r>
              <a:rPr lang="cs-CZ" sz="1600" dirty="0" smtClean="0"/>
              <a:t>odpora </a:t>
            </a:r>
            <a:r>
              <a:rPr lang="cs-CZ" sz="1600" dirty="0"/>
              <a:t>aktivit v oblasti prevence kriminality, včetně aktivního využití volného času </a:t>
            </a:r>
            <a:r>
              <a:rPr lang="cs-CZ" sz="1600" dirty="0" smtClean="0"/>
              <a:t>veřejnosti, především dětí a </a:t>
            </a:r>
            <a:r>
              <a:rPr lang="cs-CZ" sz="1600" dirty="0"/>
              <a:t>mládeže do 26 let a podpora </a:t>
            </a:r>
            <a:r>
              <a:rPr lang="cs-CZ" sz="1600" dirty="0" smtClean="0"/>
              <a:t>soustavné celoroční </a:t>
            </a:r>
            <a:r>
              <a:rPr lang="cs-CZ" sz="1600" dirty="0"/>
              <a:t>činnosti </a:t>
            </a:r>
            <a:r>
              <a:rPr lang="cs-CZ" sz="1600" dirty="0" smtClean="0"/>
              <a:t>členů volnočasových dětských </a:t>
            </a:r>
            <a:r>
              <a:rPr lang="cs-CZ" sz="1600" dirty="0"/>
              <a:t>a mládežnických organizací a spolků </a:t>
            </a:r>
            <a:r>
              <a:rPr lang="cs-CZ" sz="1600" dirty="0" smtClean="0"/>
              <a:t>a </a:t>
            </a:r>
            <a:r>
              <a:rPr lang="cs-CZ" sz="1600" dirty="0"/>
              <a:t>zájmových subjektů sdružujících příslušníky všech věkových kategorií v Opavě, které nelze zařadit do </a:t>
            </a:r>
            <a:r>
              <a:rPr lang="cs-CZ" sz="1600" dirty="0" smtClean="0"/>
              <a:t>ostatních dotačních </a:t>
            </a:r>
            <a:r>
              <a:rPr lang="cs-CZ" sz="1600" dirty="0"/>
              <a:t>programů </a:t>
            </a:r>
            <a:r>
              <a:rPr lang="cs-CZ" sz="1600" dirty="0" smtClean="0"/>
              <a:t>vyhlášených SMO.  </a:t>
            </a:r>
            <a:endParaRPr lang="cs-CZ" sz="1600" dirty="0"/>
          </a:p>
          <a:p>
            <a:pPr marL="0" indent="0" algn="just">
              <a:buFontTx/>
              <a:buNone/>
              <a:defRPr/>
            </a:pPr>
            <a:endParaRPr lang="cs-CZ" altLang="cs-CZ" sz="1400" dirty="0" smtClean="0"/>
          </a:p>
          <a:p>
            <a:pPr marL="0" indent="0" algn="just">
              <a:buFontTx/>
              <a:buNone/>
              <a:defRPr/>
            </a:pPr>
            <a:r>
              <a:rPr lang="cs-CZ" altLang="cs-CZ" sz="1600" b="1" u="sng" dirty="0" smtClean="0"/>
              <a:t>Vyhlašované dotační tituly:</a:t>
            </a:r>
          </a:p>
          <a:p>
            <a:pPr algn="just">
              <a:defRPr/>
            </a:pPr>
            <a:r>
              <a:rPr lang="cs-CZ" altLang="cs-CZ" sz="1600" dirty="0" smtClean="0"/>
              <a:t>Podpora projektů orientovaných na aktivní využití volného času </a:t>
            </a:r>
            <a:r>
              <a:rPr lang="cs-CZ" altLang="cs-CZ" sz="1600" b="1" dirty="0" smtClean="0">
                <a:solidFill>
                  <a:srgbClr val="FF0000"/>
                </a:solidFill>
              </a:rPr>
              <a:t>veřejnosti</a:t>
            </a:r>
            <a:r>
              <a:rPr lang="cs-CZ" altLang="cs-CZ" sz="1600" dirty="0" smtClean="0"/>
              <a:t>, především dětí a mládeže do 26 let (PK1/24)</a:t>
            </a:r>
          </a:p>
          <a:p>
            <a:pPr algn="just">
              <a:defRPr/>
            </a:pPr>
            <a:r>
              <a:rPr lang="cs-CZ" altLang="cs-CZ" sz="1600" dirty="0" smtClean="0"/>
              <a:t>Podpora </a:t>
            </a:r>
            <a:r>
              <a:rPr lang="cs-CZ" altLang="cs-CZ" sz="1600" b="1" dirty="0" smtClean="0">
                <a:solidFill>
                  <a:srgbClr val="FF0000"/>
                </a:solidFill>
              </a:rPr>
              <a:t>soustavné celoroční činnosti členů volnočasových</a:t>
            </a:r>
            <a:r>
              <a:rPr lang="cs-CZ" altLang="cs-CZ" sz="1600" dirty="0" smtClean="0"/>
              <a:t> dětských a mládežnických organizací a spolků a zájmových subjektů sdružujících příslušníky všech věkových kategorií (PK2/24)</a:t>
            </a:r>
          </a:p>
          <a:p>
            <a:pPr algn="just">
              <a:defRPr/>
            </a:pPr>
            <a:r>
              <a:rPr lang="cs-CZ" altLang="cs-CZ" sz="1600" dirty="0" smtClean="0"/>
              <a:t>Podpora opatření ve prospěch prevence kriminality a </a:t>
            </a:r>
            <a:r>
              <a:rPr lang="cs-CZ" altLang="cs-CZ" sz="1600" b="1" dirty="0" smtClean="0">
                <a:solidFill>
                  <a:srgbClr val="FF0000"/>
                </a:solidFill>
              </a:rPr>
              <a:t>duševního zdraví </a:t>
            </a:r>
            <a:r>
              <a:rPr lang="cs-CZ" altLang="cs-CZ" sz="1600" dirty="0" smtClean="0"/>
              <a:t>(PK3/24)</a:t>
            </a:r>
          </a:p>
          <a:p>
            <a:pPr marL="0" indent="0" algn="just">
              <a:buFontTx/>
              <a:buNone/>
              <a:defRPr/>
            </a:pPr>
            <a:endParaRPr lang="cs-CZ" altLang="cs-CZ" sz="1400" dirty="0"/>
          </a:p>
          <a:p>
            <a:pPr marL="0" indent="0" algn="just">
              <a:buFontTx/>
              <a:buNone/>
              <a:defRPr/>
            </a:pPr>
            <a:r>
              <a:rPr lang="cs-CZ" altLang="cs-CZ" sz="1600" dirty="0" smtClean="0"/>
              <a:t>Předpokládaný celkový </a:t>
            </a:r>
            <a:r>
              <a:rPr lang="cs-CZ" altLang="cs-CZ" sz="1600" b="1" u="sng" dirty="0" smtClean="0"/>
              <a:t>objem peněžních prostředků pro rok 2024 </a:t>
            </a:r>
            <a:r>
              <a:rPr lang="cs-CZ" altLang="cs-CZ" sz="1600" dirty="0" smtClean="0"/>
              <a:t>– </a:t>
            </a:r>
            <a:r>
              <a:rPr lang="cs-CZ" altLang="cs-CZ" sz="1600" b="1" dirty="0">
                <a:solidFill>
                  <a:srgbClr val="FF0000"/>
                </a:solidFill>
              </a:rPr>
              <a:t>8</a:t>
            </a:r>
            <a:r>
              <a:rPr lang="cs-CZ" altLang="cs-CZ" sz="1600" b="1" dirty="0" smtClean="0">
                <a:solidFill>
                  <a:srgbClr val="FF0000"/>
                </a:solidFill>
              </a:rPr>
              <a:t>00.000,00 Kč.</a:t>
            </a:r>
          </a:p>
          <a:p>
            <a:pPr marL="0" indent="0">
              <a:buFontTx/>
              <a:buNone/>
              <a:defRPr/>
            </a:pPr>
            <a:endParaRPr lang="cs-CZ" altLang="cs-CZ" sz="1600" dirty="0" smtClean="0">
              <a:solidFill>
                <a:srgbClr val="000000"/>
              </a:solidFill>
              <a:hlinkClick r:id="rId4" action="ppaction://hlinkfile"/>
            </a:endParaRPr>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22</a:t>
            </a:fld>
            <a:endParaRPr lang="cs-CZ"/>
          </a:p>
        </p:txBody>
      </p:sp>
    </p:spTree>
    <p:extLst>
      <p:ext uri="{BB962C8B-B14F-4D97-AF65-F5344CB8AC3E}">
        <p14:creationId xmlns:p14="http://schemas.microsoft.com/office/powerpoint/2010/main" val="582973569"/>
      </p:ext>
    </p:extLst>
  </p:cSld>
  <p:clrMapOvr>
    <a:masterClrMapping/>
  </p:clrMapOvr>
  <p:transition advTm="6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Text Box 3"/>
          <p:cNvSpPr txBox="1">
            <a:spLocks noChangeArrowheads="1"/>
          </p:cNvSpPr>
          <p:nvPr/>
        </p:nvSpPr>
        <p:spPr bwMode="auto">
          <a:xfrm>
            <a:off x="2771775" y="144463"/>
            <a:ext cx="62642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70C0"/>
                </a:solidFill>
              </a:rPr>
              <a:t>PODPORA PROJEKTŮ ORIENTOVANÝCH NA </a:t>
            </a:r>
            <a:r>
              <a:rPr lang="cs-CZ" altLang="cs-CZ" sz="1800" b="1" dirty="0" smtClean="0">
                <a:solidFill>
                  <a:srgbClr val="0070C0"/>
                </a:solidFill>
              </a:rPr>
              <a:t>AKTIVNÍ </a:t>
            </a:r>
            <a:r>
              <a:rPr lang="cs-CZ" altLang="cs-CZ" sz="1800" b="1" dirty="0">
                <a:solidFill>
                  <a:srgbClr val="0070C0"/>
                </a:solidFill>
              </a:rPr>
              <a:t>VYUŽITÍ VOLNÉHO ČASU </a:t>
            </a:r>
            <a:r>
              <a:rPr lang="cs-CZ" altLang="cs-CZ" sz="1800" b="1" dirty="0" smtClean="0">
                <a:solidFill>
                  <a:srgbClr val="0070C0"/>
                </a:solidFill>
              </a:rPr>
              <a:t>VEŘEJNOSTI, PŘEDEVŠÍM DĚTÍ </a:t>
            </a:r>
            <a:r>
              <a:rPr lang="cs-CZ" altLang="cs-CZ" sz="1800" b="1" dirty="0">
                <a:solidFill>
                  <a:srgbClr val="0070C0"/>
                </a:solidFill>
              </a:rPr>
              <a:t>A MLÁDEŽE DO 26 LET – </a:t>
            </a:r>
            <a:r>
              <a:rPr lang="cs-CZ" altLang="cs-CZ" sz="1800" b="1" dirty="0" smtClean="0">
                <a:solidFill>
                  <a:srgbClr val="0070C0"/>
                </a:solidFill>
              </a:rPr>
              <a:t>PK1/24</a:t>
            </a:r>
            <a:endParaRPr lang="cs-CZ" altLang="cs-CZ" sz="1800" b="1" dirty="0">
              <a:solidFill>
                <a:srgbClr val="0070C0"/>
              </a:solidFill>
            </a:endParaRPr>
          </a:p>
        </p:txBody>
      </p:sp>
      <p:sp>
        <p:nvSpPr>
          <p:cNvPr id="7" name="Rectangle 11"/>
          <p:cNvSpPr>
            <a:spLocks noGrp="1" noChangeArrowheads="1"/>
          </p:cNvSpPr>
          <p:nvPr>
            <p:ph idx="1"/>
          </p:nvPr>
        </p:nvSpPr>
        <p:spPr/>
        <p:txBody>
          <a:bodyPr/>
          <a:lstStyle/>
          <a:p>
            <a:pPr marL="0" indent="0" algn="just">
              <a:buFontTx/>
              <a:buNone/>
            </a:pPr>
            <a:r>
              <a:rPr lang="cs-CZ" altLang="cs-CZ" sz="1600" b="1" u="sng" dirty="0" smtClean="0"/>
              <a:t>Cílem dotačního titulu PK1/24 </a:t>
            </a:r>
            <a:r>
              <a:rPr lang="cs-CZ" altLang="cs-CZ" sz="1600" dirty="0" smtClean="0"/>
              <a:t>je podpora jednorázových či nepravidelných volnočasových akcí pro </a:t>
            </a:r>
            <a:r>
              <a:rPr lang="cs-CZ" altLang="cs-CZ" sz="1600" b="1" dirty="0" smtClean="0">
                <a:solidFill>
                  <a:srgbClr val="000000"/>
                </a:solidFill>
              </a:rPr>
              <a:t>veřejnost</a:t>
            </a:r>
            <a:r>
              <a:rPr lang="cs-CZ" altLang="cs-CZ" sz="1600" dirty="0" smtClean="0">
                <a:solidFill>
                  <a:srgbClr val="000000"/>
                </a:solidFill>
              </a:rPr>
              <a:t>, především děti a mládež konaných v Opavě a nejbližším okolí s ohledem na celkový rozsah a účelnost využití finančních prostředků. </a:t>
            </a:r>
            <a:r>
              <a:rPr lang="cs-CZ" altLang="cs-CZ" sz="1600" b="1" dirty="0" smtClean="0">
                <a:solidFill>
                  <a:srgbClr val="000000"/>
                </a:solidFill>
              </a:rPr>
              <a:t>Jedná se o různé zájmové kroužky, zábavné a poučné klubové aktivity, tábory (příměstské a pobytové)</a:t>
            </a:r>
            <a:r>
              <a:rPr lang="cs-CZ" altLang="cs-CZ" sz="1600" dirty="0" smtClean="0">
                <a:solidFill>
                  <a:srgbClr val="000000"/>
                </a:solidFill>
              </a:rPr>
              <a:t>, </a:t>
            </a:r>
            <a:r>
              <a:rPr lang="cs-CZ" altLang="cs-CZ" sz="1600" dirty="0" smtClean="0"/>
              <a:t>které nelze zařadit do ostatních dotačních programů vyhlášených SMO.</a:t>
            </a:r>
          </a:p>
          <a:p>
            <a:pPr marL="0" indent="0" algn="just">
              <a:buFontTx/>
              <a:buNone/>
            </a:pPr>
            <a:endParaRPr lang="cs-CZ" altLang="cs-CZ" sz="1600" dirty="0" smtClean="0"/>
          </a:p>
          <a:p>
            <a:pPr marL="0" indent="0" algn="just">
              <a:buFontTx/>
              <a:buNone/>
            </a:pPr>
            <a:r>
              <a:rPr lang="cs-CZ" altLang="cs-CZ" sz="1600" dirty="0" smtClean="0"/>
              <a:t>Minimální výše poskytnuté dotace:	</a:t>
            </a:r>
            <a:r>
              <a:rPr lang="cs-CZ" altLang="cs-CZ" sz="1600" dirty="0" smtClean="0"/>
              <a:t>  5.000,00 </a:t>
            </a:r>
            <a:r>
              <a:rPr lang="cs-CZ" altLang="cs-CZ" sz="1600" dirty="0" smtClean="0"/>
              <a:t>Kč</a:t>
            </a:r>
          </a:p>
          <a:p>
            <a:pPr marL="0" indent="0" algn="just">
              <a:buFontTx/>
              <a:buNone/>
            </a:pPr>
            <a:r>
              <a:rPr lang="cs-CZ" altLang="cs-CZ" sz="1600" dirty="0" smtClean="0"/>
              <a:t>Maximální výše poskytnuté dotace:	</a:t>
            </a:r>
            <a:r>
              <a:rPr lang="cs-CZ" altLang="cs-CZ" sz="1600" dirty="0" smtClean="0">
                <a:solidFill>
                  <a:srgbClr val="000000"/>
                </a:solidFill>
              </a:rPr>
              <a:t>40.000,00 Kč</a:t>
            </a:r>
          </a:p>
          <a:p>
            <a:pPr marL="0" indent="0" algn="just">
              <a:buFontTx/>
              <a:buNone/>
            </a:pPr>
            <a:endParaRPr lang="cs-CZ" altLang="cs-CZ" sz="1600" dirty="0" smtClean="0"/>
          </a:p>
          <a:p>
            <a:pPr marL="0" indent="0" algn="just">
              <a:buFontTx/>
              <a:buNone/>
            </a:pPr>
            <a:r>
              <a:rPr lang="cs-CZ" altLang="cs-CZ" sz="1600" dirty="0" smtClean="0">
                <a:solidFill>
                  <a:srgbClr val="000000"/>
                </a:solidFill>
              </a:rPr>
              <a:t>Minimální % spoluúčast žadatele na uznatelných nákladech projektu: </a:t>
            </a:r>
            <a:r>
              <a:rPr lang="cs-CZ" altLang="cs-CZ" sz="1600" b="1" dirty="0" smtClean="0">
                <a:solidFill>
                  <a:srgbClr val="000000"/>
                </a:solidFill>
              </a:rPr>
              <a:t>10 %.</a:t>
            </a:r>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400" dirty="0" smtClean="0"/>
          </a:p>
          <a:p>
            <a:pPr marL="0" indent="0" algn="just">
              <a:buFontTx/>
              <a:buNone/>
            </a:pPr>
            <a:endParaRPr lang="cs-CZ" altLang="cs-CZ" sz="1400" dirty="0" smtClean="0"/>
          </a:p>
          <a:p>
            <a:pPr marL="0" indent="0" algn="just">
              <a:buFontTx/>
              <a:buNone/>
            </a:pPr>
            <a:endParaRPr lang="cs-CZ" altLang="cs-CZ" sz="14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23</a:t>
            </a:fld>
            <a:endParaRPr lang="cs-CZ"/>
          </a:p>
        </p:txBody>
      </p:sp>
    </p:spTree>
    <p:extLst>
      <p:ext uri="{BB962C8B-B14F-4D97-AF65-F5344CB8AC3E}">
        <p14:creationId xmlns:p14="http://schemas.microsoft.com/office/powerpoint/2010/main" val="1835956440"/>
      </p:ext>
    </p:extLst>
  </p:cSld>
  <p:clrMapOvr>
    <a:masterClrMapping/>
  </p:clrMapOvr>
  <p:transition advTm="60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89A66C4F-F836-4598-A464-F547079DC15B}" type="slidenum">
              <a:rPr lang="cs-CZ" altLang="cs-CZ" sz="1400" smtClean="0"/>
              <a:pPr eaLnBrk="1" hangingPunct="1">
                <a:spcBef>
                  <a:spcPct val="0"/>
                </a:spcBef>
                <a:buFontTx/>
                <a:buNone/>
              </a:pPr>
              <a:t>24</a:t>
            </a:fld>
            <a:endParaRPr lang="cs-CZ" altLang="cs-CZ" sz="1400" smtClean="0"/>
          </a:p>
        </p:txBody>
      </p:sp>
      <p:sp>
        <p:nvSpPr>
          <p:cNvPr id="5125" name="Text Box 3"/>
          <p:cNvSpPr txBox="1">
            <a:spLocks noChangeArrowheads="1"/>
          </p:cNvSpPr>
          <p:nvPr/>
        </p:nvSpPr>
        <p:spPr bwMode="auto">
          <a:xfrm>
            <a:off x="2770188" y="188913"/>
            <a:ext cx="626427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400" b="1" dirty="0">
                <a:solidFill>
                  <a:srgbClr val="0070C0"/>
                </a:solidFill>
              </a:rPr>
              <a:t>PODPORA </a:t>
            </a:r>
            <a:r>
              <a:rPr lang="cs-CZ" altLang="cs-CZ" sz="1400" b="1" dirty="0" smtClean="0">
                <a:solidFill>
                  <a:srgbClr val="0070C0"/>
                </a:solidFill>
              </a:rPr>
              <a:t>SOUSTAVNÉ CELOROČNÍ </a:t>
            </a:r>
            <a:r>
              <a:rPr lang="cs-CZ" altLang="cs-CZ" sz="1400" b="1" dirty="0">
                <a:solidFill>
                  <a:srgbClr val="0070C0"/>
                </a:solidFill>
              </a:rPr>
              <a:t>ČINNOSTI </a:t>
            </a:r>
            <a:r>
              <a:rPr lang="cs-CZ" altLang="cs-CZ" sz="1400" b="1" dirty="0" smtClean="0">
                <a:solidFill>
                  <a:srgbClr val="0070C0"/>
                </a:solidFill>
              </a:rPr>
              <a:t>ČLENŮ VOLNOČASOVÝCH DĚTSKÝCH </a:t>
            </a:r>
            <a:r>
              <a:rPr lang="cs-CZ" altLang="cs-CZ" sz="1400" b="1" dirty="0">
                <a:solidFill>
                  <a:srgbClr val="0070C0"/>
                </a:solidFill>
              </a:rPr>
              <a:t>A MLÁDEŽNICKÝCH ORGANIZACÍ A SPOLKŮ </a:t>
            </a:r>
            <a:r>
              <a:rPr lang="cs-CZ" altLang="cs-CZ" sz="1400" b="1" dirty="0" smtClean="0">
                <a:solidFill>
                  <a:srgbClr val="0070C0"/>
                </a:solidFill>
              </a:rPr>
              <a:t>A ZÁJMOVÝCH </a:t>
            </a:r>
            <a:r>
              <a:rPr lang="cs-CZ" altLang="cs-CZ" sz="1400" b="1" dirty="0">
                <a:solidFill>
                  <a:srgbClr val="0070C0"/>
                </a:solidFill>
              </a:rPr>
              <a:t>SUBJEKTŮ SDRUŽUJÍCÍCH PŘÍSLUŠNÍKY VŠECH VĚKOVÝCH KATEGORIÍ – </a:t>
            </a:r>
            <a:r>
              <a:rPr lang="cs-CZ" altLang="cs-CZ" sz="1400" b="1" dirty="0" smtClean="0">
                <a:solidFill>
                  <a:srgbClr val="0070C0"/>
                </a:solidFill>
              </a:rPr>
              <a:t>PK2/24</a:t>
            </a:r>
            <a:endParaRPr lang="cs-CZ" altLang="cs-CZ" sz="1400" b="1" dirty="0">
              <a:solidFill>
                <a:srgbClr val="0070C0"/>
              </a:solidFill>
            </a:endParaRPr>
          </a:p>
        </p:txBody>
      </p:sp>
      <p:sp>
        <p:nvSpPr>
          <p:cNvPr id="7" name="Rectangle 11"/>
          <p:cNvSpPr>
            <a:spLocks noGrp="1" noChangeArrowheads="1"/>
          </p:cNvSpPr>
          <p:nvPr>
            <p:ph idx="1"/>
          </p:nvPr>
        </p:nvSpPr>
        <p:spPr/>
        <p:txBody>
          <a:bodyPr/>
          <a:lstStyle/>
          <a:p>
            <a:pPr marL="0" indent="0" algn="just">
              <a:buNone/>
              <a:defRPr/>
            </a:pPr>
            <a:r>
              <a:rPr lang="cs-CZ" altLang="cs-CZ" sz="1600" b="1" u="sng" dirty="0" smtClean="0"/>
              <a:t>Cílem dotačního titulu PK2/24</a:t>
            </a:r>
            <a:r>
              <a:rPr lang="cs-CZ" altLang="cs-CZ" sz="1600" b="1" dirty="0" smtClean="0"/>
              <a:t> </a:t>
            </a:r>
            <a:r>
              <a:rPr lang="cs-CZ" altLang="cs-CZ" sz="1600" dirty="0" smtClean="0"/>
              <a:t>je </a:t>
            </a:r>
            <a:r>
              <a:rPr lang="cs-CZ" altLang="cs-CZ" sz="1600" dirty="0" smtClean="0">
                <a:solidFill>
                  <a:srgbClr val="000000"/>
                </a:solidFill>
              </a:rPr>
              <a:t>podpora </a:t>
            </a:r>
            <a:r>
              <a:rPr lang="cs-CZ" sz="1600" b="1" dirty="0">
                <a:solidFill>
                  <a:srgbClr val="000000"/>
                </a:solidFill>
              </a:rPr>
              <a:t>soustavné komplexní celoroční činnosti členů volnočasových dětských a mládežnických organizací a spolků a členů různých zájmových subjektů sdružujících příslušníky všech věkových kategorií. Za soustavnou činnost se považují složky strukturovaného programu, které vedou své členy k aktivnímu odpočinku a zdravějším či hodnotnějším způsobům trávení volného času.</a:t>
            </a:r>
            <a:r>
              <a:rPr lang="cs-CZ" sz="1600" dirty="0">
                <a:solidFill>
                  <a:srgbClr val="000000"/>
                </a:solidFill>
              </a:rPr>
              <a:t> Jedná se </a:t>
            </a:r>
            <a:r>
              <a:rPr lang="cs-CZ" sz="1600" dirty="0"/>
              <a:t>o organizace, které zaměřením své celoroční činnosti nemohou žádat v rámci ostatních dotačních programů SMO. </a:t>
            </a:r>
          </a:p>
          <a:p>
            <a:pPr marL="0" indent="0" algn="just">
              <a:buFontTx/>
              <a:buNone/>
              <a:defRPr/>
            </a:pPr>
            <a:endParaRPr lang="cs-CZ" altLang="cs-CZ" sz="1600" dirty="0"/>
          </a:p>
          <a:p>
            <a:pPr marL="0" indent="0" algn="just">
              <a:buFontTx/>
              <a:buNone/>
              <a:defRPr/>
            </a:pPr>
            <a:r>
              <a:rPr lang="cs-CZ" altLang="cs-CZ" sz="1600" dirty="0" smtClean="0"/>
              <a:t>Minimální výše poskytnuté dotace:	10.000,00 Kč</a:t>
            </a:r>
          </a:p>
          <a:p>
            <a:pPr marL="0" indent="0" algn="just">
              <a:buFontTx/>
              <a:buNone/>
              <a:defRPr/>
            </a:pPr>
            <a:r>
              <a:rPr lang="cs-CZ" altLang="cs-CZ" sz="1600" dirty="0" smtClean="0"/>
              <a:t>Maximální výše poskytnuté dotace: 	</a:t>
            </a:r>
            <a:r>
              <a:rPr lang="cs-CZ" altLang="cs-CZ" sz="1600" dirty="0" smtClean="0">
                <a:solidFill>
                  <a:srgbClr val="000000"/>
                </a:solidFill>
              </a:rPr>
              <a:t>80.000,00 Kč</a:t>
            </a:r>
          </a:p>
          <a:p>
            <a:pPr marL="0" indent="0" algn="just">
              <a:buFontTx/>
              <a:buNone/>
              <a:defRPr/>
            </a:pPr>
            <a:endParaRPr lang="cs-CZ" altLang="cs-CZ" sz="1600" dirty="0" smtClean="0"/>
          </a:p>
          <a:p>
            <a:pPr marL="0" indent="0" algn="just">
              <a:buFontTx/>
              <a:buNone/>
              <a:defRPr/>
            </a:pPr>
            <a:r>
              <a:rPr lang="cs-CZ" altLang="cs-CZ" sz="1600" dirty="0" smtClean="0">
                <a:solidFill>
                  <a:srgbClr val="000000"/>
                </a:solidFill>
              </a:rPr>
              <a:t>Minimální % spoluúčast žadatele na uznatelných nákladech projektu je </a:t>
            </a:r>
            <a:r>
              <a:rPr lang="cs-CZ" altLang="cs-CZ" sz="1600" b="1" dirty="0" smtClean="0">
                <a:solidFill>
                  <a:srgbClr val="000000"/>
                </a:solidFill>
              </a:rPr>
              <a:t>10 %</a:t>
            </a:r>
            <a:r>
              <a:rPr lang="cs-CZ" altLang="cs-CZ" sz="1600" dirty="0" smtClean="0">
                <a:solidFill>
                  <a:srgbClr val="000000"/>
                </a:solidFill>
              </a:rPr>
              <a:t>.</a:t>
            </a:r>
          </a:p>
          <a:p>
            <a:pPr marL="0" indent="0" algn="just">
              <a:buFontTx/>
              <a:buNone/>
              <a:defRPr/>
            </a:pPr>
            <a:endParaRPr lang="cs-CZ" altLang="cs-CZ" sz="1600" dirty="0" smtClean="0"/>
          </a:p>
          <a:p>
            <a:pPr marL="0" indent="0" algn="just">
              <a:buFontTx/>
              <a:buNone/>
              <a:defRPr/>
            </a:pPr>
            <a:r>
              <a:rPr lang="cs-CZ" altLang="cs-CZ" sz="1600" dirty="0" smtClean="0"/>
              <a:t>Žadatel </a:t>
            </a:r>
            <a:r>
              <a:rPr lang="cs-CZ" altLang="cs-CZ" sz="1600" dirty="0"/>
              <a:t>o dotaci může </a:t>
            </a:r>
            <a:r>
              <a:rPr lang="cs-CZ" altLang="cs-CZ" sz="1600" dirty="0" smtClean="0"/>
              <a:t>do dotačního titulu PK2/24 podat </a:t>
            </a:r>
            <a:r>
              <a:rPr lang="cs-CZ" altLang="cs-CZ" sz="1600" dirty="0"/>
              <a:t>pouze </a:t>
            </a:r>
            <a:r>
              <a:rPr lang="cs-CZ" altLang="cs-CZ" sz="1600" b="1" u="sng" cap="all" dirty="0"/>
              <a:t>jednu</a:t>
            </a:r>
            <a:r>
              <a:rPr lang="cs-CZ" altLang="cs-CZ" sz="1600" dirty="0"/>
              <a:t> žádost</a:t>
            </a:r>
            <a:r>
              <a:rPr lang="cs-CZ" altLang="cs-CZ" sz="1600" dirty="0" smtClean="0"/>
              <a:t>! V případě podání žádosti do tohoto dotačního titulu lze současně do dotačních titulů PK1/24 a PK3/24 podat maximálně po jedné žádosti.</a:t>
            </a:r>
          </a:p>
          <a:p>
            <a:pPr marL="0" indent="0" algn="just">
              <a:buFontTx/>
              <a:buNone/>
              <a:defRPr/>
            </a:pPr>
            <a:endParaRPr lang="cs-CZ" altLang="cs-CZ" sz="1400" dirty="0" smtClean="0"/>
          </a:p>
          <a:p>
            <a:pPr marL="0" indent="0" algn="just">
              <a:buFontTx/>
              <a:buNone/>
              <a:defRPr/>
            </a:pPr>
            <a:endParaRPr lang="cs-CZ" altLang="cs-CZ" sz="1400" dirty="0" smtClean="0"/>
          </a:p>
          <a:p>
            <a:pPr marL="0" indent="0" algn="just">
              <a:buFontTx/>
              <a:buNone/>
              <a:defRPr/>
            </a:pPr>
            <a:endParaRPr lang="cs-CZ" altLang="cs-CZ" sz="1400" dirty="0" smtClean="0"/>
          </a:p>
        </p:txBody>
      </p:sp>
    </p:spTree>
    <p:extLst>
      <p:ext uri="{BB962C8B-B14F-4D97-AF65-F5344CB8AC3E}">
        <p14:creationId xmlns:p14="http://schemas.microsoft.com/office/powerpoint/2010/main" val="3884506223"/>
      </p:ext>
    </p:extLst>
  </p:cSld>
  <p:clrMapOvr>
    <a:masterClrMapping/>
  </p:clrMapOvr>
  <p:transition advTm="60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3216A00-318E-4CD0-87E9-FB82FDD7C09B}" type="slidenum">
              <a:rPr lang="cs-CZ" altLang="cs-CZ" sz="1400" smtClean="0"/>
              <a:pPr eaLnBrk="1" hangingPunct="1">
                <a:spcBef>
                  <a:spcPct val="0"/>
                </a:spcBef>
                <a:buFontTx/>
                <a:buNone/>
              </a:pPr>
              <a:t>25</a:t>
            </a:fld>
            <a:endParaRPr lang="cs-CZ" altLang="cs-CZ" sz="1400" smtClean="0"/>
          </a:p>
        </p:txBody>
      </p:sp>
      <p:sp>
        <p:nvSpPr>
          <p:cNvPr id="6149" name="Text Box 3"/>
          <p:cNvSpPr txBox="1">
            <a:spLocks noChangeArrowheads="1"/>
          </p:cNvSpPr>
          <p:nvPr/>
        </p:nvSpPr>
        <p:spPr bwMode="auto">
          <a:xfrm>
            <a:off x="2755900" y="237330"/>
            <a:ext cx="6264275"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70C0"/>
                </a:solidFill>
              </a:rPr>
              <a:t>PODPORA OPATŘENÍ VE PROSPĚCH PREVENCE </a:t>
            </a:r>
            <a:r>
              <a:rPr lang="cs-CZ" altLang="cs-CZ" sz="1800" b="1" dirty="0" smtClean="0">
                <a:solidFill>
                  <a:srgbClr val="0070C0"/>
                </a:solidFill>
              </a:rPr>
              <a:t>KRIMINALITY A DUŠEVNÍHO ZDRAVÍ </a:t>
            </a:r>
            <a:r>
              <a:rPr lang="cs-CZ" altLang="cs-CZ" sz="1800" b="1" dirty="0">
                <a:solidFill>
                  <a:srgbClr val="0070C0"/>
                </a:solidFill>
              </a:rPr>
              <a:t>– </a:t>
            </a:r>
            <a:r>
              <a:rPr lang="cs-CZ" altLang="cs-CZ" sz="1800" b="1" dirty="0" smtClean="0">
                <a:solidFill>
                  <a:srgbClr val="0070C0"/>
                </a:solidFill>
              </a:rPr>
              <a:t>PK3/24</a:t>
            </a:r>
            <a:endParaRPr lang="cs-CZ" altLang="cs-CZ" sz="1800" b="1" dirty="0">
              <a:solidFill>
                <a:srgbClr val="0070C0"/>
              </a:solidFill>
            </a:endParaRPr>
          </a:p>
        </p:txBody>
      </p:sp>
      <p:sp>
        <p:nvSpPr>
          <p:cNvPr id="7" name="Rectangle 11"/>
          <p:cNvSpPr>
            <a:spLocks noGrp="1" noChangeArrowheads="1"/>
          </p:cNvSpPr>
          <p:nvPr>
            <p:ph idx="1"/>
          </p:nvPr>
        </p:nvSpPr>
        <p:spPr>
          <a:xfrm>
            <a:off x="457200" y="1268760"/>
            <a:ext cx="8229600" cy="5112568"/>
          </a:xfrm>
        </p:spPr>
        <p:txBody>
          <a:bodyPr/>
          <a:lstStyle/>
          <a:p>
            <a:pPr marL="0" indent="0" algn="just">
              <a:buFontTx/>
              <a:buNone/>
            </a:pPr>
            <a:r>
              <a:rPr lang="cs-CZ" altLang="cs-CZ" sz="1600" b="1" u="sng" dirty="0" smtClean="0"/>
              <a:t>Cílem dotačního titulu PK3/24</a:t>
            </a:r>
            <a:r>
              <a:rPr lang="cs-CZ" altLang="cs-CZ" sz="1600" b="1" dirty="0" smtClean="0"/>
              <a:t> </a:t>
            </a:r>
            <a:r>
              <a:rPr lang="cs-CZ" altLang="cs-CZ" sz="1600" dirty="0" smtClean="0"/>
              <a:t>je</a:t>
            </a:r>
            <a:r>
              <a:rPr lang="cs-CZ" altLang="cs-CZ" sz="1600" b="1" dirty="0" smtClean="0"/>
              <a:t> </a:t>
            </a:r>
            <a:r>
              <a:rPr lang="cs-CZ" altLang="cs-CZ" sz="1600" dirty="0" smtClean="0"/>
              <a:t>podpora praktických opatření zaměřených </a:t>
            </a:r>
            <a:br>
              <a:rPr lang="cs-CZ" altLang="cs-CZ" sz="1600" dirty="0" smtClean="0"/>
            </a:br>
            <a:r>
              <a:rPr lang="cs-CZ" altLang="cs-CZ" sz="1600" dirty="0" smtClean="0"/>
              <a:t>na informování a vzdělávání občanů prostřednictvím tištěných materiálů a informačních kampaní ve prospěch snižování kriminality nebo podpory duševního zdraví ve městě. </a:t>
            </a:r>
          </a:p>
          <a:p>
            <a:pPr marL="0" indent="0" algn="just">
              <a:buFontTx/>
              <a:buNone/>
            </a:pPr>
            <a:r>
              <a:rPr lang="cs-CZ" altLang="cs-CZ" sz="1600" u="sng" dirty="0" smtClean="0"/>
              <a:t>V </a:t>
            </a:r>
            <a:r>
              <a:rPr lang="cs-CZ" altLang="cs-CZ" sz="1600" u="sng" dirty="0"/>
              <a:t>oblasti prevence kriminality </a:t>
            </a:r>
            <a:r>
              <a:rPr lang="cs-CZ" altLang="cs-CZ" sz="1600" dirty="0"/>
              <a:t>se jedná o podporu projektů směřujících k informování veřejnosti </a:t>
            </a:r>
            <a:r>
              <a:rPr lang="cs-CZ" altLang="cs-CZ" sz="1600" dirty="0" smtClean="0"/>
              <a:t>o </a:t>
            </a:r>
            <a:r>
              <a:rPr lang="cs-CZ" altLang="cs-CZ" sz="1600" dirty="0"/>
              <a:t>nejčastějších typech a způsobech páchání trestné činnosti, zvyšování informovanosti občanů </a:t>
            </a:r>
            <a:r>
              <a:rPr lang="cs-CZ" altLang="cs-CZ" sz="1600" dirty="0" smtClean="0"/>
              <a:t>o </a:t>
            </a:r>
            <a:r>
              <a:rPr lang="cs-CZ" altLang="cs-CZ" sz="1600" dirty="0"/>
              <a:t>různých formách násilí, zvyšování právního vědomí dětí </a:t>
            </a:r>
            <a:r>
              <a:rPr lang="cs-CZ" altLang="cs-CZ" sz="1600" dirty="0" smtClean="0"/>
              <a:t/>
            </a:r>
            <a:br>
              <a:rPr lang="cs-CZ" altLang="cs-CZ" sz="1600" dirty="0" smtClean="0"/>
            </a:br>
            <a:r>
              <a:rPr lang="cs-CZ" altLang="cs-CZ" sz="1600" dirty="0" smtClean="0"/>
              <a:t>a </a:t>
            </a:r>
            <a:r>
              <a:rPr lang="cs-CZ" altLang="cs-CZ" sz="1600" dirty="0"/>
              <a:t>mládeže, rodičů a profesionálů pracujících </a:t>
            </a:r>
            <a:r>
              <a:rPr lang="cs-CZ" altLang="cs-CZ" sz="1600" dirty="0" smtClean="0"/>
              <a:t>s </a:t>
            </a:r>
            <a:r>
              <a:rPr lang="cs-CZ" altLang="cs-CZ" sz="1600" dirty="0"/>
              <a:t>mládeží, zprostředkování informací </a:t>
            </a:r>
            <a:r>
              <a:rPr lang="cs-CZ" altLang="cs-CZ" sz="1600" dirty="0" smtClean="0"/>
              <a:t/>
            </a:r>
            <a:br>
              <a:rPr lang="cs-CZ" altLang="cs-CZ" sz="1600" dirty="0" smtClean="0"/>
            </a:br>
            <a:r>
              <a:rPr lang="cs-CZ" altLang="cs-CZ" sz="1600" dirty="0" smtClean="0"/>
              <a:t>o </a:t>
            </a:r>
            <a:r>
              <a:rPr lang="cs-CZ" altLang="cs-CZ" sz="1600" dirty="0"/>
              <a:t>rizikovém chování a o prevenci násilí, prevence internetové kriminality, vzdělávací programy pro nejohroženější skupiny obyvatel (předškolní a školní mládež, senioři, osoby se zdravotním a tělesným postižením).</a:t>
            </a:r>
          </a:p>
          <a:p>
            <a:pPr marL="0" indent="0" algn="just">
              <a:buFontTx/>
              <a:buNone/>
            </a:pPr>
            <a:r>
              <a:rPr lang="cs-CZ" altLang="cs-CZ" sz="1600" u="sng" dirty="0">
                <a:solidFill>
                  <a:srgbClr val="000000"/>
                </a:solidFill>
              </a:rPr>
              <a:t>V oblasti duševního zdraví </a:t>
            </a:r>
            <a:r>
              <a:rPr lang="cs-CZ" altLang="cs-CZ" sz="1600" dirty="0">
                <a:solidFill>
                  <a:srgbClr val="000000"/>
                </a:solidFill>
              </a:rPr>
              <a:t>se jedná o vzdělávání dětí a dospívajících za účelem zvýšení jejich povědomí o duševním zdraví a předcházení duševním problémům, dále pak </a:t>
            </a:r>
            <a:r>
              <a:rPr lang="cs-CZ" altLang="cs-CZ" sz="1600" dirty="0" smtClean="0">
                <a:solidFill>
                  <a:srgbClr val="000000"/>
                </a:solidFill>
              </a:rPr>
              <a:t>informační </a:t>
            </a:r>
            <a:r>
              <a:rPr lang="cs-CZ" altLang="cs-CZ" sz="1600" dirty="0">
                <a:solidFill>
                  <a:srgbClr val="000000"/>
                </a:solidFill>
              </a:rPr>
              <a:t>a </a:t>
            </a:r>
            <a:r>
              <a:rPr lang="cs-CZ" altLang="cs-CZ" sz="1600" dirty="0" err="1">
                <a:solidFill>
                  <a:srgbClr val="000000"/>
                </a:solidFill>
              </a:rPr>
              <a:t>destigmatizační</a:t>
            </a:r>
            <a:r>
              <a:rPr lang="cs-CZ" altLang="cs-CZ" sz="1600" dirty="0">
                <a:solidFill>
                  <a:srgbClr val="000000"/>
                </a:solidFill>
              </a:rPr>
              <a:t> aktivity zvyšující povědomí laické veřejnosti o duševním zdraví a problematice duševních poruch u dětí </a:t>
            </a:r>
            <a:r>
              <a:rPr lang="cs-CZ" altLang="cs-CZ" sz="1600" dirty="0" smtClean="0">
                <a:solidFill>
                  <a:srgbClr val="000000"/>
                </a:solidFill>
              </a:rPr>
              <a:t>a </a:t>
            </a:r>
            <a:r>
              <a:rPr lang="cs-CZ" altLang="cs-CZ" sz="1600" dirty="0">
                <a:solidFill>
                  <a:srgbClr val="000000"/>
                </a:solidFill>
              </a:rPr>
              <a:t>dospívajících.</a:t>
            </a:r>
          </a:p>
          <a:p>
            <a:pPr marL="0" indent="0" algn="just">
              <a:buFontTx/>
              <a:buNone/>
            </a:pPr>
            <a:endParaRPr lang="cs-CZ" altLang="cs-CZ" sz="1400" b="1" dirty="0" smtClean="0"/>
          </a:p>
          <a:p>
            <a:pPr marL="0" indent="0" algn="just">
              <a:buFontTx/>
              <a:buNone/>
            </a:pPr>
            <a:r>
              <a:rPr lang="cs-CZ" altLang="cs-CZ" sz="1600" dirty="0" smtClean="0"/>
              <a:t>Minimální výše poskytnuté dotace:	  5.000,00 Kč</a:t>
            </a:r>
          </a:p>
          <a:p>
            <a:pPr marL="0" indent="0" algn="just">
              <a:buFontTx/>
              <a:buNone/>
            </a:pPr>
            <a:r>
              <a:rPr lang="cs-CZ" altLang="cs-CZ" sz="1600" dirty="0" smtClean="0"/>
              <a:t>Maximální výše poskytnuté dotace:	</a:t>
            </a:r>
            <a:r>
              <a:rPr lang="cs-CZ" altLang="cs-CZ" sz="1600" dirty="0" smtClean="0">
                <a:solidFill>
                  <a:srgbClr val="000000"/>
                </a:solidFill>
              </a:rPr>
              <a:t>40.000,00 Kč</a:t>
            </a:r>
          </a:p>
          <a:p>
            <a:pPr marL="0" indent="0" algn="just">
              <a:buFontTx/>
              <a:buNone/>
            </a:pPr>
            <a:endParaRPr lang="cs-CZ" altLang="cs-CZ" sz="1400" dirty="0" smtClean="0"/>
          </a:p>
          <a:p>
            <a:pPr marL="0" indent="0" algn="just">
              <a:buFontTx/>
              <a:buNone/>
            </a:pPr>
            <a:r>
              <a:rPr lang="cs-CZ" altLang="cs-CZ" sz="1600" dirty="0" smtClean="0"/>
              <a:t>Minimální % spoluúčast žadatele na uznatelných nákladech projektu: </a:t>
            </a:r>
            <a:r>
              <a:rPr lang="cs-CZ" altLang="cs-CZ" sz="1600" b="1" dirty="0" smtClean="0"/>
              <a:t>10 %.</a:t>
            </a:r>
          </a:p>
          <a:p>
            <a:pPr marL="0" indent="0" algn="just">
              <a:buFontTx/>
              <a:buNone/>
            </a:pPr>
            <a:endParaRPr lang="cs-CZ" altLang="cs-CZ" sz="1600" dirty="0" smtClean="0">
              <a:hlinkClick r:id="rId4" action="ppaction://hlinkfile"/>
            </a:endParaRPr>
          </a:p>
        </p:txBody>
      </p:sp>
    </p:spTree>
    <p:extLst>
      <p:ext uri="{BB962C8B-B14F-4D97-AF65-F5344CB8AC3E}">
        <p14:creationId xmlns:p14="http://schemas.microsoft.com/office/powerpoint/2010/main" val="1119238193"/>
      </p:ext>
    </p:extLst>
  </p:cSld>
  <p:clrMapOvr>
    <a:masterClrMapping/>
  </p:clrMapOvr>
  <p:transition advTm="60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CCBD8E8-EB84-42A7-B4FE-61CD6B6C26BC}" type="slidenum">
              <a:rPr lang="cs-CZ" altLang="cs-CZ" sz="1400" smtClean="0"/>
              <a:pPr eaLnBrk="1" hangingPunct="1">
                <a:spcBef>
                  <a:spcPct val="0"/>
                </a:spcBef>
                <a:buFontTx/>
                <a:buNone/>
              </a:pPr>
              <a:t>26</a:t>
            </a:fld>
            <a:endParaRPr lang="cs-CZ" altLang="cs-CZ" sz="1400" smtClean="0"/>
          </a:p>
        </p:txBody>
      </p:sp>
      <p:sp>
        <p:nvSpPr>
          <p:cNvPr id="7172" name="Text Box 3"/>
          <p:cNvSpPr txBox="1">
            <a:spLocks noChangeArrowheads="1"/>
          </p:cNvSpPr>
          <p:nvPr/>
        </p:nvSpPr>
        <p:spPr bwMode="auto">
          <a:xfrm>
            <a:off x="2771775" y="333375"/>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a:solidFill>
                  <a:srgbClr val="0070C0"/>
                </a:solidFill>
              </a:rPr>
              <a:t>OPRÁVNĚNÝ ŽADATEL</a:t>
            </a:r>
          </a:p>
        </p:txBody>
      </p:sp>
      <p:sp>
        <p:nvSpPr>
          <p:cNvPr id="6" name="TextovéPole 3"/>
          <p:cNvSpPr txBox="1">
            <a:spLocks noChangeArrowheads="1"/>
          </p:cNvSpPr>
          <p:nvPr/>
        </p:nvSpPr>
        <p:spPr bwMode="auto">
          <a:xfrm>
            <a:off x="359408" y="1340768"/>
            <a:ext cx="8425184"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None/>
            </a:pPr>
            <a:r>
              <a:rPr lang="cs-CZ" sz="1600" b="1" u="sng" dirty="0" smtClean="0"/>
              <a:t>Oprávněný žadatel</a:t>
            </a:r>
          </a:p>
          <a:p>
            <a:pPr marL="285750" indent="-285750"/>
            <a:r>
              <a:rPr lang="cs-CZ" sz="1600" dirty="0" smtClean="0"/>
              <a:t>neziskové </a:t>
            </a:r>
            <a:r>
              <a:rPr lang="cs-CZ" sz="1600" dirty="0"/>
              <a:t>organizace, školy a školská zařízení působící na území města, u kterých není zřizovatelem statutární město </a:t>
            </a:r>
            <a:r>
              <a:rPr lang="cs-CZ" sz="1600" dirty="0" smtClean="0"/>
              <a:t>Opava,</a:t>
            </a:r>
            <a:endParaRPr lang="cs-CZ" sz="1600" dirty="0"/>
          </a:p>
          <a:p>
            <a:pPr marL="285750" indent="-285750"/>
            <a:r>
              <a:rPr lang="cs-CZ" sz="1600" dirty="0" smtClean="0"/>
              <a:t>právnické </a:t>
            </a:r>
            <a:r>
              <a:rPr lang="cs-CZ" sz="1600" dirty="0"/>
              <a:t>i fyzické osoby se sídlem (trvalým pobytem) nebo působností na území statutárního města </a:t>
            </a:r>
            <a:r>
              <a:rPr lang="cs-CZ" sz="1600" dirty="0" smtClean="0"/>
              <a:t>Opavy.</a:t>
            </a:r>
            <a:endParaRPr lang="cs-CZ" sz="1600" dirty="0"/>
          </a:p>
          <a:p>
            <a:pPr marL="285750" indent="-285750" algn="just" eaLnBrk="1" hangingPunct="1">
              <a:spcBef>
                <a:spcPct val="0"/>
              </a:spcBef>
              <a:defRPr/>
            </a:pPr>
            <a:endParaRPr lang="cs-CZ" altLang="cs-CZ" sz="1400" dirty="0" smtClean="0"/>
          </a:p>
          <a:p>
            <a:pPr algn="just">
              <a:buNone/>
            </a:pPr>
            <a:r>
              <a:rPr lang="cs-CZ" sz="1600" b="1" dirty="0">
                <a:solidFill>
                  <a:srgbClr val="000000"/>
                </a:solidFill>
              </a:rPr>
              <a:t>U dotačního titulu PK </a:t>
            </a:r>
            <a:r>
              <a:rPr lang="cs-CZ" sz="1600" b="1" dirty="0" smtClean="0">
                <a:solidFill>
                  <a:srgbClr val="000000"/>
                </a:solidFill>
              </a:rPr>
              <a:t>2/24 </a:t>
            </a:r>
            <a:r>
              <a:rPr lang="cs-CZ" sz="1600" b="1" dirty="0">
                <a:solidFill>
                  <a:srgbClr val="000000"/>
                </a:solidFill>
              </a:rPr>
              <a:t>musí být hlavní činnost žadatele zaměřena na sdružování osob za účelem prosazování společných zájmů, na podporu rekreační a zájmové </a:t>
            </a:r>
            <a:r>
              <a:rPr lang="cs-CZ" sz="1600" b="1" dirty="0" smtClean="0">
                <a:solidFill>
                  <a:srgbClr val="000000"/>
                </a:solidFill>
              </a:rPr>
              <a:t>činnosti, případně </a:t>
            </a:r>
            <a:r>
              <a:rPr lang="cs-CZ" sz="1600" b="1" dirty="0">
                <a:solidFill>
                  <a:srgbClr val="000000"/>
                </a:solidFill>
              </a:rPr>
              <a:t>se jedná o činnosti organizací dětí a mládeže.  </a:t>
            </a:r>
            <a:endParaRPr lang="cs-CZ" sz="1600" b="1" dirty="0" smtClean="0">
              <a:solidFill>
                <a:srgbClr val="000000"/>
              </a:solidFill>
            </a:endParaRPr>
          </a:p>
          <a:p>
            <a:pPr algn="just">
              <a:buNone/>
            </a:pPr>
            <a:endParaRPr lang="cs-CZ" sz="1400" b="1" dirty="0">
              <a:solidFill>
                <a:srgbClr val="FF0000"/>
              </a:solidFill>
            </a:endParaRPr>
          </a:p>
          <a:p>
            <a:pPr algn="just">
              <a:buNone/>
            </a:pPr>
            <a:r>
              <a:rPr lang="cs-CZ" sz="1600" b="1" dirty="0">
                <a:solidFill>
                  <a:srgbClr val="FF0000"/>
                </a:solidFill>
              </a:rPr>
              <a:t>U </a:t>
            </a:r>
            <a:r>
              <a:rPr lang="cs-CZ" sz="1600" b="1" dirty="0" smtClean="0">
                <a:solidFill>
                  <a:srgbClr val="FF0000"/>
                </a:solidFill>
              </a:rPr>
              <a:t>dotačního titulu PK 3/24 musí žadatel působit v oblasti duševního zdraví nebo prevence kriminality po dobu min. 1 roku k datu podání žádosti o dotaci. </a:t>
            </a:r>
          </a:p>
          <a:p>
            <a:pPr algn="just" eaLnBrk="1" hangingPunct="1">
              <a:spcBef>
                <a:spcPct val="0"/>
              </a:spcBef>
              <a:buFontTx/>
              <a:buNone/>
              <a:defRPr/>
            </a:pPr>
            <a:endParaRPr lang="cs-CZ" altLang="cs-CZ" sz="1400" dirty="0" smtClean="0"/>
          </a:p>
          <a:p>
            <a:pPr algn="just" eaLnBrk="1" hangingPunct="1">
              <a:spcBef>
                <a:spcPct val="0"/>
              </a:spcBef>
              <a:buNone/>
              <a:defRPr/>
            </a:pPr>
            <a:r>
              <a:rPr lang="cs-CZ" altLang="cs-CZ" sz="1600" dirty="0" smtClean="0"/>
              <a:t>Pokud je projekt </a:t>
            </a:r>
            <a:r>
              <a:rPr lang="cs-CZ" altLang="cs-CZ" sz="1600" b="1" dirty="0" smtClean="0">
                <a:solidFill>
                  <a:srgbClr val="000000"/>
                </a:solidFill>
              </a:rPr>
              <a:t>určen pro občany města a současně je realizován </a:t>
            </a:r>
            <a:r>
              <a:rPr lang="cs-CZ" altLang="cs-CZ" sz="1600" dirty="0" smtClean="0"/>
              <a:t>na území města Opavy, </a:t>
            </a:r>
            <a:r>
              <a:rPr lang="cs-CZ" altLang="cs-CZ" sz="1600" b="1" dirty="0" smtClean="0"/>
              <a:t>není</a:t>
            </a:r>
            <a:r>
              <a:rPr lang="cs-CZ" altLang="cs-CZ" sz="1600" b="1" dirty="0"/>
              <a:t> </a:t>
            </a:r>
            <a:r>
              <a:rPr lang="cs-CZ" altLang="cs-CZ" sz="1600" b="1" dirty="0" smtClean="0"/>
              <a:t>žadatel povinen </a:t>
            </a:r>
            <a:r>
              <a:rPr lang="cs-CZ" altLang="cs-CZ" sz="1600" dirty="0" smtClean="0"/>
              <a:t>mít trvalé bydliště resp. sídlo organizace či firmy na území statutárního města Opavy. </a:t>
            </a:r>
          </a:p>
          <a:p>
            <a:pPr algn="just" eaLnBrk="1" hangingPunct="1">
              <a:spcBef>
                <a:spcPct val="0"/>
              </a:spcBef>
              <a:buNone/>
              <a:defRPr/>
            </a:pPr>
            <a:endParaRPr lang="cs-CZ" altLang="cs-CZ" sz="1400" dirty="0"/>
          </a:p>
          <a:p>
            <a:pPr algn="just" eaLnBrk="1" hangingPunct="1">
              <a:spcBef>
                <a:spcPct val="0"/>
              </a:spcBef>
              <a:buNone/>
              <a:defRPr/>
            </a:pPr>
            <a:r>
              <a:rPr lang="cs-CZ" altLang="cs-CZ" sz="1600" dirty="0" smtClean="0"/>
              <a:t>Pokud je projekt realizován mimo území města Opavy, musí být určený pro občany města Opavy a žadatel </a:t>
            </a:r>
            <a:r>
              <a:rPr lang="cs-CZ" altLang="cs-CZ" sz="1600" b="1" dirty="0" smtClean="0"/>
              <a:t>musí</a:t>
            </a:r>
            <a:r>
              <a:rPr lang="cs-CZ" altLang="cs-CZ" sz="1600" dirty="0" smtClean="0"/>
              <a:t> mít trvalé bydliště resp. sídlo organizace či firmy </a:t>
            </a:r>
            <a:br>
              <a:rPr lang="cs-CZ" altLang="cs-CZ" sz="1600" dirty="0" smtClean="0"/>
            </a:br>
            <a:r>
              <a:rPr lang="cs-CZ" altLang="cs-CZ" sz="1600" dirty="0" smtClean="0"/>
              <a:t>na území statutárního města Opavy.</a:t>
            </a:r>
          </a:p>
          <a:p>
            <a:pPr algn="just" eaLnBrk="1" hangingPunct="1">
              <a:spcBef>
                <a:spcPct val="0"/>
              </a:spcBef>
              <a:buFontTx/>
              <a:buNone/>
              <a:defRPr/>
            </a:pPr>
            <a:endParaRPr lang="cs-CZ" altLang="cs-CZ" sz="1600" dirty="0" smtClean="0"/>
          </a:p>
          <a:p>
            <a:pPr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2466326444"/>
      </p:ext>
    </p:extLst>
  </p:cSld>
  <p:clrMapOvr>
    <a:masterClrMapping/>
  </p:clrMapOvr>
  <p:transition advTm="6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771775" y="333375"/>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solidFill>
                  <a:srgbClr val="0070C0"/>
                </a:solidFill>
              </a:rPr>
              <a:t>NEOPRÁVNĚNÝ </a:t>
            </a:r>
            <a:r>
              <a:rPr lang="cs-CZ" altLang="cs-CZ" sz="2200" b="1" dirty="0">
                <a:solidFill>
                  <a:srgbClr val="0070C0"/>
                </a:solidFill>
              </a:rPr>
              <a:t>ŽADATEL</a:t>
            </a:r>
          </a:p>
        </p:txBody>
      </p:sp>
      <p:sp>
        <p:nvSpPr>
          <p:cNvPr id="6" name="TextovéPole 3"/>
          <p:cNvSpPr txBox="1">
            <a:spLocks noChangeArrowheads="1"/>
          </p:cNvSpPr>
          <p:nvPr/>
        </p:nvSpPr>
        <p:spPr bwMode="auto">
          <a:xfrm>
            <a:off x="899592" y="1454150"/>
            <a:ext cx="763284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endParaRPr lang="cs-CZ" altLang="cs-CZ" sz="1600" dirty="0" smtClean="0"/>
          </a:p>
          <a:p>
            <a:pPr marL="285750" indent="-285750" algn="just" eaLnBrk="1" hangingPunct="1">
              <a:spcBef>
                <a:spcPct val="0"/>
              </a:spcBef>
              <a:defRPr/>
            </a:pPr>
            <a:r>
              <a:rPr lang="cs-CZ" altLang="cs-CZ" sz="1600" dirty="0" smtClean="0"/>
              <a:t>městská část, popř. úřad městské části statutárního města Opavy</a:t>
            </a:r>
          </a:p>
          <a:p>
            <a:pPr algn="just" eaLnBrk="1" hangingPunct="1">
              <a:spcBef>
                <a:spcPct val="0"/>
              </a:spcBef>
              <a:buNone/>
              <a:defRPr/>
            </a:pPr>
            <a:endParaRPr lang="cs-CZ" altLang="cs-CZ" sz="1600" dirty="0" smtClean="0"/>
          </a:p>
          <a:p>
            <a:pPr marL="285750" indent="-285750" algn="just" eaLnBrk="1" hangingPunct="1">
              <a:spcBef>
                <a:spcPct val="0"/>
              </a:spcBef>
              <a:defRPr/>
            </a:pPr>
            <a:r>
              <a:rPr lang="cs-CZ" altLang="cs-CZ" sz="1600" dirty="0" smtClean="0"/>
              <a:t>příspěvková organizace podle zákona č. 250/2000 Sb., o rozpočtových pravidlech územních rozpočtů, ve znění pozdějších předpisů, </a:t>
            </a:r>
            <a:r>
              <a:rPr lang="cs-CZ" altLang="cs-CZ" sz="1600" b="1" dirty="0" smtClean="0"/>
              <a:t>jejímž zřizovatelem je statutární město Opava</a:t>
            </a:r>
            <a:r>
              <a:rPr lang="cs-CZ" altLang="cs-CZ" sz="1600" dirty="0" smtClean="0"/>
              <a:t>.</a:t>
            </a:r>
          </a:p>
          <a:p>
            <a:pPr eaLnBrk="1" hangingPunct="1">
              <a:spcBef>
                <a:spcPct val="0"/>
              </a:spcBef>
              <a:buFontTx/>
              <a:buNone/>
              <a:defRPr/>
            </a:pP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27</a:t>
            </a:fld>
            <a:endParaRPr lang="cs-CZ"/>
          </a:p>
        </p:txBody>
      </p:sp>
    </p:spTree>
    <p:extLst>
      <p:ext uri="{BB962C8B-B14F-4D97-AF65-F5344CB8AC3E}">
        <p14:creationId xmlns:p14="http://schemas.microsoft.com/office/powerpoint/2010/main" val="2668675961"/>
      </p:ext>
    </p:extLst>
  </p:cSld>
  <p:clrMapOvr>
    <a:masterClrMapping/>
  </p:clrMapOvr>
  <p:transition advTm="60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a:t>
            </a:r>
            <a:r>
              <a:rPr lang="cs-CZ" altLang="cs-CZ" sz="2200" b="1" dirty="0"/>
              <a:t> </a:t>
            </a:r>
            <a:r>
              <a:rPr lang="cs-CZ" altLang="cs-CZ" sz="2200" b="1" dirty="0">
                <a:solidFill>
                  <a:srgbClr val="0070C0"/>
                </a:solidFill>
              </a:rPr>
              <a:t>NÁKLADY – </a:t>
            </a:r>
            <a:r>
              <a:rPr lang="cs-CZ" altLang="cs-CZ" sz="2200" b="1" dirty="0" smtClean="0">
                <a:solidFill>
                  <a:srgbClr val="0070C0"/>
                </a:solidFill>
              </a:rPr>
              <a:t>PK1/24</a:t>
            </a:r>
            <a:endParaRPr lang="cs-CZ" altLang="cs-CZ" sz="2200" b="1" dirty="0">
              <a:solidFill>
                <a:srgbClr val="0070C0"/>
              </a:solidFill>
            </a:endParaRPr>
          </a:p>
        </p:txBody>
      </p:sp>
      <p:sp>
        <p:nvSpPr>
          <p:cNvPr id="7" name="Rectangle 11"/>
          <p:cNvSpPr>
            <a:spLocks noGrp="1" noChangeArrowheads="1"/>
          </p:cNvSpPr>
          <p:nvPr>
            <p:ph idx="1"/>
          </p:nvPr>
        </p:nvSpPr>
        <p:spPr>
          <a:xfrm>
            <a:off x="467544" y="1340768"/>
            <a:ext cx="8064896" cy="5112568"/>
          </a:xfrm>
        </p:spPr>
        <p:txBody>
          <a:bodyPr/>
          <a:lstStyle/>
          <a:p>
            <a:pPr algn="just" eaLnBrk="1" hangingPunct="1">
              <a:spcBef>
                <a:spcPct val="0"/>
              </a:spcBef>
              <a:buFontTx/>
              <a:buNone/>
            </a:pPr>
            <a:r>
              <a:rPr lang="cs-CZ" altLang="cs-CZ" sz="1600" b="1" u="sng" dirty="0" smtClean="0"/>
              <a:t>PK1/24 Podpora projektů orientovaných na aktivní využití volného času veřejnosti, především dětí a mládeže do 26 let:</a:t>
            </a:r>
          </a:p>
          <a:p>
            <a:pPr marL="0" indent="0">
              <a:buNone/>
            </a:pPr>
            <a:endParaRPr lang="cs-CZ" sz="1400" b="1" dirty="0" smtClean="0"/>
          </a:p>
          <a:p>
            <a:r>
              <a:rPr lang="cs-CZ" sz="1600" b="1" dirty="0"/>
              <a:t>Provozní náklady spojené s realizací projektu:</a:t>
            </a:r>
            <a:endParaRPr lang="cs-CZ" sz="1600" dirty="0"/>
          </a:p>
          <a:p>
            <a:pPr marL="0" indent="0" algn="just">
              <a:buNone/>
            </a:pPr>
            <a:r>
              <a:rPr lang="cs-CZ" sz="1600" dirty="0" smtClean="0"/>
              <a:t>DDHM, DDNM, materiál </a:t>
            </a:r>
            <a:r>
              <a:rPr lang="cs-CZ" sz="1600" dirty="0"/>
              <a:t>na zajištění projektu (kancelářské potřeby, PHM – služební automobil, drobné občerstvení pro organizátory a účastníky akcí např. bagety, pečivo, aj, drobné nefinanční odměny, </a:t>
            </a:r>
            <a:r>
              <a:rPr lang="cs-CZ" sz="1600" dirty="0" smtClean="0"/>
              <a:t>aj.), cestovné </a:t>
            </a:r>
            <a:r>
              <a:rPr lang="cs-CZ" sz="1600" dirty="0"/>
              <a:t>- na základě cestovních </a:t>
            </a:r>
            <a:r>
              <a:rPr lang="cs-CZ" sz="1600" dirty="0" smtClean="0"/>
              <a:t>příkazů (jízdné </a:t>
            </a:r>
            <a:r>
              <a:rPr lang="cs-CZ" sz="1600" dirty="0"/>
              <a:t>veřejnými dopravními prostředky </a:t>
            </a:r>
            <a:r>
              <a:rPr lang="cs-CZ" sz="1600" dirty="0" smtClean="0"/>
              <a:t>- vlak</a:t>
            </a:r>
            <a:r>
              <a:rPr lang="cs-CZ" sz="1600" dirty="0"/>
              <a:t>, </a:t>
            </a:r>
            <a:r>
              <a:rPr lang="cs-CZ" sz="1600" dirty="0" smtClean="0"/>
              <a:t>autobus, </a:t>
            </a:r>
            <a:r>
              <a:rPr lang="cs-CZ" sz="1600" dirty="0"/>
              <a:t>úhrada faktury dopravci (</a:t>
            </a:r>
            <a:r>
              <a:rPr lang="cs-CZ" sz="1600" dirty="0">
                <a:solidFill>
                  <a:srgbClr val="FF0000"/>
                </a:solidFill>
              </a:rPr>
              <a:t>za uznatelný náklad se nepovažuje základní náhrada při použití vozidla příjemce nebo soukromého vozidla zaměstnance příjemce, kapesné, úhrada taxi</a:t>
            </a:r>
            <a:r>
              <a:rPr lang="cs-CZ" sz="1600" dirty="0" smtClean="0"/>
              <a:t>), krátkodobé </a:t>
            </a:r>
            <a:r>
              <a:rPr lang="cs-CZ" sz="1600" dirty="0"/>
              <a:t>pronájmy nebytových prostor pro zabezpečení vzdělávací činnosti, </a:t>
            </a:r>
            <a:r>
              <a:rPr lang="cs-CZ" sz="1600" dirty="0" smtClean="0"/>
              <a:t>náklady </a:t>
            </a:r>
            <a:r>
              <a:rPr lang="cs-CZ" sz="1600" dirty="0"/>
              <a:t>na společné stravování poskytované účinkujícím na akcích, účastníkům </a:t>
            </a:r>
            <a:r>
              <a:rPr lang="cs-CZ" sz="1600" dirty="0" smtClean="0"/>
              <a:t>soustředění a </a:t>
            </a:r>
            <a:r>
              <a:rPr lang="cs-CZ" sz="1600" dirty="0"/>
              <a:t>výcvikových táborů </a:t>
            </a:r>
            <a:r>
              <a:rPr lang="cs-CZ" sz="1600" dirty="0" smtClean="0"/>
              <a:t>(</a:t>
            </a:r>
            <a:r>
              <a:rPr lang="cs-CZ" sz="1600" dirty="0">
                <a:solidFill>
                  <a:srgbClr val="FF0000"/>
                </a:solidFill>
              </a:rPr>
              <a:t>za uznatelný náklad se </a:t>
            </a:r>
            <a:r>
              <a:rPr lang="cs-CZ" sz="1600" dirty="0" smtClean="0">
                <a:solidFill>
                  <a:srgbClr val="FF0000"/>
                </a:solidFill>
              </a:rPr>
              <a:t>nepovažují náklady</a:t>
            </a:r>
            <a:r>
              <a:rPr lang="cs-CZ" sz="1600" dirty="0" smtClean="0"/>
              <a:t> </a:t>
            </a:r>
            <a:r>
              <a:rPr lang="cs-CZ" sz="1600" dirty="0" smtClean="0">
                <a:solidFill>
                  <a:srgbClr val="FF0000"/>
                </a:solidFill>
              </a:rPr>
              <a:t>na reprezentaci a pohoštění</a:t>
            </a:r>
            <a:r>
              <a:rPr lang="cs-CZ" sz="1600" dirty="0" smtClean="0"/>
              <a:t>), ubytování </a:t>
            </a:r>
            <a:r>
              <a:rPr lang="cs-CZ" sz="1600" dirty="0"/>
              <a:t>organizátorů a </a:t>
            </a:r>
            <a:r>
              <a:rPr lang="cs-CZ" sz="1600" dirty="0" smtClean="0"/>
              <a:t>účinkujících </a:t>
            </a:r>
            <a:r>
              <a:rPr lang="cs-CZ" sz="1600" dirty="0"/>
              <a:t>na akcích, účastníků soustředění a táborů</a:t>
            </a:r>
            <a:r>
              <a:rPr lang="cs-CZ" sz="1600" dirty="0" smtClean="0"/>
              <a:t>, vstupné </a:t>
            </a:r>
            <a:r>
              <a:rPr lang="cs-CZ" sz="1600" dirty="0"/>
              <a:t>související s účelem projektu</a:t>
            </a:r>
            <a:r>
              <a:rPr lang="cs-CZ" sz="1600" dirty="0" smtClean="0"/>
              <a:t>, inzerce</a:t>
            </a:r>
            <a:r>
              <a:rPr lang="cs-CZ" sz="1600" dirty="0"/>
              <a:t>, propagace, vzdělávání, úklidové služby, praní a čištění prádla, zákonné poplatky OSA, apod</a:t>
            </a:r>
            <a:r>
              <a:rPr lang="cs-CZ" sz="1600" dirty="0" smtClean="0"/>
              <a:t>.</a:t>
            </a:r>
          </a:p>
          <a:p>
            <a:pPr marL="0" lvl="0" indent="0">
              <a:buNone/>
            </a:pPr>
            <a:endParaRPr lang="cs-CZ" sz="1400" dirty="0"/>
          </a:p>
          <a:p>
            <a:r>
              <a:rPr lang="cs-CZ" sz="1600" b="1" dirty="0"/>
              <a:t>Osobní náklady spojené s realizací projektu:</a:t>
            </a:r>
            <a:endParaRPr lang="cs-CZ" sz="1600" dirty="0"/>
          </a:p>
          <a:p>
            <a:pPr marL="0" lvl="0" indent="0">
              <a:buNone/>
            </a:pPr>
            <a:r>
              <a:rPr lang="cs-CZ" sz="1600" dirty="0"/>
              <a:t>ve formě dohod o provedení práce. </a:t>
            </a:r>
          </a:p>
          <a:p>
            <a:pPr marL="0" lvl="0" indent="0">
              <a:buNone/>
            </a:pPr>
            <a:endParaRPr lang="cs-CZ" sz="1600" dirty="0"/>
          </a:p>
          <a:p>
            <a:pPr marL="0" indent="0">
              <a:buNone/>
            </a:pP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28</a:t>
            </a:fld>
            <a:endParaRPr lang="cs-CZ"/>
          </a:p>
        </p:txBody>
      </p:sp>
    </p:spTree>
    <p:extLst>
      <p:ext uri="{BB962C8B-B14F-4D97-AF65-F5344CB8AC3E}">
        <p14:creationId xmlns:p14="http://schemas.microsoft.com/office/powerpoint/2010/main" val="1594376628"/>
      </p:ext>
    </p:extLst>
  </p:cSld>
  <p:clrMapOvr>
    <a:masterClrMapping/>
  </p:clrMapOvr>
  <p:transition advTm="60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11030E0-3C93-480C-B78D-8F021D478885}" type="slidenum">
              <a:rPr lang="cs-CZ" altLang="cs-CZ" sz="1400" smtClean="0"/>
              <a:pPr eaLnBrk="1" hangingPunct="1">
                <a:spcBef>
                  <a:spcPct val="0"/>
                </a:spcBef>
                <a:buFontTx/>
                <a:buNone/>
              </a:pPr>
              <a:t>29</a:t>
            </a:fld>
            <a:endParaRPr lang="cs-CZ" altLang="cs-CZ" sz="1400" smtClean="0"/>
          </a:p>
        </p:txBody>
      </p:sp>
      <p:sp>
        <p:nvSpPr>
          <p:cNvPr id="922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solidFill>
                  <a:srgbClr val="0070C0"/>
                </a:solidFill>
              </a:rPr>
              <a:t> </a:t>
            </a:r>
            <a:r>
              <a:rPr lang="cs-CZ" altLang="cs-CZ" sz="2200" b="1" dirty="0">
                <a:solidFill>
                  <a:srgbClr val="0070C0"/>
                </a:solidFill>
              </a:rPr>
              <a:t>UZNATELNÉ NÁKLADY </a:t>
            </a:r>
            <a:r>
              <a:rPr lang="cs-CZ" altLang="cs-CZ" sz="2200" b="1" dirty="0" smtClean="0">
                <a:solidFill>
                  <a:srgbClr val="0070C0"/>
                </a:solidFill>
              </a:rPr>
              <a:t>PK2/24</a:t>
            </a:r>
            <a:endParaRPr lang="cs-CZ" altLang="cs-CZ" sz="2200" b="1" dirty="0">
              <a:solidFill>
                <a:srgbClr val="0070C0"/>
              </a:solidFill>
            </a:endParaRPr>
          </a:p>
        </p:txBody>
      </p:sp>
      <p:sp>
        <p:nvSpPr>
          <p:cNvPr id="7" name="Rectangle 11"/>
          <p:cNvSpPr>
            <a:spLocks noGrp="1" noChangeArrowheads="1"/>
          </p:cNvSpPr>
          <p:nvPr>
            <p:ph idx="1"/>
          </p:nvPr>
        </p:nvSpPr>
        <p:spPr>
          <a:xfrm>
            <a:off x="323528" y="1196752"/>
            <a:ext cx="8363272" cy="5400600"/>
          </a:xfrm>
        </p:spPr>
        <p:txBody>
          <a:bodyPr/>
          <a:lstStyle/>
          <a:p>
            <a:pPr marL="0" indent="0" algn="just" eaLnBrk="1" hangingPunct="1">
              <a:spcBef>
                <a:spcPct val="0"/>
              </a:spcBef>
              <a:buFontTx/>
              <a:buNone/>
              <a:defRPr/>
            </a:pPr>
            <a:r>
              <a:rPr lang="cs-CZ" altLang="cs-CZ" sz="1600" b="1" u="sng" dirty="0" smtClean="0"/>
              <a:t>PK2/24 Podpora soustavné celoroční činnosti členů volnočasových dětských a mládežnických organizací a spolků a zájmových subjektů sdružujících příslušníky všech věkových kategorií:</a:t>
            </a:r>
          </a:p>
          <a:p>
            <a:pPr marL="0" indent="0" algn="just" eaLnBrk="1" hangingPunct="1">
              <a:spcBef>
                <a:spcPct val="0"/>
              </a:spcBef>
              <a:buFontTx/>
              <a:buNone/>
              <a:defRPr/>
            </a:pPr>
            <a:endParaRPr lang="cs-CZ" altLang="cs-CZ" sz="1400" b="1" dirty="0" smtClean="0"/>
          </a:p>
          <a:p>
            <a:pPr algn="just" eaLnBrk="1" hangingPunct="1">
              <a:spcBef>
                <a:spcPct val="0"/>
              </a:spcBef>
              <a:defRPr/>
            </a:pPr>
            <a:r>
              <a:rPr lang="cs-CZ" sz="1600" b="1" dirty="0"/>
              <a:t>Provozní náklady spojené s realizací projektu:</a:t>
            </a:r>
            <a:endParaRPr lang="cs-CZ" altLang="cs-CZ" sz="1600" b="1" dirty="0" smtClean="0"/>
          </a:p>
          <a:p>
            <a:pPr marL="0" lvl="0" indent="0" algn="just">
              <a:buNone/>
            </a:pPr>
            <a:r>
              <a:rPr lang="cs-CZ" sz="1600" dirty="0" smtClean="0"/>
              <a:t>DDHM, DDNM, materiál </a:t>
            </a:r>
            <a:r>
              <a:rPr lang="cs-CZ" sz="1600" dirty="0"/>
              <a:t>na zajištění projektu (kancelářské potřeby, PHM – služební automobil, drobné občerstvení pro organizátory a účastníky akcí např. bagety, pečivo, </a:t>
            </a:r>
            <a:r>
              <a:rPr lang="cs-CZ" sz="1600" dirty="0" smtClean="0"/>
              <a:t>drobné </a:t>
            </a:r>
            <a:r>
              <a:rPr lang="cs-CZ" sz="1600" dirty="0"/>
              <a:t>nefinanční odměny, tiskopisy, </a:t>
            </a:r>
            <a:r>
              <a:rPr lang="cs-CZ" sz="1600" dirty="0" smtClean="0"/>
              <a:t>aj.), spotřeba </a:t>
            </a:r>
            <a:r>
              <a:rPr lang="cs-CZ" sz="1600" dirty="0"/>
              <a:t>elektrické energie, plynu, vody</a:t>
            </a:r>
            <a:r>
              <a:rPr lang="cs-CZ" sz="1600" dirty="0" smtClean="0"/>
              <a:t>, cestovné </a:t>
            </a:r>
            <a:r>
              <a:rPr lang="cs-CZ" sz="1600" dirty="0"/>
              <a:t>- na základě cestovních </a:t>
            </a:r>
            <a:r>
              <a:rPr lang="cs-CZ" sz="1600" dirty="0" smtClean="0"/>
              <a:t>příkazů (jízdné </a:t>
            </a:r>
            <a:r>
              <a:rPr lang="cs-CZ" sz="1600" dirty="0"/>
              <a:t>veřejnými dopravními prostředky </a:t>
            </a:r>
            <a:r>
              <a:rPr lang="cs-CZ" sz="1600" dirty="0" smtClean="0"/>
              <a:t>- vlak</a:t>
            </a:r>
            <a:r>
              <a:rPr lang="cs-CZ" sz="1600" dirty="0"/>
              <a:t>, </a:t>
            </a:r>
            <a:r>
              <a:rPr lang="cs-CZ" sz="1600" dirty="0" smtClean="0"/>
              <a:t>autobus, </a:t>
            </a:r>
            <a:r>
              <a:rPr lang="cs-CZ" sz="1600" dirty="0"/>
              <a:t>úhrada faktury dopravci (</a:t>
            </a:r>
            <a:r>
              <a:rPr lang="cs-CZ" sz="1600" dirty="0">
                <a:solidFill>
                  <a:srgbClr val="FF0000"/>
                </a:solidFill>
              </a:rPr>
              <a:t>za uznatelný náklad se nepovažuje základní náhrada při použití vozidla příjemce nebo soukromého vozidla zaměstnance příjemce, kapesné, úhrada taxi</a:t>
            </a:r>
            <a:r>
              <a:rPr lang="cs-CZ" sz="1600" dirty="0" smtClean="0"/>
              <a:t>), nájemné </a:t>
            </a:r>
            <a:r>
              <a:rPr lang="cs-CZ" sz="1600" dirty="0"/>
              <a:t>nebytových prostor pro zabezpečení vzdělávací činnosti (dlouhodobé i krátkodobé pronájmy</a:t>
            </a:r>
            <a:r>
              <a:rPr lang="cs-CZ" sz="1600" dirty="0" smtClean="0"/>
              <a:t>), náklady </a:t>
            </a:r>
            <a:r>
              <a:rPr lang="cs-CZ" sz="1600" dirty="0"/>
              <a:t>na společné stravování poskytované </a:t>
            </a:r>
            <a:r>
              <a:rPr lang="cs-CZ" sz="1600" dirty="0" smtClean="0"/>
              <a:t>účinkujícím na </a:t>
            </a:r>
            <a:r>
              <a:rPr lang="cs-CZ" sz="1600" dirty="0"/>
              <a:t>akcích, účastníkům </a:t>
            </a:r>
            <a:r>
              <a:rPr lang="cs-CZ" sz="1600" dirty="0" smtClean="0"/>
              <a:t>soustředění a </a:t>
            </a:r>
            <a:r>
              <a:rPr lang="cs-CZ" sz="1600" dirty="0"/>
              <a:t>výcvikových táborů </a:t>
            </a:r>
            <a:r>
              <a:rPr lang="cs-CZ" sz="1600" dirty="0" smtClean="0"/>
              <a:t>(</a:t>
            </a:r>
            <a:r>
              <a:rPr lang="cs-CZ" sz="1600" dirty="0">
                <a:solidFill>
                  <a:srgbClr val="FF0000"/>
                </a:solidFill>
              </a:rPr>
              <a:t>za uznatelný náklad se </a:t>
            </a:r>
            <a:r>
              <a:rPr lang="cs-CZ" sz="1600" dirty="0" smtClean="0">
                <a:solidFill>
                  <a:srgbClr val="FF0000"/>
                </a:solidFill>
              </a:rPr>
              <a:t>nepovažují náklady </a:t>
            </a:r>
            <a:r>
              <a:rPr lang="cs-CZ" sz="1600" dirty="0">
                <a:solidFill>
                  <a:srgbClr val="FF0000"/>
                </a:solidFill>
              </a:rPr>
              <a:t>na reprezentaci a </a:t>
            </a:r>
            <a:r>
              <a:rPr lang="cs-CZ" sz="1600" dirty="0" smtClean="0">
                <a:solidFill>
                  <a:srgbClr val="FF0000"/>
                </a:solidFill>
              </a:rPr>
              <a:t>pohoštění), </a:t>
            </a:r>
            <a:r>
              <a:rPr lang="cs-CZ" sz="1600" dirty="0" smtClean="0"/>
              <a:t>ubytování </a:t>
            </a:r>
            <a:r>
              <a:rPr lang="cs-CZ" sz="1600" dirty="0"/>
              <a:t>organizátorů a účastníků soustředění a </a:t>
            </a:r>
            <a:r>
              <a:rPr lang="cs-CZ" sz="1600" dirty="0" smtClean="0"/>
              <a:t>táborů, vstupné </a:t>
            </a:r>
            <a:r>
              <a:rPr lang="cs-CZ" sz="1600" dirty="0"/>
              <a:t>související s účelem projektu</a:t>
            </a:r>
            <a:r>
              <a:rPr lang="cs-CZ" sz="1600" dirty="0" smtClean="0"/>
              <a:t>, inzerce</a:t>
            </a:r>
            <a:r>
              <a:rPr lang="cs-CZ" sz="1600" dirty="0"/>
              <a:t>, propagace, vzdělávání, úklidové služby, praní a čištění prádla, zákonné poplatky OSA, apod</a:t>
            </a:r>
            <a:r>
              <a:rPr lang="cs-CZ" sz="1600" dirty="0" smtClean="0"/>
              <a:t>..</a:t>
            </a:r>
          </a:p>
          <a:p>
            <a:pPr marL="0" lvl="0" indent="0">
              <a:buNone/>
            </a:pPr>
            <a:endParaRPr lang="cs-CZ" sz="1400" dirty="0"/>
          </a:p>
          <a:p>
            <a:r>
              <a:rPr lang="cs-CZ" sz="1600" b="1" dirty="0"/>
              <a:t>Osobní náklady spojené s realizací projektu:</a:t>
            </a:r>
            <a:endParaRPr lang="cs-CZ" sz="1600" dirty="0"/>
          </a:p>
          <a:p>
            <a:pPr marL="0" lvl="0" indent="0">
              <a:buNone/>
            </a:pPr>
            <a:r>
              <a:rPr lang="cs-CZ" sz="1600" dirty="0"/>
              <a:t>ve formě dohod o provedení práce/dohod o pracovní činnosti.</a:t>
            </a:r>
          </a:p>
          <a:p>
            <a:pPr algn="just" eaLnBrk="1" hangingPunct="1">
              <a:spcBef>
                <a:spcPct val="0"/>
              </a:spcBef>
              <a:defRPr/>
            </a:pPr>
            <a:endParaRPr lang="cs-CZ" altLang="cs-CZ" sz="1600" dirty="0" smtClean="0"/>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3270057617"/>
      </p:ext>
    </p:extLst>
  </p:cSld>
  <p:clrMapOvr>
    <a:masterClrMapping/>
  </p:clrMapOvr>
  <p:transition advTm="6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539552" y="1319550"/>
            <a:ext cx="7859216" cy="5328592"/>
          </a:xfrm>
        </p:spPr>
        <p:txBody>
          <a:bodyPr/>
          <a:lstStyle/>
          <a:p>
            <a:pPr marL="0" indent="0" algn="just">
              <a:buNone/>
            </a:pPr>
            <a:r>
              <a:rPr lang="cs-CZ" sz="1600" b="1" dirty="0" smtClean="0">
                <a:solidFill>
                  <a:srgbClr val="000000"/>
                </a:solidFill>
              </a:rPr>
              <a:t>Povinné přílohy:</a:t>
            </a:r>
          </a:p>
          <a:p>
            <a:pPr algn="just"/>
            <a:r>
              <a:rPr lang="cs-CZ" sz="1600" dirty="0">
                <a:solidFill>
                  <a:srgbClr val="000000"/>
                </a:solidFill>
              </a:rPr>
              <a:t>personální zajištění projektu </a:t>
            </a:r>
            <a:r>
              <a:rPr lang="cs-CZ" sz="1600" u="sng" dirty="0">
                <a:solidFill>
                  <a:srgbClr val="000000"/>
                </a:solidFill>
              </a:rPr>
              <a:t>(pouze v případě, že dotace bude aspoň částečně použita na úhradu osobních nákladů</a:t>
            </a:r>
            <a:r>
              <a:rPr lang="cs-CZ" sz="1600" dirty="0">
                <a:solidFill>
                  <a:srgbClr val="000000"/>
                </a:solidFill>
              </a:rPr>
              <a:t>),</a:t>
            </a:r>
          </a:p>
          <a:p>
            <a:pPr algn="just"/>
            <a:r>
              <a:rPr lang="cs-CZ" sz="1600" dirty="0" smtClean="0"/>
              <a:t>prosté </a:t>
            </a:r>
            <a:r>
              <a:rPr lang="cs-CZ" sz="1600" dirty="0"/>
              <a:t>kopie aktuálních dokladů o právní subjektivitě a dokladů o oprávnění </a:t>
            </a:r>
            <a:br>
              <a:rPr lang="cs-CZ" sz="1600" dirty="0"/>
            </a:br>
            <a:r>
              <a:rPr lang="cs-CZ" sz="1600" dirty="0"/>
              <a:t>k vykonávané </a:t>
            </a:r>
            <a:r>
              <a:rPr lang="cs-CZ" sz="1600" dirty="0" smtClean="0"/>
              <a:t>činnosti (</a:t>
            </a:r>
            <a:r>
              <a:rPr lang="cs-CZ" sz="1600" u="sng" dirty="0" smtClean="0"/>
              <a:t>pokud </a:t>
            </a:r>
            <a:r>
              <a:rPr lang="cs-CZ" sz="1600" u="sng" dirty="0"/>
              <a:t>tyto údaje nevyplývají z veřejných </a:t>
            </a:r>
            <a:r>
              <a:rPr lang="cs-CZ" sz="1600" u="sng" dirty="0" smtClean="0"/>
              <a:t>rejstříků</a:t>
            </a:r>
            <a:r>
              <a:rPr lang="cs-CZ" sz="1600" dirty="0" smtClean="0"/>
              <a:t>)</a:t>
            </a:r>
            <a:endParaRPr lang="cs-CZ" sz="1600" dirty="0"/>
          </a:p>
          <a:p>
            <a:pPr algn="just"/>
            <a:r>
              <a:rPr lang="cs-CZ" sz="1600" dirty="0"/>
              <a:t>prosté kopie dokladů o volbě nebo jmenování člena statutárního orgánu a o tom, zda je oprávněn zastupovat žadatele samostatně, nebo společně s jiným členem statutárního orgánu (</a:t>
            </a:r>
            <a:r>
              <a:rPr lang="cs-CZ" sz="1600" u="sng" dirty="0"/>
              <a:t>pokud tyto údaje nevyplývají z veřejných rejstříků</a:t>
            </a:r>
            <a:r>
              <a:rPr lang="cs-CZ" sz="1600" dirty="0" smtClean="0"/>
              <a:t>)</a:t>
            </a:r>
          </a:p>
          <a:p>
            <a:pPr algn="just"/>
            <a:r>
              <a:rPr lang="cs-CZ" sz="1600" dirty="0" smtClean="0">
                <a:solidFill>
                  <a:srgbClr val="000000"/>
                </a:solidFill>
              </a:rPr>
              <a:t>prostou </a:t>
            </a:r>
            <a:r>
              <a:rPr lang="cs-CZ" sz="1600" dirty="0">
                <a:solidFill>
                  <a:srgbClr val="000000"/>
                </a:solidFill>
              </a:rPr>
              <a:t>kopii smlouvy o zřízení bankovního účtu u peněžního ústavu nebo písemné potvrzení peněžního ústavu o vedení bankovního účtu žadatele</a:t>
            </a:r>
            <a:r>
              <a:rPr lang="cs-CZ" sz="1600" dirty="0">
                <a:solidFill>
                  <a:srgbClr val="00B0F0"/>
                </a:solidFill>
              </a:rPr>
              <a:t>, </a:t>
            </a:r>
          </a:p>
          <a:p>
            <a:pPr algn="just"/>
            <a:r>
              <a:rPr lang="cs-CZ" sz="1600" b="1" dirty="0"/>
              <a:t>údaje o skutečném majiteli žadatele ve formě úplného </a:t>
            </a:r>
            <a:r>
              <a:rPr lang="cs-CZ" sz="1600" b="1" dirty="0" smtClean="0"/>
              <a:t>výpisu</a:t>
            </a:r>
            <a:r>
              <a:rPr lang="cs-CZ" sz="1600" dirty="0"/>
              <a:t> platných údajů z evidence skutečných majitelů -</a:t>
            </a:r>
            <a:r>
              <a:rPr lang="cs-CZ" sz="1600" dirty="0" smtClean="0"/>
              <a:t> </a:t>
            </a:r>
            <a:r>
              <a:rPr lang="cs-CZ" sz="1600" b="1" dirty="0" smtClean="0">
                <a:solidFill>
                  <a:srgbClr val="FF0000"/>
                </a:solidFill>
              </a:rPr>
              <a:t>netýká se subjektů uvedených v § 7 NOVELIZOVANÉHO ZÁKONA ZESM. </a:t>
            </a:r>
            <a:r>
              <a:rPr lang="cs-CZ" sz="1600" dirty="0" smtClean="0">
                <a:solidFill>
                  <a:srgbClr val="FF0000"/>
                </a:solidFill>
              </a:rPr>
              <a:t>Právnické </a:t>
            </a:r>
            <a:r>
              <a:rPr lang="cs-CZ" sz="1600" dirty="0">
                <a:solidFill>
                  <a:srgbClr val="FF0000"/>
                </a:solidFill>
              </a:rPr>
              <a:t>osoby v právní formě spolku, pobočného </a:t>
            </a:r>
            <a:r>
              <a:rPr lang="cs-CZ" sz="1600" dirty="0" smtClean="0">
                <a:solidFill>
                  <a:srgbClr val="FF0000"/>
                </a:solidFill>
              </a:rPr>
              <a:t>spolku a ústavu mohou </a:t>
            </a:r>
            <a:r>
              <a:rPr lang="cs-CZ" sz="1600" b="1" dirty="0">
                <a:solidFill>
                  <a:srgbClr val="FF0000"/>
                </a:solidFill>
              </a:rPr>
              <a:t>nahradit úplný výpis částečným výpisem</a:t>
            </a:r>
            <a:r>
              <a:rPr lang="cs-CZ" sz="1600" dirty="0"/>
              <a:t> podle § 14 zákona č. 37/2021 Sb.</a:t>
            </a:r>
          </a:p>
          <a:p>
            <a:pPr marL="0" indent="0">
              <a:buNone/>
            </a:pPr>
            <a:endParaRPr lang="cs-CZ" sz="1400" b="1" dirty="0" smtClean="0"/>
          </a:p>
          <a:p>
            <a:pPr marL="0" indent="0">
              <a:buNone/>
            </a:pPr>
            <a:r>
              <a:rPr lang="cs-CZ" sz="1600" b="1" dirty="0" smtClean="0"/>
              <a:t>Výpis </a:t>
            </a:r>
            <a:r>
              <a:rPr lang="cs-CZ" sz="1600" b="1" dirty="0"/>
              <a:t>z evidence skutečných majitelů nesmí být starší než 6 </a:t>
            </a:r>
            <a:r>
              <a:rPr lang="cs-CZ" sz="1600" b="1" dirty="0" smtClean="0"/>
              <a:t>měsíců od data </a:t>
            </a:r>
            <a:r>
              <a:rPr lang="cs-CZ" sz="1600" b="1" dirty="0"/>
              <a:t>podání žádosti o dotaci.</a:t>
            </a:r>
            <a:endParaRPr lang="cs-CZ" sz="1600" dirty="0"/>
          </a:p>
        </p:txBody>
      </p:sp>
    </p:spTree>
    <p:extLst>
      <p:ext uri="{BB962C8B-B14F-4D97-AF65-F5344CB8AC3E}">
        <p14:creationId xmlns:p14="http://schemas.microsoft.com/office/powerpoint/2010/main" val="2640126705"/>
      </p:ext>
    </p:extLst>
  </p:cSld>
  <p:clrMapOvr>
    <a:masterClrMapping/>
  </p:clrMapOvr>
  <p:transition advTm="60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 NÁKLADY </a:t>
            </a:r>
            <a:r>
              <a:rPr lang="cs-CZ" altLang="cs-CZ" sz="2200" b="1" dirty="0" smtClean="0">
                <a:solidFill>
                  <a:srgbClr val="0070C0"/>
                </a:solidFill>
              </a:rPr>
              <a:t>PK3/24</a:t>
            </a:r>
            <a:endParaRPr lang="cs-CZ" altLang="cs-CZ" sz="2200" b="1" dirty="0">
              <a:solidFill>
                <a:srgbClr val="0070C0"/>
              </a:solidFill>
            </a:endParaRPr>
          </a:p>
        </p:txBody>
      </p:sp>
      <p:sp>
        <p:nvSpPr>
          <p:cNvPr id="7" name="Rectangle 11"/>
          <p:cNvSpPr>
            <a:spLocks noGrp="1" noChangeArrowheads="1"/>
          </p:cNvSpPr>
          <p:nvPr>
            <p:ph idx="1"/>
          </p:nvPr>
        </p:nvSpPr>
        <p:spPr>
          <a:xfrm>
            <a:off x="755576" y="1268760"/>
            <a:ext cx="7560840" cy="5184576"/>
          </a:xfrm>
        </p:spPr>
        <p:txBody>
          <a:bodyPr/>
          <a:lstStyle/>
          <a:p>
            <a:pPr algn="just" eaLnBrk="1" hangingPunct="1">
              <a:spcBef>
                <a:spcPct val="0"/>
              </a:spcBef>
              <a:buFontTx/>
              <a:buNone/>
            </a:pPr>
            <a:r>
              <a:rPr lang="cs-CZ" altLang="cs-CZ" sz="1600" b="1" u="sng" dirty="0" smtClean="0"/>
              <a:t>PK3/24 Podpora opatření ve prospěch prevence kriminality a duševního zdraví:</a:t>
            </a:r>
          </a:p>
          <a:p>
            <a:pPr algn="just" eaLnBrk="1" hangingPunct="1">
              <a:spcBef>
                <a:spcPct val="0"/>
              </a:spcBef>
              <a:buFontTx/>
              <a:buNone/>
            </a:pPr>
            <a:endParaRPr lang="cs-CZ" altLang="cs-CZ" sz="1400" b="1" u="sng" dirty="0" smtClean="0"/>
          </a:p>
          <a:p>
            <a:r>
              <a:rPr lang="cs-CZ" sz="1600" b="1" dirty="0"/>
              <a:t>Provozní náklady spojené s realizací projektu:</a:t>
            </a:r>
            <a:endParaRPr lang="cs-CZ" sz="1600" dirty="0"/>
          </a:p>
          <a:p>
            <a:pPr marL="0" lvl="0" indent="0" algn="just">
              <a:buNone/>
            </a:pPr>
            <a:r>
              <a:rPr lang="cs-CZ" sz="1600" dirty="0" smtClean="0"/>
              <a:t>DDHM, DDNM, materiál </a:t>
            </a:r>
            <a:r>
              <a:rPr lang="cs-CZ" sz="1600" dirty="0"/>
              <a:t>na zajištění projektu (kancelářské potřeby, PHM – služební automobil, drobné občerstvení pro organizátory a účastníky akcí např. bagety, pečivo</a:t>
            </a:r>
            <a:r>
              <a:rPr lang="cs-CZ" sz="1600" dirty="0" smtClean="0"/>
              <a:t>, </a:t>
            </a:r>
            <a:r>
              <a:rPr lang="cs-CZ" sz="1600" dirty="0"/>
              <a:t>drobné nefinanční odměny, tiskopisy, čisticí prostředky</a:t>
            </a:r>
            <a:r>
              <a:rPr lang="cs-CZ" sz="1600" dirty="0" smtClean="0"/>
              <a:t>, aj.), cestovné </a:t>
            </a:r>
            <a:r>
              <a:rPr lang="cs-CZ" sz="1600" dirty="0"/>
              <a:t>- na základě cestovních </a:t>
            </a:r>
            <a:r>
              <a:rPr lang="cs-CZ" sz="1600" dirty="0" smtClean="0"/>
              <a:t>příkazů (jízdné </a:t>
            </a:r>
            <a:r>
              <a:rPr lang="cs-CZ" sz="1600" dirty="0"/>
              <a:t>veřejnými dopravními prostředky </a:t>
            </a:r>
            <a:r>
              <a:rPr lang="cs-CZ" sz="1600" dirty="0" smtClean="0"/>
              <a:t>- vlak</a:t>
            </a:r>
            <a:r>
              <a:rPr lang="cs-CZ" sz="1600" dirty="0"/>
              <a:t>, </a:t>
            </a:r>
            <a:r>
              <a:rPr lang="cs-CZ" sz="1600" dirty="0" smtClean="0"/>
              <a:t>autobus, </a:t>
            </a:r>
            <a:r>
              <a:rPr lang="cs-CZ" sz="1600" dirty="0"/>
              <a:t>úhrada faktury </a:t>
            </a:r>
            <a:r>
              <a:rPr lang="cs-CZ" sz="1600" dirty="0" smtClean="0"/>
              <a:t>dopravci. </a:t>
            </a:r>
            <a:r>
              <a:rPr lang="cs-CZ" sz="1600" dirty="0" smtClean="0">
                <a:solidFill>
                  <a:srgbClr val="FF0000"/>
                </a:solidFill>
              </a:rPr>
              <a:t>Za </a:t>
            </a:r>
            <a:r>
              <a:rPr lang="cs-CZ" sz="1600" dirty="0">
                <a:solidFill>
                  <a:srgbClr val="FF0000"/>
                </a:solidFill>
              </a:rPr>
              <a:t>uznatelný náklad se nepovažuje základní náhrada při použití vozidla příjemce nebo soukromého vozidla zaměstnance příjemce, kapesné, úhrada </a:t>
            </a:r>
            <a:r>
              <a:rPr lang="cs-CZ" sz="1600" dirty="0" smtClean="0">
                <a:solidFill>
                  <a:srgbClr val="FF0000"/>
                </a:solidFill>
              </a:rPr>
              <a:t>taxi), </a:t>
            </a:r>
            <a:r>
              <a:rPr lang="cs-CZ" sz="1600" dirty="0" smtClean="0">
                <a:solidFill>
                  <a:srgbClr val="000000"/>
                </a:solidFill>
              </a:rPr>
              <a:t>n</a:t>
            </a:r>
            <a:r>
              <a:rPr lang="cs-CZ" sz="1600" dirty="0" smtClean="0"/>
              <a:t>ájemné </a:t>
            </a:r>
            <a:r>
              <a:rPr lang="cs-CZ" sz="1600" dirty="0"/>
              <a:t>nebytových prostor pro zabezpečení vzdělávací činnosti (včetně krátkodobých pronájmů</a:t>
            </a:r>
            <a:r>
              <a:rPr lang="cs-CZ" sz="1600" dirty="0" smtClean="0"/>
              <a:t>), náklady </a:t>
            </a:r>
            <a:r>
              <a:rPr lang="cs-CZ" sz="1600" dirty="0"/>
              <a:t>na společné stravování poskytované účinkujícím na akcích, účastníkům soustředění </a:t>
            </a:r>
            <a:r>
              <a:rPr lang="cs-CZ" sz="1600" dirty="0" smtClean="0"/>
              <a:t>a </a:t>
            </a:r>
            <a:r>
              <a:rPr lang="cs-CZ" sz="1600" dirty="0"/>
              <a:t>výcvikových táborů </a:t>
            </a:r>
            <a:r>
              <a:rPr lang="cs-CZ" sz="1600" dirty="0" smtClean="0"/>
              <a:t>(</a:t>
            </a:r>
            <a:r>
              <a:rPr lang="cs-CZ" sz="1600" dirty="0" smtClean="0">
                <a:solidFill>
                  <a:srgbClr val="FF0000"/>
                </a:solidFill>
              </a:rPr>
              <a:t>za </a:t>
            </a:r>
            <a:r>
              <a:rPr lang="cs-CZ" sz="1600" dirty="0">
                <a:solidFill>
                  <a:srgbClr val="FF0000"/>
                </a:solidFill>
              </a:rPr>
              <a:t>uznatelný náklad se </a:t>
            </a:r>
            <a:r>
              <a:rPr lang="cs-CZ" sz="1600" dirty="0" smtClean="0">
                <a:solidFill>
                  <a:srgbClr val="FF0000"/>
                </a:solidFill>
              </a:rPr>
              <a:t>nepovažují náklady </a:t>
            </a:r>
            <a:r>
              <a:rPr lang="cs-CZ" sz="1600" dirty="0" smtClean="0"/>
              <a:t> </a:t>
            </a:r>
            <a:r>
              <a:rPr lang="cs-CZ" sz="1600" dirty="0">
                <a:solidFill>
                  <a:srgbClr val="FF0000"/>
                </a:solidFill>
              </a:rPr>
              <a:t>na reprezentaci a </a:t>
            </a:r>
            <a:r>
              <a:rPr lang="cs-CZ" sz="1600" dirty="0" smtClean="0">
                <a:solidFill>
                  <a:srgbClr val="FF0000"/>
                </a:solidFill>
              </a:rPr>
              <a:t>pohoštění</a:t>
            </a:r>
            <a:r>
              <a:rPr lang="cs-CZ" sz="1600" dirty="0" smtClean="0">
                <a:solidFill>
                  <a:srgbClr val="000000"/>
                </a:solidFill>
              </a:rPr>
              <a:t>), </a:t>
            </a:r>
            <a:r>
              <a:rPr lang="cs-CZ" sz="1600" dirty="0" smtClean="0"/>
              <a:t>inzerce</a:t>
            </a:r>
            <a:r>
              <a:rPr lang="cs-CZ" sz="1600" dirty="0"/>
              <a:t>, propagace, vzdělávání, úklidové služby, praní a čištění prádla, apod</a:t>
            </a:r>
            <a:r>
              <a:rPr lang="cs-CZ" sz="1600" dirty="0" smtClean="0"/>
              <a:t>.</a:t>
            </a:r>
          </a:p>
          <a:p>
            <a:pPr marL="0" lvl="0" indent="0">
              <a:buNone/>
            </a:pPr>
            <a:endParaRPr lang="cs-CZ" sz="1400" dirty="0" smtClean="0"/>
          </a:p>
          <a:p>
            <a:pPr lvl="0"/>
            <a:r>
              <a:rPr lang="cs-CZ" sz="1600" b="1" dirty="0" smtClean="0"/>
              <a:t>Osobní </a:t>
            </a:r>
            <a:r>
              <a:rPr lang="cs-CZ" sz="1600" b="1" dirty="0"/>
              <a:t>náklady spojené s realizací projektu:</a:t>
            </a:r>
            <a:endParaRPr lang="cs-CZ" sz="1600" dirty="0"/>
          </a:p>
          <a:p>
            <a:pPr marL="0" indent="0">
              <a:buNone/>
            </a:pPr>
            <a:r>
              <a:rPr lang="cs-CZ" sz="1600" dirty="0"/>
              <a:t>ve formě dohod o provedení práce</a:t>
            </a: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30</a:t>
            </a:fld>
            <a:endParaRPr lang="cs-CZ"/>
          </a:p>
        </p:txBody>
      </p:sp>
    </p:spTree>
    <p:extLst>
      <p:ext uri="{BB962C8B-B14F-4D97-AF65-F5344CB8AC3E}">
        <p14:creationId xmlns:p14="http://schemas.microsoft.com/office/powerpoint/2010/main" val="3567573042"/>
      </p:ext>
    </p:extLst>
  </p:cSld>
  <p:clrMapOvr>
    <a:masterClrMapping/>
  </p:clrMapOvr>
  <p:transition advTm="60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 Box 3"/>
          <p:cNvSpPr txBox="1">
            <a:spLocks noChangeArrowheads="1"/>
          </p:cNvSpPr>
          <p:nvPr/>
        </p:nvSpPr>
        <p:spPr bwMode="auto">
          <a:xfrm>
            <a:off x="2766785" y="32940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solidFill>
                  <a:srgbClr val="0070C0"/>
                </a:solidFill>
              </a:rPr>
              <a:t> </a:t>
            </a:r>
            <a:r>
              <a:rPr lang="cs-CZ" altLang="cs-CZ" sz="2200" b="1" dirty="0">
                <a:solidFill>
                  <a:srgbClr val="0070C0"/>
                </a:solidFill>
              </a:rPr>
              <a:t>NEUZNATELNÉ NÁKLADY</a:t>
            </a:r>
          </a:p>
        </p:txBody>
      </p:sp>
      <p:sp>
        <p:nvSpPr>
          <p:cNvPr id="7" name="Rectangle 11"/>
          <p:cNvSpPr>
            <a:spLocks noGrp="1" noChangeArrowheads="1"/>
          </p:cNvSpPr>
          <p:nvPr>
            <p:ph idx="1"/>
          </p:nvPr>
        </p:nvSpPr>
        <p:spPr>
          <a:xfrm>
            <a:off x="323528" y="1340768"/>
            <a:ext cx="8502116" cy="5184576"/>
          </a:xfrm>
        </p:spPr>
        <p:txBody>
          <a:bodyPr/>
          <a:lstStyle/>
          <a:p>
            <a:pPr marL="0" algn="just" eaLnBrk="1" hangingPunct="1">
              <a:spcBef>
                <a:spcPct val="0"/>
              </a:spcBef>
              <a:buFontTx/>
              <a:buNone/>
              <a:defRPr/>
            </a:pPr>
            <a:r>
              <a:rPr lang="cs-CZ" altLang="cs-CZ" sz="1500" dirty="0" smtClean="0"/>
              <a:t>Dotace </a:t>
            </a:r>
            <a:r>
              <a:rPr lang="cs-CZ" altLang="cs-CZ" sz="1500" b="1" u="sng" dirty="0" smtClean="0"/>
              <a:t>nebude</a:t>
            </a:r>
            <a:r>
              <a:rPr lang="cs-CZ" altLang="cs-CZ" sz="1500" dirty="0" smtClean="0"/>
              <a:t> poskytována na běžnou výuku ve školách, běžnou zájmovou činnost </a:t>
            </a:r>
            <a:br>
              <a:rPr lang="cs-CZ" altLang="cs-CZ" sz="1500" dirty="0" smtClean="0"/>
            </a:br>
            <a:r>
              <a:rPr lang="cs-CZ" altLang="cs-CZ" sz="1500" dirty="0" smtClean="0"/>
              <a:t>ve školských zařízeních, soukromé aktivity bez obecné prospěšnosti, čistě investiční projekty.</a:t>
            </a:r>
          </a:p>
          <a:p>
            <a:pPr marL="0" algn="just" eaLnBrk="1" hangingPunct="1">
              <a:spcBef>
                <a:spcPct val="0"/>
              </a:spcBef>
              <a:buFontTx/>
              <a:buNone/>
              <a:defRPr/>
            </a:pPr>
            <a:endParaRPr lang="cs-CZ" altLang="cs-CZ" sz="1500" dirty="0" smtClean="0"/>
          </a:p>
          <a:p>
            <a:pPr marL="0" algn="just" eaLnBrk="1" hangingPunct="1">
              <a:spcBef>
                <a:spcPct val="0"/>
              </a:spcBef>
              <a:buFontTx/>
              <a:buNone/>
              <a:defRPr/>
            </a:pPr>
            <a:r>
              <a:rPr lang="cs-CZ" altLang="cs-CZ" sz="1500" dirty="0" smtClean="0">
                <a:solidFill>
                  <a:srgbClr val="000000"/>
                </a:solidFill>
              </a:rPr>
              <a:t>Všechny ostatní náklady vynaložené příjemcem jsou považovány za </a:t>
            </a:r>
            <a:r>
              <a:rPr lang="cs-CZ" altLang="cs-CZ" sz="1500" b="1" u="sng" dirty="0" smtClean="0">
                <a:solidFill>
                  <a:srgbClr val="000000"/>
                </a:solidFill>
              </a:rPr>
              <a:t>náklady neuznatelné, např.:</a:t>
            </a:r>
            <a:r>
              <a:rPr lang="cs-CZ" altLang="cs-CZ" sz="1500" b="1" dirty="0" smtClean="0">
                <a:solidFill>
                  <a:srgbClr val="000000"/>
                </a:solidFill>
              </a:rPr>
              <a:t> </a:t>
            </a:r>
          </a:p>
          <a:p>
            <a:pPr algn="just"/>
            <a:r>
              <a:rPr lang="cs-CZ" sz="1500" dirty="0">
                <a:solidFill>
                  <a:srgbClr val="000000"/>
                </a:solidFill>
              </a:rPr>
              <a:t>splátky úvěrů vč. úroků; leasingu vč. </a:t>
            </a:r>
            <a:r>
              <a:rPr lang="cs-CZ" sz="1500" dirty="0" smtClean="0">
                <a:solidFill>
                  <a:srgbClr val="000000"/>
                </a:solidFill>
              </a:rPr>
              <a:t>akontace,</a:t>
            </a:r>
          </a:p>
          <a:p>
            <a:pPr algn="just"/>
            <a:r>
              <a:rPr lang="cs-CZ" sz="1500" dirty="0" smtClean="0">
                <a:solidFill>
                  <a:srgbClr val="000000"/>
                </a:solidFill>
              </a:rPr>
              <a:t>celní</a:t>
            </a:r>
            <a:r>
              <a:rPr lang="cs-CZ" sz="1500" dirty="0">
                <a:solidFill>
                  <a:srgbClr val="000000"/>
                </a:solidFill>
              </a:rPr>
              <a:t>, správní, soudní a bankovní </a:t>
            </a:r>
            <a:r>
              <a:rPr lang="cs-CZ" sz="1500" dirty="0" smtClean="0">
                <a:solidFill>
                  <a:srgbClr val="000000"/>
                </a:solidFill>
              </a:rPr>
              <a:t>poplatky,</a:t>
            </a:r>
          </a:p>
          <a:p>
            <a:pPr algn="just"/>
            <a:r>
              <a:rPr lang="cs-CZ" sz="1500" dirty="0">
                <a:solidFill>
                  <a:srgbClr val="000000"/>
                </a:solidFill>
              </a:rPr>
              <a:t>poštovní služby,</a:t>
            </a:r>
          </a:p>
          <a:p>
            <a:pPr algn="just"/>
            <a:r>
              <a:rPr lang="cs-CZ" sz="1500" dirty="0" smtClean="0">
                <a:solidFill>
                  <a:srgbClr val="000000"/>
                </a:solidFill>
              </a:rPr>
              <a:t>poplatky za </a:t>
            </a:r>
            <a:r>
              <a:rPr lang="cs-CZ" sz="1500" dirty="0">
                <a:solidFill>
                  <a:srgbClr val="000000"/>
                </a:solidFill>
              </a:rPr>
              <a:t>telefonní hovory a paušální poplatky za internet vč. zavedení </a:t>
            </a:r>
            <a:r>
              <a:rPr lang="cs-CZ" sz="1500" dirty="0" smtClean="0">
                <a:solidFill>
                  <a:srgbClr val="000000"/>
                </a:solidFill>
              </a:rPr>
              <a:t>přípojky, </a:t>
            </a:r>
          </a:p>
          <a:p>
            <a:pPr algn="just"/>
            <a:r>
              <a:rPr lang="cs-CZ" sz="1500" dirty="0" smtClean="0">
                <a:solidFill>
                  <a:srgbClr val="000000"/>
                </a:solidFill>
              </a:rPr>
              <a:t>provize</a:t>
            </a:r>
            <a:r>
              <a:rPr lang="cs-CZ" sz="1500" dirty="0">
                <a:solidFill>
                  <a:srgbClr val="000000"/>
                </a:solidFill>
              </a:rPr>
              <a:t>; daně a dotace (výjimkou je srážková daň a daň z přidané hodnoty v případě, že příjemce dotace je neplátce této daně nebo mu nevzniká nárok na odpočet této </a:t>
            </a:r>
            <a:r>
              <a:rPr lang="cs-CZ" sz="1500" dirty="0" smtClean="0">
                <a:solidFill>
                  <a:srgbClr val="000000"/>
                </a:solidFill>
              </a:rPr>
              <a:t>daně),</a:t>
            </a:r>
          </a:p>
          <a:p>
            <a:pPr algn="just"/>
            <a:r>
              <a:rPr lang="cs-CZ" sz="1500" dirty="0" smtClean="0">
                <a:solidFill>
                  <a:srgbClr val="000000"/>
                </a:solidFill>
              </a:rPr>
              <a:t>náklady </a:t>
            </a:r>
            <a:r>
              <a:rPr lang="cs-CZ" sz="1500" dirty="0">
                <a:solidFill>
                  <a:srgbClr val="000000"/>
                </a:solidFill>
              </a:rPr>
              <a:t>na reprezentaci a pohoštění (pohoštěním není společné stravování </a:t>
            </a:r>
            <a:r>
              <a:rPr lang="cs-CZ" sz="1500" dirty="0" smtClean="0">
                <a:solidFill>
                  <a:srgbClr val="000000"/>
                </a:solidFill>
              </a:rPr>
              <a:t>poskytované </a:t>
            </a:r>
            <a:r>
              <a:rPr lang="cs-CZ" sz="1500" dirty="0">
                <a:solidFill>
                  <a:srgbClr val="000000"/>
                </a:solidFill>
              </a:rPr>
              <a:t>účastníkům akcí, soustředění a výcvikových táborů</a:t>
            </a:r>
            <a:r>
              <a:rPr lang="cs-CZ" sz="1500" dirty="0" smtClean="0">
                <a:solidFill>
                  <a:srgbClr val="000000"/>
                </a:solidFill>
              </a:rPr>
              <a:t>),</a:t>
            </a:r>
          </a:p>
          <a:p>
            <a:pPr algn="just"/>
            <a:r>
              <a:rPr lang="cs-CZ" sz="1500" dirty="0">
                <a:solidFill>
                  <a:srgbClr val="000000"/>
                </a:solidFill>
              </a:rPr>
              <a:t>a</a:t>
            </a:r>
            <a:r>
              <a:rPr lang="cs-CZ" sz="1500" dirty="0" smtClean="0">
                <a:solidFill>
                  <a:srgbClr val="000000"/>
                </a:solidFill>
              </a:rPr>
              <a:t>lkoholické nápoje a tabákové výrobky,</a:t>
            </a:r>
          </a:p>
          <a:p>
            <a:pPr algn="just"/>
            <a:r>
              <a:rPr lang="cs-CZ" sz="1500" dirty="0" smtClean="0">
                <a:solidFill>
                  <a:srgbClr val="000000"/>
                </a:solidFill>
              </a:rPr>
              <a:t>pojištění </a:t>
            </a:r>
            <a:r>
              <a:rPr lang="cs-CZ" sz="1500" dirty="0">
                <a:solidFill>
                  <a:srgbClr val="000000"/>
                </a:solidFill>
              </a:rPr>
              <a:t>majetku apod.</a:t>
            </a:r>
          </a:p>
          <a:p>
            <a:pPr marL="0" algn="just" eaLnBrk="1" hangingPunct="1">
              <a:spcBef>
                <a:spcPct val="0"/>
              </a:spcBef>
              <a:buNone/>
              <a:defRPr/>
            </a:pPr>
            <a:endParaRPr lang="cs-CZ" sz="1500" dirty="0" smtClean="0">
              <a:solidFill>
                <a:srgbClr val="FF0000"/>
              </a:solidFill>
            </a:endParaRPr>
          </a:p>
          <a:p>
            <a:pPr marL="0" algn="just" eaLnBrk="1" hangingPunct="1">
              <a:spcBef>
                <a:spcPct val="0"/>
              </a:spcBef>
              <a:buNone/>
              <a:defRPr/>
            </a:pPr>
            <a:r>
              <a:rPr lang="cs-CZ" sz="1500" dirty="0" smtClean="0">
                <a:solidFill>
                  <a:srgbClr val="FF0000"/>
                </a:solidFill>
              </a:rPr>
              <a:t>Žadatelem </a:t>
            </a:r>
            <a:r>
              <a:rPr lang="cs-CZ" sz="1500" dirty="0">
                <a:solidFill>
                  <a:srgbClr val="FF0000"/>
                </a:solidFill>
              </a:rPr>
              <a:t>požadovaná výše dotace musí být </a:t>
            </a:r>
            <a:r>
              <a:rPr lang="cs-CZ" sz="1500" b="1" dirty="0">
                <a:solidFill>
                  <a:srgbClr val="FF0000"/>
                </a:solidFill>
              </a:rPr>
              <a:t>v každé nákladové položce zaokrouhlena na celé stokoruny.</a:t>
            </a:r>
            <a:r>
              <a:rPr lang="cs-CZ" sz="1500" dirty="0">
                <a:solidFill>
                  <a:srgbClr val="FF0000"/>
                </a:solidFill>
              </a:rPr>
              <a:t> </a:t>
            </a:r>
          </a:p>
          <a:p>
            <a:pPr marL="0" algn="just" eaLnBrk="1" hangingPunct="1">
              <a:spcBef>
                <a:spcPct val="0"/>
              </a:spcBef>
              <a:buFontTx/>
              <a:buNone/>
              <a:defRPr/>
            </a:pPr>
            <a:endParaRPr lang="cs-CZ" altLang="cs-CZ" sz="1500" dirty="0" smtClean="0"/>
          </a:p>
          <a:p>
            <a:pPr marL="0" algn="just" eaLnBrk="1" hangingPunct="1">
              <a:spcBef>
                <a:spcPct val="0"/>
              </a:spcBef>
              <a:buFontTx/>
              <a:buNone/>
              <a:defRPr/>
            </a:pPr>
            <a:r>
              <a:rPr lang="cs-CZ" altLang="cs-CZ" sz="1500" dirty="0" smtClean="0"/>
              <a:t>Nákladový rozpočet </a:t>
            </a:r>
            <a:r>
              <a:rPr lang="cs-CZ" altLang="cs-CZ" sz="1500" b="1" u="sng" dirty="0" smtClean="0"/>
              <a:t>nesmí</a:t>
            </a:r>
            <a:r>
              <a:rPr lang="cs-CZ" altLang="cs-CZ" sz="1500" dirty="0" smtClean="0"/>
              <a:t> obsahovat neuznatelné náklady, i kdyby měly být hrazeny </a:t>
            </a:r>
            <a:br>
              <a:rPr lang="cs-CZ" altLang="cs-CZ" sz="1500" dirty="0" smtClean="0"/>
            </a:br>
            <a:r>
              <a:rPr lang="cs-CZ" altLang="cs-CZ" sz="1500" dirty="0" smtClean="0"/>
              <a:t>z prostředků příjemce dotace.</a:t>
            </a:r>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31</a:t>
            </a:fld>
            <a:endParaRPr lang="cs-CZ"/>
          </a:p>
        </p:txBody>
      </p:sp>
    </p:spTree>
    <p:extLst>
      <p:ext uri="{BB962C8B-B14F-4D97-AF65-F5344CB8AC3E}">
        <p14:creationId xmlns:p14="http://schemas.microsoft.com/office/powerpoint/2010/main" val="845454378"/>
      </p:ext>
    </p:extLst>
  </p:cSld>
  <p:clrMapOvr>
    <a:masterClrMapping/>
  </p:clrMapOvr>
  <p:transition advTm="60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95" y="158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Nadpis 1"/>
          <p:cNvSpPr>
            <a:spLocks noGrp="1"/>
          </p:cNvSpPr>
          <p:nvPr>
            <p:ph type="title"/>
          </p:nvPr>
        </p:nvSpPr>
        <p:spPr>
          <a:xfrm>
            <a:off x="3059832" y="345943"/>
            <a:ext cx="5626968" cy="432048"/>
          </a:xfrm>
        </p:spPr>
        <p:txBody>
          <a:bodyPr/>
          <a:lstStyle/>
          <a:p>
            <a:r>
              <a:rPr lang="cs-CZ" sz="2200" b="1" dirty="0" smtClean="0"/>
              <a:t>ZÁVĚREČNÉ SHRNUTÍ</a:t>
            </a:r>
            <a:endParaRPr lang="cs-CZ" sz="2200" b="1" dirty="0"/>
          </a:p>
        </p:txBody>
      </p:sp>
      <p:sp>
        <p:nvSpPr>
          <p:cNvPr id="7" name="Zástupný symbol pro obsah 6"/>
          <p:cNvSpPr>
            <a:spLocks noGrp="1"/>
          </p:cNvSpPr>
          <p:nvPr>
            <p:ph idx="1"/>
          </p:nvPr>
        </p:nvSpPr>
        <p:spPr>
          <a:xfrm>
            <a:off x="683568" y="1628800"/>
            <a:ext cx="8229600" cy="4525963"/>
          </a:xfrm>
        </p:spPr>
        <p:txBody>
          <a:bodyPr/>
          <a:lstStyle/>
          <a:p>
            <a:pPr marL="0" indent="0">
              <a:buNone/>
            </a:pPr>
            <a:endParaRPr lang="cs-CZ" altLang="cs-CZ" sz="1600" b="1" dirty="0" smtClean="0"/>
          </a:p>
          <a:p>
            <a:pPr marL="0" indent="0">
              <a:buNone/>
            </a:pPr>
            <a:endParaRPr lang="cs-CZ" altLang="cs-CZ" sz="1600" b="1" dirty="0"/>
          </a:p>
          <a:p>
            <a:pPr marL="0" indent="0">
              <a:buNone/>
            </a:pPr>
            <a:endParaRPr lang="cs-CZ" altLang="cs-CZ" sz="1600" b="1" dirty="0" smtClean="0"/>
          </a:p>
          <a:p>
            <a:pPr marL="0" indent="0">
              <a:buNone/>
            </a:pPr>
            <a:r>
              <a:rPr lang="cs-CZ" altLang="cs-CZ" sz="1600" b="1" dirty="0" smtClean="0"/>
              <a:t>Termín </a:t>
            </a:r>
            <a:r>
              <a:rPr lang="cs-CZ" altLang="cs-CZ" sz="1600" b="1" dirty="0"/>
              <a:t>pro předložení žádosti o dotaci:	</a:t>
            </a:r>
            <a:r>
              <a:rPr lang="cs-CZ" altLang="cs-CZ" sz="1600" b="1" dirty="0" smtClean="0"/>
              <a:t>1. </a:t>
            </a:r>
            <a:r>
              <a:rPr lang="cs-CZ" altLang="cs-CZ" sz="1600" b="1" dirty="0"/>
              <a:t>9. </a:t>
            </a:r>
            <a:r>
              <a:rPr lang="cs-CZ" altLang="cs-CZ" sz="1600" b="1" dirty="0" smtClean="0"/>
              <a:t>2023 </a:t>
            </a:r>
            <a:r>
              <a:rPr lang="cs-CZ" altLang="cs-CZ" sz="1600" b="1" dirty="0"/>
              <a:t>– </a:t>
            </a:r>
            <a:r>
              <a:rPr lang="cs-CZ" altLang="cs-CZ" sz="1600" b="1" dirty="0" smtClean="0"/>
              <a:t>30. 9. 2023</a:t>
            </a:r>
          </a:p>
          <a:p>
            <a:pPr marL="0" indent="0">
              <a:buNone/>
            </a:pPr>
            <a:endParaRPr lang="cs-CZ" altLang="cs-CZ" sz="1600" b="1" dirty="0" smtClean="0"/>
          </a:p>
          <a:p>
            <a:pPr algn="just" eaLnBrk="1" hangingPunct="1">
              <a:spcBef>
                <a:spcPct val="0"/>
              </a:spcBef>
              <a:buFontTx/>
              <a:buNone/>
              <a:defRPr/>
            </a:pPr>
            <a:r>
              <a:rPr lang="cs-CZ" altLang="cs-CZ" sz="1600" b="1" dirty="0"/>
              <a:t>Termín realizace </a:t>
            </a:r>
            <a:r>
              <a:rPr lang="cs-CZ" altLang="cs-CZ" sz="1600" b="1" dirty="0" smtClean="0"/>
              <a:t>projektu:                                    </a:t>
            </a:r>
            <a:r>
              <a:rPr lang="cs-CZ" altLang="cs-CZ" sz="1600" b="1" dirty="0" smtClean="0"/>
              <a:t>1</a:t>
            </a:r>
            <a:r>
              <a:rPr lang="cs-CZ" altLang="cs-CZ" sz="1600" b="1" dirty="0"/>
              <a:t>. 1. </a:t>
            </a:r>
            <a:r>
              <a:rPr lang="cs-CZ" altLang="cs-CZ" sz="1600" b="1" dirty="0" smtClean="0"/>
              <a:t>2024 </a:t>
            </a:r>
            <a:r>
              <a:rPr lang="cs-CZ" altLang="cs-CZ" sz="1600" b="1" dirty="0"/>
              <a:t>– 31. 12. </a:t>
            </a:r>
            <a:r>
              <a:rPr lang="cs-CZ" altLang="cs-CZ" sz="1600" b="1" dirty="0" smtClean="0"/>
              <a:t>2024</a:t>
            </a:r>
          </a:p>
          <a:p>
            <a:pPr marL="0" indent="0">
              <a:buNone/>
            </a:pPr>
            <a:endParaRPr lang="cs-CZ" altLang="cs-CZ" sz="1600" b="1" dirty="0" smtClean="0"/>
          </a:p>
          <a:p>
            <a:pPr marL="0" indent="0">
              <a:buNone/>
            </a:pPr>
            <a:r>
              <a:rPr lang="cs-CZ" altLang="cs-CZ" sz="1600" b="1" dirty="0" smtClean="0"/>
              <a:t>Termín </a:t>
            </a:r>
            <a:r>
              <a:rPr lang="cs-CZ" altLang="cs-CZ" sz="1600" b="1" dirty="0"/>
              <a:t>pro předložení závěrečného </a:t>
            </a:r>
            <a:r>
              <a:rPr lang="cs-CZ" altLang="cs-CZ" sz="1600" b="1" dirty="0" smtClean="0"/>
              <a:t>vyúčtování: </a:t>
            </a:r>
            <a:r>
              <a:rPr lang="cs-CZ" altLang="cs-CZ" sz="1600" dirty="0"/>
              <a:t>nejpozději do 31. 1. </a:t>
            </a:r>
            <a:r>
              <a:rPr lang="cs-CZ" altLang="cs-CZ" sz="1600" dirty="0" smtClean="0"/>
              <a:t>2025</a:t>
            </a:r>
            <a:endParaRPr lang="cs-CZ" altLang="cs-CZ" sz="1600" b="1" dirty="0"/>
          </a:p>
          <a:p>
            <a:pPr marL="0" indent="0">
              <a:buNone/>
            </a:pPr>
            <a:endParaRPr lang="cs-CZ" altLang="cs-CZ" sz="1600" b="1" dirty="0" smtClean="0"/>
          </a:p>
          <a:p>
            <a:pPr marL="0" indent="0">
              <a:buNone/>
            </a:pPr>
            <a:endParaRPr lang="cs-CZ" altLang="cs-CZ" sz="1600" b="1" dirty="0"/>
          </a:p>
          <a:p>
            <a:pPr marL="0" indent="0">
              <a:buNone/>
            </a:pPr>
            <a:endParaRPr lang="cs-CZ" altLang="cs-CZ" sz="1600" b="1" dirty="0" smtClean="0"/>
          </a:p>
          <a:p>
            <a:pPr marL="0" indent="0">
              <a:buNone/>
            </a:pPr>
            <a:endParaRPr lang="cs-CZ" altLang="cs-CZ" sz="1600" b="1"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32</a:t>
            </a:fld>
            <a:endParaRPr lang="cs-CZ"/>
          </a:p>
        </p:txBody>
      </p:sp>
    </p:spTree>
    <p:extLst>
      <p:ext uri="{BB962C8B-B14F-4D97-AF65-F5344CB8AC3E}">
        <p14:creationId xmlns:p14="http://schemas.microsoft.com/office/powerpoint/2010/main" val="1665763336"/>
      </p:ext>
    </p:extLst>
  </p:cSld>
  <p:clrMapOvr>
    <a:masterClrMapping/>
  </p:clrMapOvr>
  <p:transition advTm="60000"/>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17410"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0238" y="260350"/>
            <a:ext cx="5343525" cy="27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7"/>
          <p:cNvSpPr txBox="1">
            <a:spLocks noChangeArrowheads="1"/>
          </p:cNvSpPr>
          <p:nvPr/>
        </p:nvSpPr>
        <p:spPr bwMode="auto">
          <a:xfrm>
            <a:off x="319088" y="3213100"/>
            <a:ext cx="8424862" cy="115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4200" b="1" dirty="0" smtClean="0"/>
              <a:t>DĚKUJEME </a:t>
            </a:r>
            <a:r>
              <a:rPr lang="cs-CZ" altLang="cs-CZ" sz="4200" b="1" dirty="0"/>
              <a:t>ZA POZORNOST</a:t>
            </a:r>
          </a:p>
          <a:p>
            <a:pPr algn="ctr" eaLnBrk="1" hangingPunct="1">
              <a:spcBef>
                <a:spcPct val="50000"/>
              </a:spcBef>
              <a:buFontTx/>
              <a:buNone/>
            </a:pPr>
            <a:endParaRPr lang="cs-CZ" altLang="cs-CZ" sz="1800" dirty="0"/>
          </a:p>
        </p:txBody>
      </p:sp>
      <p:sp>
        <p:nvSpPr>
          <p:cNvPr id="174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
        <p:nvSpPr>
          <p:cNvPr id="2" name="Zástupný symbol pro číslo snímku 1"/>
          <p:cNvSpPr>
            <a:spLocks noGrp="1"/>
          </p:cNvSpPr>
          <p:nvPr>
            <p:ph type="sldNum" sz="quarter" idx="12"/>
          </p:nvPr>
        </p:nvSpPr>
        <p:spPr/>
        <p:txBody>
          <a:bodyPr/>
          <a:lstStyle/>
          <a:p>
            <a:pPr>
              <a:defRPr/>
            </a:pPr>
            <a:fld id="{A7387AC9-C2D2-484D-885F-AD8E88001EE3}" type="slidenum">
              <a:rPr lang="cs-CZ" smtClean="0"/>
              <a:pPr>
                <a:defRPr/>
              </a:pPr>
              <a:t>33</a:t>
            </a:fld>
            <a:endParaRPr lang="cs-CZ"/>
          </a:p>
        </p:txBody>
      </p:sp>
    </p:spTree>
  </p:cSld>
  <p:clrMapOvr>
    <a:masterClrMapping/>
  </p:clrMapOvr>
  <p:transition advTm="6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755576" y="1454150"/>
            <a:ext cx="7632848" cy="4855170"/>
          </a:xfrm>
        </p:spPr>
        <p:txBody>
          <a:bodyPr/>
          <a:lstStyle/>
          <a:p>
            <a:pPr marL="0" indent="0" algn="just">
              <a:buNone/>
            </a:pPr>
            <a:r>
              <a:rPr lang="cs-CZ" sz="1600" b="1" dirty="0">
                <a:solidFill>
                  <a:srgbClr val="FF0000"/>
                </a:solidFill>
              </a:rPr>
              <a:t>Dne 1. 10. 2022 nabyl účinnosti zákon č. 245/2022 Sb., kterým se mění zákon č. 37/2021 Sb., o evidenci skutečných majitelů.</a:t>
            </a:r>
            <a:r>
              <a:rPr lang="cs-CZ" sz="1600" b="1" dirty="0"/>
              <a:t> V důsledku novelizace dochází </a:t>
            </a:r>
            <a:r>
              <a:rPr lang="cs-CZ" sz="1600" b="1" dirty="0" smtClean="0"/>
              <a:t>ke změně </a:t>
            </a:r>
            <a:r>
              <a:rPr lang="cs-CZ" sz="1600" b="1" dirty="0"/>
              <a:t>některých zapsaných údajů v evidenci, </a:t>
            </a:r>
            <a:r>
              <a:rPr lang="cs-CZ" sz="1600" b="1" u="sng" dirty="0"/>
              <a:t>evidenční povinnost se rozšiřuje</a:t>
            </a:r>
            <a:r>
              <a:rPr lang="cs-CZ" sz="1600" b="1" dirty="0"/>
              <a:t> a skuteční majitelé se v některých situacích mění či přibývají</a:t>
            </a:r>
            <a:r>
              <a:rPr lang="cs-CZ" sz="1600" b="1" dirty="0" smtClean="0"/>
              <a:t>.</a:t>
            </a:r>
          </a:p>
          <a:p>
            <a:pPr marL="0" indent="0">
              <a:buNone/>
            </a:pPr>
            <a:endParaRPr lang="cs-CZ" sz="1400" b="1" dirty="0" smtClean="0">
              <a:solidFill>
                <a:srgbClr val="FF0000"/>
              </a:solidFill>
            </a:endParaRPr>
          </a:p>
          <a:p>
            <a:pPr marL="0" indent="0">
              <a:buNone/>
            </a:pPr>
            <a:r>
              <a:rPr lang="cs-CZ" sz="1600" b="1" dirty="0" smtClean="0">
                <a:solidFill>
                  <a:srgbClr val="FF0000"/>
                </a:solidFill>
              </a:rPr>
              <a:t>V </a:t>
            </a:r>
            <a:r>
              <a:rPr lang="cs-CZ" sz="1600" b="1" dirty="0">
                <a:solidFill>
                  <a:srgbClr val="FF0000"/>
                </a:solidFill>
              </a:rPr>
              <a:t>důsledku novely ZESM mají </a:t>
            </a:r>
            <a:r>
              <a:rPr lang="cs-CZ" sz="1600" b="1" dirty="0" smtClean="0">
                <a:solidFill>
                  <a:srgbClr val="FF0000"/>
                </a:solidFill>
              </a:rPr>
              <a:t>některé subjekty evidenční </a:t>
            </a:r>
            <a:r>
              <a:rPr lang="cs-CZ" sz="1600" b="1" dirty="0">
                <a:solidFill>
                  <a:srgbClr val="FF0000"/>
                </a:solidFill>
              </a:rPr>
              <a:t>povinnost nově od 1. 10. 2022. Jde konkrétně o:</a:t>
            </a:r>
          </a:p>
          <a:p>
            <a:r>
              <a:rPr lang="cs-CZ" sz="1600" dirty="0"/>
              <a:t>okresní a regionální komory nebo začleněná společenstva podle jiného zákona,</a:t>
            </a:r>
          </a:p>
          <a:p>
            <a:r>
              <a:rPr lang="cs-CZ" sz="1600" dirty="0"/>
              <a:t>politické strany a politická hnutí,</a:t>
            </a:r>
          </a:p>
          <a:p>
            <a:r>
              <a:rPr lang="cs-CZ" sz="1600" b="1" dirty="0"/>
              <a:t>církve a náboženské společnosti </a:t>
            </a:r>
            <a:r>
              <a:rPr lang="cs-CZ" sz="1600" dirty="0"/>
              <a:t>a ostatní právnické osoby podle zákona upravujícího církve a náboženské společnosti,</a:t>
            </a:r>
          </a:p>
          <a:p>
            <a:r>
              <a:rPr lang="cs-CZ" sz="1600" dirty="0"/>
              <a:t>odborové organizace a organizace zaměstnavatelů,</a:t>
            </a:r>
          </a:p>
          <a:p>
            <a:r>
              <a:rPr lang="cs-CZ" sz="1600" dirty="0"/>
              <a:t>honební společenstva,</a:t>
            </a:r>
          </a:p>
          <a:p>
            <a:r>
              <a:rPr lang="cs-CZ" sz="1600" dirty="0"/>
              <a:t>společenství vlastníků jednotek</a:t>
            </a:r>
          </a:p>
          <a:p>
            <a:pPr marL="0" indent="0" algn="just">
              <a:buNone/>
            </a:pPr>
            <a:endParaRPr lang="cs-CZ" sz="1600" b="1" dirty="0" smtClean="0">
              <a:solidFill>
                <a:srgbClr val="FF0000"/>
              </a:solidFill>
            </a:endParaRPr>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4</a:t>
            </a:fld>
            <a:endParaRPr lang="cs-CZ"/>
          </a:p>
        </p:txBody>
      </p:sp>
    </p:spTree>
    <p:extLst>
      <p:ext uri="{BB962C8B-B14F-4D97-AF65-F5344CB8AC3E}">
        <p14:creationId xmlns:p14="http://schemas.microsoft.com/office/powerpoint/2010/main" val="2961921714"/>
      </p:ext>
    </p:extLst>
  </p:cSld>
  <p:clrMapOvr>
    <a:masterClrMapping/>
  </p:clrMapOvr>
  <p:transition advTm="6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827584" y="1412776"/>
            <a:ext cx="7488832" cy="4785395"/>
          </a:xfrm>
        </p:spPr>
        <p:txBody>
          <a:bodyPr/>
          <a:lstStyle/>
          <a:p>
            <a:pPr marL="0" indent="0" algn="just">
              <a:buNone/>
            </a:pPr>
            <a:r>
              <a:rPr lang="cs-CZ" sz="1600" b="1" dirty="0">
                <a:solidFill>
                  <a:srgbClr val="FF0000"/>
                </a:solidFill>
              </a:rPr>
              <a:t>U dotačního titulu </a:t>
            </a:r>
            <a:r>
              <a:rPr lang="cs-CZ" sz="1600" b="1" dirty="0">
                <a:solidFill>
                  <a:srgbClr val="00B050"/>
                </a:solidFill>
              </a:rPr>
              <a:t>ZP 3/24 </a:t>
            </a:r>
            <a:r>
              <a:rPr lang="cs-CZ" sz="1600" b="1" dirty="0">
                <a:solidFill>
                  <a:srgbClr val="FF0000"/>
                </a:solidFill>
              </a:rPr>
              <a:t>(program ŽP a EVVO) a u všech žádostí, kde je součástí praktické opatření ve prospěch ŽP </a:t>
            </a:r>
            <a:r>
              <a:rPr lang="cs-CZ" sz="1600" dirty="0"/>
              <a:t>je nutné dále doložit:</a:t>
            </a:r>
          </a:p>
          <a:p>
            <a:pPr lvl="0" algn="just">
              <a:buFont typeface="Arial" panose="020B0604020202020204" pitchFamily="34" charset="0"/>
              <a:buChar char="•"/>
            </a:pPr>
            <a:r>
              <a:rPr lang="cs-CZ" sz="1600" dirty="0"/>
              <a:t>souhlas majitele pozemku/objektu s realizací projektu</a:t>
            </a:r>
          </a:p>
          <a:p>
            <a:pPr lvl="0" algn="just">
              <a:buFont typeface="Arial" panose="020B0604020202020204" pitchFamily="34" charset="0"/>
              <a:buChar char="•"/>
            </a:pPr>
            <a:r>
              <a:rPr lang="cs-CZ" sz="1600" dirty="0"/>
              <a:t>doložení vlastnictví pozemku/objektu (výpis z katastru nemovitostí, vlastnický list…)</a:t>
            </a:r>
          </a:p>
          <a:p>
            <a:pPr lvl="0" algn="just">
              <a:buFont typeface="Arial" panose="020B0604020202020204" pitchFamily="34" charset="0"/>
              <a:buChar char="•"/>
            </a:pPr>
            <a:r>
              <a:rPr lang="cs-CZ" sz="1600" dirty="0"/>
              <a:t>závazek následné péče</a:t>
            </a:r>
          </a:p>
          <a:p>
            <a:pPr lvl="0" algn="just">
              <a:buFont typeface="Arial" panose="020B0604020202020204" pitchFamily="34" charset="0"/>
              <a:buChar char="•"/>
            </a:pPr>
            <a:r>
              <a:rPr lang="cs-CZ" sz="1600" dirty="0"/>
              <a:t>předjednání záměru/odborný posudek/doporučení – </a:t>
            </a:r>
            <a:r>
              <a:rPr lang="cs-CZ" sz="1600" dirty="0">
                <a:solidFill>
                  <a:srgbClr val="FF0000"/>
                </a:solidFill>
              </a:rPr>
              <a:t>nenechávejte na poslední týden!</a:t>
            </a:r>
          </a:p>
          <a:p>
            <a:pPr lvl="0" algn="just">
              <a:buFont typeface="Arial" panose="020B0604020202020204" pitchFamily="34" charset="0"/>
              <a:buChar char="•"/>
            </a:pPr>
            <a:r>
              <a:rPr lang="cs-CZ" sz="1600" dirty="0"/>
              <a:t>jiné potřebné specifické dokumenty dle doporučení odboru životního prostředí</a:t>
            </a:r>
          </a:p>
          <a:p>
            <a:pPr marL="0" lvl="0" indent="0" algn="just">
              <a:buNone/>
            </a:pPr>
            <a:endParaRPr lang="cs-CZ" sz="1400" b="1" dirty="0">
              <a:solidFill>
                <a:srgbClr val="FF0000"/>
              </a:solidFill>
            </a:endParaRPr>
          </a:p>
          <a:p>
            <a:pPr marL="0" lvl="0" indent="0" algn="just">
              <a:buNone/>
            </a:pPr>
            <a:r>
              <a:rPr lang="cs-CZ" sz="1600" b="1" dirty="0" smtClean="0">
                <a:solidFill>
                  <a:srgbClr val="FF0000"/>
                </a:solidFill>
              </a:rPr>
              <a:t>U </a:t>
            </a:r>
            <a:r>
              <a:rPr lang="cs-CZ" sz="1600" b="1" dirty="0">
                <a:solidFill>
                  <a:srgbClr val="FF0000"/>
                </a:solidFill>
              </a:rPr>
              <a:t>dotačního titulu </a:t>
            </a:r>
            <a:r>
              <a:rPr lang="cs-CZ" sz="1600" b="1" dirty="0">
                <a:solidFill>
                  <a:srgbClr val="0070C0"/>
                </a:solidFill>
              </a:rPr>
              <a:t>PK </a:t>
            </a:r>
            <a:r>
              <a:rPr lang="cs-CZ" sz="1600" b="1" dirty="0" smtClean="0">
                <a:solidFill>
                  <a:srgbClr val="0070C0"/>
                </a:solidFill>
              </a:rPr>
              <a:t>3/24 </a:t>
            </a:r>
            <a:r>
              <a:rPr lang="cs-CZ" sz="1600" b="1" dirty="0" smtClean="0">
                <a:solidFill>
                  <a:srgbClr val="FF0000"/>
                </a:solidFill>
              </a:rPr>
              <a:t>(program Prevence kriminality) </a:t>
            </a:r>
            <a:r>
              <a:rPr lang="cs-CZ" sz="1600" dirty="0" smtClean="0">
                <a:solidFill>
                  <a:srgbClr val="000000"/>
                </a:solidFill>
              </a:rPr>
              <a:t>je nutné dále doložit:</a:t>
            </a:r>
          </a:p>
          <a:p>
            <a:pPr algn="just"/>
            <a:r>
              <a:rPr lang="cs-CZ" sz="1600" dirty="0" smtClean="0"/>
              <a:t>doklad </a:t>
            </a:r>
            <a:r>
              <a:rPr lang="cs-CZ" sz="1600" dirty="0"/>
              <a:t>o vykonávání činnosti v oblasti duševního zdraví nebo </a:t>
            </a:r>
            <a:r>
              <a:rPr lang="cs-CZ" sz="1600" dirty="0" smtClean="0"/>
              <a:t>prevence kriminality po </a:t>
            </a:r>
            <a:r>
              <a:rPr lang="cs-CZ" sz="1600" dirty="0"/>
              <a:t>dobu min. 1 roku k datu podání žádosti o dotaci (činnost lze doložit např. výroční zprávou, referencemi odborníků, vyjádřením představitele státní správy či samosprávy</a:t>
            </a:r>
            <a:r>
              <a:rPr lang="cs-CZ" sz="1600" dirty="0" smtClean="0"/>
              <a:t>).</a:t>
            </a:r>
            <a:endParaRPr lang="cs-CZ" sz="1600" dirty="0"/>
          </a:p>
          <a:p>
            <a:pPr marL="0" lvl="0" indent="0" algn="just">
              <a:buNone/>
            </a:pPr>
            <a:endParaRPr lang="cs-CZ" sz="1600"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5</a:t>
            </a:fld>
            <a:endParaRPr lang="cs-CZ"/>
          </a:p>
        </p:txBody>
      </p:sp>
    </p:spTree>
    <p:extLst>
      <p:ext uri="{BB962C8B-B14F-4D97-AF65-F5344CB8AC3E}">
        <p14:creationId xmlns:p14="http://schemas.microsoft.com/office/powerpoint/2010/main" val="2827288129"/>
      </p:ext>
    </p:extLst>
  </p:cSld>
  <p:clrMapOvr>
    <a:masterClrMapping/>
  </p:clrMapOvr>
  <p:transition advTm="6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PODMÍNKY POUŽITÍ DOTACE</a:t>
            </a:r>
            <a:endParaRPr lang="cs-CZ" altLang="cs-CZ" sz="2200" b="1" dirty="0">
              <a:solidFill>
                <a:srgbClr val="E12D28"/>
              </a:solidFill>
            </a:endParaRPr>
          </a:p>
        </p:txBody>
      </p:sp>
      <p:sp>
        <p:nvSpPr>
          <p:cNvPr id="7" name="Rectangle 11"/>
          <p:cNvSpPr>
            <a:spLocks noGrp="1" noChangeArrowheads="1"/>
          </p:cNvSpPr>
          <p:nvPr>
            <p:ph idx="1"/>
          </p:nvPr>
        </p:nvSpPr>
        <p:spPr>
          <a:xfrm>
            <a:off x="457200" y="1600200"/>
            <a:ext cx="8291264" cy="4925144"/>
          </a:xfrm>
        </p:spPr>
        <p:txBody>
          <a:bodyPr/>
          <a:lstStyle/>
          <a:p>
            <a:pPr algn="just" eaLnBrk="1" hangingPunct="1">
              <a:spcBef>
                <a:spcPct val="0"/>
              </a:spcBef>
              <a:buFontTx/>
              <a:buNone/>
              <a:defRPr/>
            </a:pPr>
            <a:r>
              <a:rPr lang="cs-CZ" altLang="cs-CZ" sz="1600" b="1" dirty="0" smtClean="0"/>
              <a:t>Termín realizace projektu:</a:t>
            </a:r>
          </a:p>
          <a:p>
            <a:pPr algn="just" eaLnBrk="1" hangingPunct="1">
              <a:spcBef>
                <a:spcPct val="0"/>
              </a:spcBef>
              <a:defRPr/>
            </a:pPr>
            <a:r>
              <a:rPr lang="cs-CZ" altLang="cs-CZ" sz="1600" dirty="0" smtClean="0"/>
              <a:t>1. 1. 2024 – 31. 12. 2024</a:t>
            </a:r>
          </a:p>
          <a:p>
            <a:pPr algn="just" eaLnBrk="1" hangingPunct="1">
              <a:spcBef>
                <a:spcPct val="0"/>
              </a:spcBef>
              <a:buFontTx/>
              <a:buNone/>
              <a:defRPr/>
            </a:pPr>
            <a:endParaRPr lang="cs-CZ" altLang="cs-CZ" sz="1600" b="1" dirty="0" smtClean="0"/>
          </a:p>
          <a:p>
            <a:pPr marL="0" indent="0" algn="just" eaLnBrk="1" hangingPunct="1">
              <a:spcBef>
                <a:spcPct val="0"/>
              </a:spcBef>
              <a:buFontTx/>
              <a:buNone/>
              <a:defRPr/>
            </a:pPr>
            <a:r>
              <a:rPr lang="cs-CZ" altLang="cs-CZ" sz="1600" b="1" dirty="0" smtClean="0"/>
              <a:t>Zaslání informace o termínu konání akce</a:t>
            </a:r>
          </a:p>
          <a:p>
            <a:pPr algn="just" eaLnBrk="1" hangingPunct="1">
              <a:spcBef>
                <a:spcPct val="0"/>
              </a:spcBef>
              <a:defRPr/>
            </a:pPr>
            <a:r>
              <a:rPr lang="cs-CZ" altLang="cs-CZ" sz="1600" dirty="0" smtClean="0"/>
              <a:t>min. 14 dní před akcí</a:t>
            </a:r>
          </a:p>
          <a:p>
            <a:pPr algn="just" eaLnBrk="1" hangingPunct="1">
              <a:spcBef>
                <a:spcPct val="0"/>
              </a:spcBef>
              <a:defRPr/>
            </a:pPr>
            <a:r>
              <a:rPr lang="cs-CZ" altLang="cs-CZ" sz="1600" dirty="0" smtClean="0"/>
              <a:t>prostřednictvím e-mailu: </a:t>
            </a:r>
            <a:r>
              <a:rPr lang="cs-CZ" altLang="cs-CZ" sz="1600" dirty="0" smtClean="0">
                <a:hlinkClick r:id="rId4"/>
              </a:rPr>
              <a:t>granty-evvo@opava-city.cz</a:t>
            </a:r>
            <a:r>
              <a:rPr lang="cs-CZ" altLang="cs-CZ" sz="1600" dirty="0" smtClean="0"/>
              <a:t>, </a:t>
            </a:r>
            <a:r>
              <a:rPr lang="cs-CZ" altLang="cs-CZ" sz="1600" dirty="0" smtClean="0">
                <a:hlinkClick r:id="rId5"/>
              </a:rPr>
              <a:t>granty-prevence@opava-city.cz</a:t>
            </a:r>
            <a:endParaRPr lang="cs-CZ" altLang="cs-CZ" sz="1600" dirty="0" smtClean="0"/>
          </a:p>
          <a:p>
            <a:pPr marL="0" indent="0" algn="just" eaLnBrk="1" hangingPunct="1">
              <a:spcBef>
                <a:spcPct val="0"/>
              </a:spcBef>
              <a:buFontTx/>
              <a:buNone/>
              <a:defRPr/>
            </a:pPr>
            <a:endParaRPr lang="cs-CZ" altLang="cs-CZ" sz="1600" b="1" dirty="0"/>
          </a:p>
          <a:p>
            <a:pPr marL="0" indent="0" algn="just" eaLnBrk="1" hangingPunct="1">
              <a:spcBef>
                <a:spcPct val="0"/>
              </a:spcBef>
              <a:buFontTx/>
              <a:buNone/>
              <a:defRPr/>
            </a:pPr>
            <a:r>
              <a:rPr lang="cs-CZ" altLang="cs-CZ" sz="1600" b="1" dirty="0" smtClean="0"/>
              <a:t>Vedení odděleného účetnictví</a:t>
            </a:r>
            <a:endParaRPr lang="cs-CZ" altLang="cs-CZ" sz="1600" b="1" dirty="0"/>
          </a:p>
          <a:p>
            <a:pPr algn="just" eaLnBrk="1" hangingPunct="1">
              <a:spcBef>
                <a:spcPct val="0"/>
              </a:spcBef>
              <a:defRPr/>
            </a:pPr>
            <a:r>
              <a:rPr lang="cs-CZ" altLang="cs-CZ" sz="1600" dirty="0" smtClean="0"/>
              <a:t>Žadatel o dotaci vede účetnictví ve smyslu zákona č. 563/1991 Sb., o účetnictví </a:t>
            </a:r>
            <a:br>
              <a:rPr lang="cs-CZ" altLang="cs-CZ" sz="1600" dirty="0" smtClean="0"/>
            </a:br>
            <a:r>
              <a:rPr lang="cs-CZ" altLang="cs-CZ" sz="1600" dirty="0" smtClean="0"/>
              <a:t>v platném znění a v případě poskytnutí dotace povede v tomto účetnictví odděleně</a:t>
            </a:r>
            <a:r>
              <a:rPr lang="cs-CZ" altLang="cs-CZ" sz="1600" b="1" dirty="0" smtClean="0"/>
              <a:t> </a:t>
            </a:r>
            <a:r>
              <a:rPr lang="cs-CZ" altLang="cs-CZ" sz="1600" dirty="0" smtClean="0"/>
              <a:t>veškeré doklady související s poskytnutím, čerpáním a vyúčtováním dotace.</a:t>
            </a:r>
            <a:r>
              <a:rPr lang="cs-CZ" altLang="cs-CZ" sz="1600" dirty="0"/>
              <a:t>	</a:t>
            </a:r>
            <a:r>
              <a:rPr lang="cs-CZ" altLang="cs-CZ" sz="1600" b="1" dirty="0">
                <a:solidFill>
                  <a:srgbClr val="000000"/>
                </a:solidFill>
              </a:rPr>
              <a:t>Tato povinnost </a:t>
            </a:r>
            <a:r>
              <a:rPr lang="cs-CZ" sz="1600" b="1" dirty="0">
                <a:solidFill>
                  <a:srgbClr val="000000"/>
                </a:solidFill>
              </a:rPr>
              <a:t>se nevztahuje na příjemce, kteří nemají povinnost vést účetnictví dle zákona o účetnictví</a:t>
            </a:r>
            <a:r>
              <a:rPr lang="cs-CZ" sz="1600" dirty="0">
                <a:solidFill>
                  <a:srgbClr val="000000"/>
                </a:solidFill>
              </a:rPr>
              <a:t>. </a:t>
            </a:r>
            <a:r>
              <a:rPr lang="cs-CZ" sz="1600" b="1" dirty="0">
                <a:solidFill>
                  <a:srgbClr val="000000"/>
                </a:solidFill>
              </a:rPr>
              <a:t>Tito příjemci však mají povinnost zajistit oddělené vedení a zúčtování nákladů a výnosů souvisejících s projektem</a:t>
            </a:r>
            <a:r>
              <a:rPr lang="cs-CZ" sz="1600" b="1" dirty="0" smtClean="0">
                <a:solidFill>
                  <a:srgbClr val="000000"/>
                </a:solidFill>
              </a:rPr>
              <a:t>.</a:t>
            </a:r>
            <a:endParaRPr lang="cs-CZ" sz="1600" b="1" dirty="0">
              <a:solidFill>
                <a:srgbClr val="000000"/>
              </a:solidFill>
            </a:endParaRPr>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6</a:t>
            </a:fld>
            <a:endParaRPr lang="cs-CZ"/>
          </a:p>
        </p:txBody>
      </p:sp>
    </p:spTree>
  </p:cSld>
  <p:clrMapOvr>
    <a:masterClrMapping/>
  </p:clrMapOvr>
  <p:transition advTm="6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Text Box 3"/>
          <p:cNvSpPr txBox="1">
            <a:spLocks noChangeArrowheads="1"/>
          </p:cNvSpPr>
          <p:nvPr/>
        </p:nvSpPr>
        <p:spPr bwMode="auto">
          <a:xfrm>
            <a:off x="2555776" y="32940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smtClean="0">
                <a:solidFill>
                  <a:srgbClr val="00B0F0"/>
                </a:solidFill>
              </a:rPr>
              <a:t>ZMĚNY PROJEKTU</a:t>
            </a:r>
            <a:endParaRPr lang="cs-CZ" altLang="cs-CZ" sz="2200" b="1" dirty="0">
              <a:solidFill>
                <a:srgbClr val="00B0F0"/>
              </a:solidFill>
            </a:endParaRPr>
          </a:p>
        </p:txBody>
      </p:sp>
      <p:sp>
        <p:nvSpPr>
          <p:cNvPr id="7" name="Rectangle 11"/>
          <p:cNvSpPr>
            <a:spLocks noGrp="1" noChangeArrowheads="1"/>
          </p:cNvSpPr>
          <p:nvPr>
            <p:ph idx="1"/>
          </p:nvPr>
        </p:nvSpPr>
        <p:spPr>
          <a:xfrm>
            <a:off x="426368" y="1772816"/>
            <a:ext cx="8291264" cy="5400600"/>
          </a:xfrm>
        </p:spPr>
        <p:txBody>
          <a:bodyPr/>
          <a:lstStyle/>
          <a:p>
            <a:pPr algn="just" eaLnBrk="1" hangingPunct="1">
              <a:spcBef>
                <a:spcPct val="0"/>
              </a:spcBef>
              <a:defRPr/>
            </a:pPr>
            <a:r>
              <a:rPr lang="cs-CZ" sz="1600" b="1" dirty="0" smtClean="0">
                <a:solidFill>
                  <a:srgbClr val="000000"/>
                </a:solidFill>
              </a:rPr>
              <a:t>v </a:t>
            </a:r>
            <a:r>
              <a:rPr lang="cs-CZ" sz="1600" b="1" dirty="0">
                <a:solidFill>
                  <a:srgbClr val="000000"/>
                </a:solidFill>
              </a:rPr>
              <a:t>případě jakékoliv změny související s čerpáním poskytnuté dotace, realizací projektu či identifikačními údaji příjemce </a:t>
            </a:r>
            <a:r>
              <a:rPr lang="cs-CZ" sz="1600" dirty="0">
                <a:solidFill>
                  <a:srgbClr val="000000"/>
                </a:solidFill>
              </a:rPr>
              <a:t>je nezbytné neprodleně, nejpozději do </a:t>
            </a:r>
            <a:r>
              <a:rPr lang="cs-CZ" sz="1600" dirty="0" smtClean="0">
                <a:solidFill>
                  <a:srgbClr val="000000"/>
                </a:solidFill>
              </a:rPr>
              <a:t/>
            </a:r>
            <a:br>
              <a:rPr lang="cs-CZ" sz="1600" dirty="0" smtClean="0">
                <a:solidFill>
                  <a:srgbClr val="000000"/>
                </a:solidFill>
              </a:rPr>
            </a:br>
            <a:r>
              <a:rPr lang="cs-CZ" sz="1600" dirty="0" smtClean="0">
                <a:solidFill>
                  <a:srgbClr val="000000"/>
                </a:solidFill>
              </a:rPr>
              <a:t>7 </a:t>
            </a:r>
            <a:r>
              <a:rPr lang="cs-CZ" sz="1600" dirty="0">
                <a:solidFill>
                  <a:srgbClr val="000000"/>
                </a:solidFill>
              </a:rPr>
              <a:t>kalendářních dní, zaslat poskytovateli dotace prostřednictvím </a:t>
            </a:r>
            <a:r>
              <a:rPr lang="cs-CZ" sz="1600" b="1" dirty="0">
                <a:solidFill>
                  <a:srgbClr val="000000"/>
                </a:solidFill>
              </a:rPr>
              <a:t>elektronického systému GRANTYS</a:t>
            </a:r>
            <a:r>
              <a:rPr lang="cs-CZ" sz="1600" dirty="0">
                <a:solidFill>
                  <a:srgbClr val="000000"/>
                </a:solidFill>
              </a:rPr>
              <a:t> </a:t>
            </a:r>
            <a:r>
              <a:rPr lang="cs-CZ" sz="1600" b="1" dirty="0">
                <a:solidFill>
                  <a:srgbClr val="000000"/>
                </a:solidFill>
              </a:rPr>
              <a:t>Žádost o změnu </a:t>
            </a:r>
            <a:r>
              <a:rPr lang="cs-CZ" sz="1600" b="1" dirty="0" smtClean="0">
                <a:solidFill>
                  <a:srgbClr val="000000"/>
                </a:solidFill>
              </a:rPr>
              <a:t>projektu</a:t>
            </a:r>
            <a:r>
              <a:rPr lang="cs-CZ" sz="1600" dirty="0" smtClean="0">
                <a:solidFill>
                  <a:srgbClr val="000000"/>
                </a:solidFill>
              </a:rPr>
              <a:t>,</a:t>
            </a:r>
          </a:p>
          <a:p>
            <a:pPr marL="0" indent="0" algn="just" eaLnBrk="1" hangingPunct="1">
              <a:spcBef>
                <a:spcPct val="0"/>
              </a:spcBef>
              <a:buNone/>
              <a:defRPr/>
            </a:pPr>
            <a:endParaRPr lang="cs-CZ" sz="1600" dirty="0" smtClean="0">
              <a:solidFill>
                <a:srgbClr val="00B0F0"/>
              </a:solidFill>
            </a:endParaRPr>
          </a:p>
          <a:p>
            <a:pPr algn="just" eaLnBrk="1" hangingPunct="1">
              <a:spcBef>
                <a:spcPct val="0"/>
              </a:spcBef>
              <a:defRPr/>
            </a:pPr>
            <a:r>
              <a:rPr lang="cs-CZ" sz="1600" b="1" dirty="0">
                <a:solidFill>
                  <a:srgbClr val="000000"/>
                </a:solidFill>
                <a:latin typeface="Arial" panose="020B0604020202020204" pitchFamily="34" charset="0"/>
                <a:cs typeface="Arial" panose="020B0604020202020204" pitchFamily="34" charset="0"/>
              </a:rPr>
              <a:t>ž</a:t>
            </a:r>
            <a:r>
              <a:rPr lang="cs-CZ" sz="1600" b="1" dirty="0" smtClean="0">
                <a:solidFill>
                  <a:srgbClr val="000000"/>
                </a:solidFill>
                <a:latin typeface="Arial" panose="020B0604020202020204" pitchFamily="34" charset="0"/>
                <a:cs typeface="Arial" panose="020B0604020202020204" pitchFamily="34" charset="0"/>
              </a:rPr>
              <a:t>ádost </a:t>
            </a:r>
            <a:r>
              <a:rPr lang="cs-CZ" sz="1600" b="1" dirty="0">
                <a:solidFill>
                  <a:srgbClr val="000000"/>
                </a:solidFill>
                <a:latin typeface="Arial" panose="020B0604020202020204" pitchFamily="34" charset="0"/>
                <a:cs typeface="Arial" panose="020B0604020202020204" pitchFamily="34" charset="0"/>
              </a:rPr>
              <a:t>o změnu projektu </a:t>
            </a:r>
            <a:r>
              <a:rPr lang="cs-CZ" sz="1600" b="1" dirty="0" smtClean="0">
                <a:solidFill>
                  <a:srgbClr val="000000"/>
                </a:solidFill>
                <a:latin typeface="Arial" panose="020B0604020202020204" pitchFamily="34" charset="0"/>
                <a:cs typeface="Arial" panose="020B0604020202020204" pitchFamily="34" charset="0"/>
              </a:rPr>
              <a:t>je </a:t>
            </a:r>
            <a:r>
              <a:rPr lang="cs-CZ" sz="1600" b="1" dirty="0">
                <a:solidFill>
                  <a:srgbClr val="000000"/>
                </a:solidFill>
                <a:latin typeface="Arial" panose="020B0604020202020204" pitchFamily="34" charset="0"/>
                <a:cs typeface="Arial" panose="020B0604020202020204" pitchFamily="34" charset="0"/>
              </a:rPr>
              <a:t>příjemce dotace povinen předložit </a:t>
            </a:r>
            <a:r>
              <a:rPr lang="cs-CZ" sz="1600" b="1" dirty="0" smtClean="0">
                <a:solidFill>
                  <a:srgbClr val="000000"/>
                </a:solidFill>
                <a:latin typeface="Arial" panose="020B0604020202020204" pitchFamily="34" charset="0"/>
                <a:cs typeface="Arial" panose="020B0604020202020204" pitchFamily="34" charset="0"/>
              </a:rPr>
              <a:t>nejpozději</a:t>
            </a:r>
            <a:br>
              <a:rPr lang="cs-CZ" sz="1600" b="1" dirty="0" smtClean="0">
                <a:solidFill>
                  <a:srgbClr val="000000"/>
                </a:solidFill>
                <a:latin typeface="Arial" panose="020B0604020202020204" pitchFamily="34" charset="0"/>
                <a:cs typeface="Arial" panose="020B0604020202020204" pitchFamily="34" charset="0"/>
              </a:rPr>
            </a:br>
            <a:r>
              <a:rPr lang="cs-CZ" sz="1600" b="1" dirty="0" smtClean="0">
                <a:solidFill>
                  <a:srgbClr val="FF0000"/>
                </a:solidFill>
                <a:latin typeface="Arial" panose="020B0604020202020204" pitchFamily="34" charset="0"/>
                <a:cs typeface="Arial" panose="020B0604020202020204" pitchFamily="34" charset="0"/>
              </a:rPr>
              <a:t>do </a:t>
            </a:r>
            <a:r>
              <a:rPr lang="cs-CZ" sz="1600" b="1" dirty="0">
                <a:solidFill>
                  <a:srgbClr val="FF0000"/>
                </a:solidFill>
                <a:latin typeface="Arial" panose="020B0604020202020204" pitchFamily="34" charset="0"/>
                <a:cs typeface="Arial" panose="020B0604020202020204" pitchFamily="34" charset="0"/>
              </a:rPr>
              <a:t>30. 09. </a:t>
            </a:r>
            <a:r>
              <a:rPr lang="cs-CZ" sz="1600" b="1" dirty="0" smtClean="0">
                <a:solidFill>
                  <a:srgbClr val="FF0000"/>
                </a:solidFill>
                <a:latin typeface="Arial" panose="020B0604020202020204" pitchFamily="34" charset="0"/>
                <a:cs typeface="Arial" panose="020B0604020202020204" pitchFamily="34" charset="0"/>
              </a:rPr>
              <a:t>2024</a:t>
            </a:r>
          </a:p>
          <a:p>
            <a:pPr marL="0" indent="0" algn="just" eaLnBrk="1" hangingPunct="1">
              <a:spcBef>
                <a:spcPct val="0"/>
              </a:spcBef>
              <a:buNone/>
              <a:defRPr/>
            </a:pPr>
            <a:endParaRPr lang="cs-CZ" sz="1600" dirty="0">
              <a:solidFill>
                <a:srgbClr val="000000"/>
              </a:solidFill>
              <a:latin typeface="Arial" panose="020B0604020202020204" pitchFamily="34" charset="0"/>
              <a:cs typeface="Arial" panose="020B0604020202020204" pitchFamily="34" charset="0"/>
            </a:endParaRPr>
          </a:p>
          <a:p>
            <a:pPr algn="just" eaLnBrk="1" hangingPunct="1">
              <a:spcBef>
                <a:spcPct val="0"/>
              </a:spcBef>
              <a:defRPr/>
            </a:pPr>
            <a:r>
              <a:rPr lang="cs-CZ" sz="1600" dirty="0">
                <a:solidFill>
                  <a:srgbClr val="FF0000"/>
                </a:solidFill>
                <a:latin typeface="Arial" panose="020B0604020202020204" pitchFamily="34" charset="0"/>
                <a:cs typeface="Arial" panose="020B0604020202020204" pitchFamily="34" charset="0"/>
              </a:rPr>
              <a:t>ž</a:t>
            </a:r>
            <a:r>
              <a:rPr lang="cs-CZ" sz="1600" dirty="0" smtClean="0">
                <a:solidFill>
                  <a:srgbClr val="FF0000"/>
                </a:solidFill>
                <a:latin typeface="Arial" panose="020B0604020202020204" pitchFamily="34" charset="0"/>
                <a:cs typeface="Arial" panose="020B0604020202020204" pitchFamily="34" charset="0"/>
              </a:rPr>
              <a:t>ádost </a:t>
            </a:r>
            <a:r>
              <a:rPr lang="cs-CZ" sz="1600" dirty="0">
                <a:solidFill>
                  <a:srgbClr val="FF0000"/>
                </a:solidFill>
                <a:latin typeface="Arial" panose="020B0604020202020204" pitchFamily="34" charset="0"/>
                <a:cs typeface="Arial" panose="020B0604020202020204" pitchFamily="34" charset="0"/>
              </a:rPr>
              <a:t>o změnu </a:t>
            </a:r>
            <a:r>
              <a:rPr lang="cs-CZ" sz="1600" dirty="0" smtClean="0">
                <a:solidFill>
                  <a:srgbClr val="FF0000"/>
                </a:solidFill>
                <a:latin typeface="Arial" panose="020B0604020202020204" pitchFamily="34" charset="0"/>
                <a:cs typeface="Arial" panose="020B0604020202020204" pitchFamily="34" charset="0"/>
              </a:rPr>
              <a:t>je nutné vyplnit </a:t>
            </a:r>
            <a:r>
              <a:rPr lang="cs-CZ" sz="1600" dirty="0">
                <a:solidFill>
                  <a:srgbClr val="FF0000"/>
                </a:solidFill>
                <a:latin typeface="Arial" panose="020B0604020202020204" pitchFamily="34" charset="0"/>
                <a:cs typeface="Arial" panose="020B0604020202020204" pitchFamily="34" charset="0"/>
              </a:rPr>
              <a:t>v elektronickém systému GRANTYS</a:t>
            </a:r>
            <a:r>
              <a:rPr lang="cs-CZ" sz="1600" dirty="0">
                <a:solidFill>
                  <a:srgbClr val="000000"/>
                </a:solidFill>
                <a:latin typeface="Arial" panose="020B0604020202020204" pitchFamily="34" charset="0"/>
                <a:cs typeface="Arial" panose="020B0604020202020204" pitchFamily="34" charset="0"/>
              </a:rPr>
              <a:t>. V případě, že požadovaná změna má vliv na rozpočet projektu, musí příjemce dotace vyplnit také nákladový rozpočet. Pokud se vzniklá změna týká např. úpravy bankovního účtu, změny členů statutárního orgánu, změny adresy, změny kontaktních údajů, aj., musí žadatel zaškrtnout ve formuláři Žádosti o změnu projektu příslušný typ změny a dokumenty související s touto změnou nahrát do záložky „Soubory</a:t>
            </a:r>
            <a:r>
              <a:rPr lang="cs-CZ" sz="1600" dirty="0" smtClean="0">
                <a:solidFill>
                  <a:srgbClr val="000000"/>
                </a:solidFill>
                <a:latin typeface="Arial" panose="020B0604020202020204" pitchFamily="34" charset="0"/>
                <a:cs typeface="Arial" panose="020B0604020202020204" pitchFamily="34" charset="0"/>
              </a:rPr>
              <a:t>“.</a:t>
            </a:r>
          </a:p>
          <a:p>
            <a:pPr marL="0" indent="0" algn="just" eaLnBrk="1" hangingPunct="1">
              <a:spcBef>
                <a:spcPct val="0"/>
              </a:spcBef>
              <a:buNone/>
              <a:defRPr/>
            </a:pPr>
            <a:endParaRPr lang="cs-CZ" sz="1600" dirty="0" smtClean="0">
              <a:solidFill>
                <a:srgbClr val="000000"/>
              </a:solidFill>
              <a:latin typeface="Arial" panose="020B0604020202020204" pitchFamily="34" charset="0"/>
              <a:cs typeface="Arial" panose="020B0604020202020204" pitchFamily="34" charset="0"/>
            </a:endParaRPr>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7</a:t>
            </a:fld>
            <a:endParaRPr lang="cs-CZ"/>
          </a:p>
        </p:txBody>
      </p:sp>
    </p:spTree>
    <p:extLst>
      <p:ext uri="{BB962C8B-B14F-4D97-AF65-F5344CB8AC3E}">
        <p14:creationId xmlns:p14="http://schemas.microsoft.com/office/powerpoint/2010/main" val="1646780596"/>
      </p:ext>
    </p:extLst>
  </p:cSld>
  <p:clrMapOvr>
    <a:masterClrMapping/>
  </p:clrMapOvr>
  <p:transition advTm="6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CB0E67C-D1EA-477F-9B98-22127AEF8051}" type="slidenum">
              <a:rPr lang="cs-CZ" altLang="cs-CZ" sz="1400" smtClean="0"/>
              <a:pPr eaLnBrk="1" hangingPunct="1">
                <a:spcBef>
                  <a:spcPct val="0"/>
                </a:spcBef>
                <a:buFontTx/>
                <a:buNone/>
              </a:pPr>
              <a:t>8</a:t>
            </a:fld>
            <a:endParaRPr lang="cs-CZ" altLang="cs-CZ" sz="1400" smtClean="0"/>
          </a:p>
        </p:txBody>
      </p:sp>
      <p:sp>
        <p:nvSpPr>
          <p:cNvPr id="12293" name="Text Box 3"/>
          <p:cNvSpPr txBox="1">
            <a:spLocks noChangeArrowheads="1"/>
          </p:cNvSpPr>
          <p:nvPr/>
        </p:nvSpPr>
        <p:spPr bwMode="auto">
          <a:xfrm>
            <a:off x="2555776" y="32940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smtClean="0">
                <a:solidFill>
                  <a:srgbClr val="00B0F0"/>
                </a:solidFill>
              </a:rPr>
              <a:t>ZMĚNY PROJEKTU</a:t>
            </a:r>
            <a:endParaRPr lang="cs-CZ" altLang="cs-CZ" sz="2200" b="1" dirty="0">
              <a:solidFill>
                <a:srgbClr val="00B0F0"/>
              </a:solidFill>
            </a:endParaRPr>
          </a:p>
        </p:txBody>
      </p:sp>
      <p:sp>
        <p:nvSpPr>
          <p:cNvPr id="3" name="Obdélník 2"/>
          <p:cNvSpPr/>
          <p:nvPr/>
        </p:nvSpPr>
        <p:spPr>
          <a:xfrm>
            <a:off x="1979712" y="1556792"/>
            <a:ext cx="280831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 name="Obdélník 3"/>
          <p:cNvSpPr/>
          <p:nvPr/>
        </p:nvSpPr>
        <p:spPr>
          <a:xfrm>
            <a:off x="521550" y="5130828"/>
            <a:ext cx="7931224" cy="1384995"/>
          </a:xfrm>
          <a:prstGeom prst="rect">
            <a:avLst/>
          </a:prstGeom>
        </p:spPr>
        <p:txBody>
          <a:bodyPr wrap="square">
            <a:spAutoFit/>
          </a:bodyPr>
          <a:lstStyle/>
          <a:p>
            <a:pPr algn="just">
              <a:defRPr/>
            </a:pPr>
            <a:r>
              <a:rPr lang="cs-CZ" sz="1400" dirty="0">
                <a:solidFill>
                  <a:srgbClr val="000000"/>
                </a:solidFill>
                <a:latin typeface="Arial" panose="020B0604020202020204" pitchFamily="34" charset="0"/>
                <a:cs typeface="Arial" panose="020B0604020202020204" pitchFamily="34" charset="0"/>
              </a:rPr>
              <a:t>Po vyplnění formuláře Žádosti o změnu projektu, př. vyplnění nákladového rozpočtu a nahrání příslušných příloh musí příjemce Žádost o změnu odeslat prostřednictvím </a:t>
            </a:r>
            <a:r>
              <a:rPr lang="cs-CZ" sz="1400" b="1" dirty="0">
                <a:solidFill>
                  <a:srgbClr val="000000"/>
                </a:solidFill>
                <a:latin typeface="Arial" panose="020B0604020202020204" pitchFamily="34" charset="0"/>
                <a:cs typeface="Arial" panose="020B0604020202020204" pitchFamily="34" charset="0"/>
              </a:rPr>
              <a:t>elektronického systému GRANTYS, následně</a:t>
            </a:r>
            <a:r>
              <a:rPr lang="cs-CZ" sz="1400" dirty="0">
                <a:solidFill>
                  <a:srgbClr val="000000"/>
                </a:solidFill>
                <a:latin typeface="Arial" panose="020B0604020202020204" pitchFamily="34" charset="0"/>
                <a:cs typeface="Arial" panose="020B0604020202020204" pitchFamily="34" charset="0"/>
              </a:rPr>
              <a:t> žadatel odeslanou žádost a nákladový rozpočet vyexportuje do formátu .doc nebo .</a:t>
            </a:r>
            <a:r>
              <a:rPr lang="cs-CZ" sz="1400" dirty="0" err="1">
                <a:solidFill>
                  <a:srgbClr val="000000"/>
                </a:solidFill>
                <a:latin typeface="Arial" panose="020B0604020202020204" pitchFamily="34" charset="0"/>
                <a:cs typeface="Arial" panose="020B0604020202020204" pitchFamily="34" charset="0"/>
              </a:rPr>
              <a:t>pdf</a:t>
            </a:r>
            <a:r>
              <a:rPr lang="cs-CZ" sz="1400" dirty="0">
                <a:solidFill>
                  <a:srgbClr val="000000"/>
                </a:solidFill>
                <a:latin typeface="Arial" panose="020B0604020202020204" pitchFamily="34" charset="0"/>
                <a:cs typeface="Arial" panose="020B0604020202020204" pitchFamily="34" charset="0"/>
              </a:rPr>
              <a:t> a TAKTO VYEXPORTOVANOU ŽÁDOST VČETNĚ NÁKLADOVÉHO ROZPOČTU </a:t>
            </a:r>
            <a:r>
              <a:rPr lang="cs-CZ" sz="1400" b="1" dirty="0">
                <a:solidFill>
                  <a:srgbClr val="000000"/>
                </a:solidFill>
                <a:latin typeface="Arial" panose="020B0604020202020204" pitchFamily="34" charset="0"/>
                <a:cs typeface="Arial" panose="020B0604020202020204" pitchFamily="34" charset="0"/>
              </a:rPr>
              <a:t>příjemce </a:t>
            </a:r>
            <a:r>
              <a:rPr lang="cs-CZ" sz="1400" b="1" dirty="0">
                <a:solidFill>
                  <a:srgbClr val="FF0000"/>
                </a:solidFill>
                <a:latin typeface="Arial" panose="020B0604020202020204" pitchFamily="34" charset="0"/>
                <a:cs typeface="Arial" panose="020B0604020202020204" pitchFamily="34" charset="0"/>
              </a:rPr>
              <a:t>doručí poskytovateli prostřednictvím datové schránky nebo v listinné podobě </a:t>
            </a:r>
            <a:r>
              <a:rPr lang="cs-CZ" sz="1400" b="1" dirty="0">
                <a:solidFill>
                  <a:srgbClr val="000000"/>
                </a:solidFill>
                <a:latin typeface="Arial" panose="020B0604020202020204" pitchFamily="34" charset="0"/>
                <a:cs typeface="Arial" panose="020B0604020202020204" pitchFamily="34" charset="0"/>
              </a:rPr>
              <a:t>(pošta, podatelna SMO). </a:t>
            </a:r>
            <a:endParaRPr lang="cs-CZ" altLang="cs-CZ" sz="1400" dirty="0">
              <a:solidFill>
                <a:srgbClr val="000000"/>
              </a:solidFill>
            </a:endParaRPr>
          </a:p>
        </p:txBody>
      </p:sp>
      <p:pic>
        <p:nvPicPr>
          <p:cNvPr id="10" name="Zástupný symbol pro obsah 9"/>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594567" y="1251422"/>
            <a:ext cx="7785190" cy="3820395"/>
          </a:xfrm>
          <a:ln w="6350">
            <a:solidFill>
              <a:schemeClr val="bg2"/>
            </a:solidFill>
          </a:ln>
        </p:spPr>
      </p:pic>
    </p:spTree>
    <p:extLst>
      <p:ext uri="{BB962C8B-B14F-4D97-AF65-F5344CB8AC3E}">
        <p14:creationId xmlns:p14="http://schemas.microsoft.com/office/powerpoint/2010/main" val="77022327"/>
      </p:ext>
    </p:extLst>
  </p:cSld>
  <p:clrMapOvr>
    <a:masterClrMapping/>
  </p:clrMapOvr>
  <p:transition advTm="6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ZÁVĚREČNÉ VYÚČTOVÁNÍ</a:t>
            </a:r>
            <a:endParaRPr lang="cs-CZ" altLang="cs-CZ" sz="2200" b="1">
              <a:solidFill>
                <a:srgbClr val="E12D28"/>
              </a:solidFill>
            </a:endParaRPr>
          </a:p>
        </p:txBody>
      </p:sp>
      <p:sp>
        <p:nvSpPr>
          <p:cNvPr id="7" name="Rectangle 11"/>
          <p:cNvSpPr>
            <a:spLocks noGrp="1" noChangeArrowheads="1"/>
          </p:cNvSpPr>
          <p:nvPr>
            <p:ph idx="1"/>
          </p:nvPr>
        </p:nvSpPr>
        <p:spPr>
          <a:xfrm>
            <a:off x="534380" y="1556792"/>
            <a:ext cx="8075240" cy="4824536"/>
          </a:xfrm>
        </p:spPr>
        <p:txBody>
          <a:bodyPr/>
          <a:lstStyle/>
          <a:p>
            <a:pPr marL="0" indent="0" algn="just" eaLnBrk="1" hangingPunct="1">
              <a:spcBef>
                <a:spcPct val="0"/>
              </a:spcBef>
              <a:buNone/>
              <a:defRPr/>
            </a:pPr>
            <a:r>
              <a:rPr lang="cs-CZ" altLang="cs-CZ" sz="1600" b="1" dirty="0" smtClean="0">
                <a:solidFill>
                  <a:srgbClr val="000000"/>
                </a:solidFill>
              </a:rPr>
              <a:t>Čestné </a:t>
            </a:r>
            <a:r>
              <a:rPr lang="cs-CZ" altLang="cs-CZ" sz="1600" b="1" dirty="0">
                <a:solidFill>
                  <a:srgbClr val="000000"/>
                </a:solidFill>
              </a:rPr>
              <a:t>prohlášení o čerpání dotace:</a:t>
            </a:r>
          </a:p>
          <a:p>
            <a:pPr lvl="0" algn="just"/>
            <a:r>
              <a:rPr lang="cs-CZ" sz="1600" dirty="0">
                <a:solidFill>
                  <a:srgbClr val="000000"/>
                </a:solidFill>
              </a:rPr>
              <a:t>příjemce dotace je povinen v termínu oznámit poskytovateli formou čestného prohlášení, zda dotaci vyčerpá v plné výši a v souladu s jejím účelovým určením, nebo zda je v tomto ohledu skutečnost jiná, a případně jaká. Čestné prohlášení o čerpání dotace je příjemce dotace povinen předložit poskytovateli </a:t>
            </a:r>
            <a:r>
              <a:rPr lang="cs-CZ" sz="1600" b="1" dirty="0">
                <a:solidFill>
                  <a:srgbClr val="000000"/>
                </a:solidFill>
              </a:rPr>
              <a:t>prostřednictvím elektronického systému GRANTYS </a:t>
            </a:r>
            <a:r>
              <a:rPr lang="cs-CZ" sz="1600" b="1" dirty="0" smtClean="0">
                <a:solidFill>
                  <a:srgbClr val="000000"/>
                </a:solidFill>
              </a:rPr>
              <a:t>nejpozději </a:t>
            </a:r>
            <a:r>
              <a:rPr lang="cs-CZ" sz="1600" b="1" dirty="0" smtClean="0"/>
              <a:t>do</a:t>
            </a:r>
            <a:r>
              <a:rPr lang="cs-CZ" sz="1600" b="1" dirty="0" smtClean="0">
                <a:solidFill>
                  <a:srgbClr val="FF0000"/>
                </a:solidFill>
              </a:rPr>
              <a:t> 31</a:t>
            </a:r>
            <a:r>
              <a:rPr lang="cs-CZ" sz="1600" b="1" dirty="0">
                <a:solidFill>
                  <a:srgbClr val="FF0000"/>
                </a:solidFill>
              </a:rPr>
              <a:t>. 12. </a:t>
            </a:r>
            <a:r>
              <a:rPr lang="cs-CZ" sz="1600" b="1" dirty="0" smtClean="0">
                <a:solidFill>
                  <a:srgbClr val="FF0000"/>
                </a:solidFill>
              </a:rPr>
              <a:t>2024</a:t>
            </a:r>
            <a:r>
              <a:rPr lang="cs-CZ" sz="1600" dirty="0" smtClean="0">
                <a:solidFill>
                  <a:srgbClr val="000000"/>
                </a:solidFill>
              </a:rPr>
              <a:t>.</a:t>
            </a:r>
            <a:endParaRPr lang="cs-CZ" sz="1600" dirty="0">
              <a:solidFill>
                <a:srgbClr val="000000"/>
              </a:solidFill>
            </a:endParaRPr>
          </a:p>
          <a:p>
            <a:pPr marL="0" lvl="0" indent="0" algn="just">
              <a:buNone/>
            </a:pPr>
            <a:endParaRPr lang="cs-CZ" altLang="cs-CZ" sz="1400" b="1" dirty="0">
              <a:solidFill>
                <a:srgbClr val="00B0F0"/>
              </a:solidFill>
            </a:endParaRPr>
          </a:p>
          <a:p>
            <a:pPr marL="0" lvl="0" indent="0" algn="just">
              <a:buNone/>
            </a:pPr>
            <a:r>
              <a:rPr lang="cs-CZ" altLang="cs-CZ" sz="1600" b="1" dirty="0">
                <a:solidFill>
                  <a:srgbClr val="000000"/>
                </a:solidFill>
              </a:rPr>
              <a:t>Závěrečné vyúčtování dotace:</a:t>
            </a:r>
          </a:p>
          <a:p>
            <a:pPr algn="just" eaLnBrk="1" hangingPunct="1">
              <a:spcBef>
                <a:spcPct val="0"/>
              </a:spcBef>
              <a:defRPr/>
            </a:pPr>
            <a:r>
              <a:rPr lang="cs-CZ" sz="1600" dirty="0">
                <a:solidFill>
                  <a:srgbClr val="000000"/>
                </a:solidFill>
              </a:rPr>
              <a:t>vyúčtování dotace je příjemce povinen vyhotovit a podat</a:t>
            </a:r>
            <a:r>
              <a:rPr lang="cs-CZ" sz="1600" b="1" dirty="0">
                <a:solidFill>
                  <a:srgbClr val="000000"/>
                </a:solidFill>
              </a:rPr>
              <a:t> nejpozději do </a:t>
            </a:r>
            <a:r>
              <a:rPr lang="cs-CZ" sz="1600" b="1" dirty="0" smtClean="0">
                <a:solidFill>
                  <a:srgbClr val="000000"/>
                </a:solidFill>
              </a:rPr>
              <a:t/>
            </a:r>
            <a:br>
              <a:rPr lang="cs-CZ" sz="1600" b="1" dirty="0" smtClean="0">
                <a:solidFill>
                  <a:srgbClr val="000000"/>
                </a:solidFill>
              </a:rPr>
            </a:br>
            <a:r>
              <a:rPr lang="cs-CZ" sz="1600" b="1" dirty="0" smtClean="0">
                <a:solidFill>
                  <a:srgbClr val="FF0000"/>
                </a:solidFill>
              </a:rPr>
              <a:t>31</a:t>
            </a:r>
            <a:r>
              <a:rPr lang="cs-CZ" sz="1600" b="1" dirty="0">
                <a:solidFill>
                  <a:srgbClr val="FF0000"/>
                </a:solidFill>
              </a:rPr>
              <a:t>. 01. </a:t>
            </a:r>
            <a:r>
              <a:rPr lang="cs-CZ" sz="1600" b="1" dirty="0" smtClean="0">
                <a:solidFill>
                  <a:srgbClr val="FF0000"/>
                </a:solidFill>
              </a:rPr>
              <a:t>2025</a:t>
            </a:r>
            <a:endParaRPr lang="cs-CZ" altLang="cs-CZ" sz="1600" b="1" dirty="0">
              <a:solidFill>
                <a:srgbClr val="FF0000"/>
              </a:solidFill>
            </a:endParaRPr>
          </a:p>
          <a:p>
            <a:pPr algn="just" eaLnBrk="1" hangingPunct="1">
              <a:spcBef>
                <a:spcPct val="0"/>
              </a:spcBef>
              <a:defRPr/>
            </a:pPr>
            <a:r>
              <a:rPr lang="cs-CZ" altLang="cs-CZ" sz="1600" dirty="0">
                <a:solidFill>
                  <a:srgbClr val="000000"/>
                </a:solidFill>
              </a:rPr>
              <a:t>v rámci závěrečného vyúčtování je příjemce dotace povinen </a:t>
            </a:r>
            <a:r>
              <a:rPr lang="cs-CZ" sz="1600" b="1" dirty="0">
                <a:solidFill>
                  <a:srgbClr val="000000"/>
                </a:solidFill>
              </a:rPr>
              <a:t>doložit způsob prezentace statutárního města Opavy.</a:t>
            </a:r>
          </a:p>
          <a:p>
            <a:pPr marL="0" indent="0" algn="just" eaLnBrk="1" hangingPunct="1">
              <a:spcBef>
                <a:spcPct val="0"/>
              </a:spcBef>
              <a:buNone/>
              <a:defRPr/>
            </a:pPr>
            <a:endParaRPr lang="cs-CZ" sz="1400" b="1" dirty="0">
              <a:solidFill>
                <a:srgbClr val="FF0000"/>
              </a:solidFill>
            </a:endParaRPr>
          </a:p>
          <a:p>
            <a:pPr marL="0" indent="0" algn="just" eaLnBrk="1" hangingPunct="1">
              <a:spcBef>
                <a:spcPct val="0"/>
              </a:spcBef>
              <a:buNone/>
              <a:defRPr/>
            </a:pPr>
            <a:r>
              <a:rPr lang="cs-CZ" sz="1600" b="1" dirty="0">
                <a:solidFill>
                  <a:srgbClr val="FF0000"/>
                </a:solidFill>
              </a:rPr>
              <a:t>UPOZORNĚNÍ: </a:t>
            </a:r>
            <a:r>
              <a:rPr lang="cs-CZ" sz="1600" dirty="0">
                <a:solidFill>
                  <a:srgbClr val="FF0000"/>
                </a:solidFill>
              </a:rPr>
              <a:t>příjemce dotace </a:t>
            </a:r>
            <a:r>
              <a:rPr lang="cs-CZ" sz="1600" dirty="0" smtClean="0">
                <a:solidFill>
                  <a:srgbClr val="FF0000"/>
                </a:solidFill>
              </a:rPr>
              <a:t>JIŽ NENÍ POVINEN OZNAČOVAT ORIGINÁLY ÚČETNÍCH DOKLADŮ o </a:t>
            </a:r>
            <a:r>
              <a:rPr lang="cs-CZ" sz="1600" dirty="0">
                <a:solidFill>
                  <a:srgbClr val="FF0000"/>
                </a:solidFill>
              </a:rPr>
              <a:t>uznatelných nákladech projektu </a:t>
            </a:r>
            <a:r>
              <a:rPr lang="cs-CZ" sz="1600" b="1" dirty="0">
                <a:solidFill>
                  <a:srgbClr val="FF0000"/>
                </a:solidFill>
              </a:rPr>
              <a:t>číslem </a:t>
            </a:r>
            <a:r>
              <a:rPr lang="cs-CZ" sz="1600" b="1" dirty="0" smtClean="0">
                <a:solidFill>
                  <a:srgbClr val="FF0000"/>
                </a:solidFill>
              </a:rPr>
              <a:t>projektu</a:t>
            </a:r>
            <a:r>
              <a:rPr lang="cs-CZ" sz="1600" dirty="0" smtClean="0">
                <a:solidFill>
                  <a:srgbClr val="000000"/>
                </a:solidFill>
              </a:rPr>
              <a:t>, jejichž kopie předkládá v rámci závěrečného vyúčtování</a:t>
            </a:r>
            <a:r>
              <a:rPr lang="cs-CZ" sz="1600" dirty="0">
                <a:solidFill>
                  <a:srgbClr val="000000"/>
                </a:solidFill>
              </a:rPr>
              <a:t> </a:t>
            </a:r>
            <a:r>
              <a:rPr lang="cs-CZ" sz="1600" dirty="0" smtClean="0">
                <a:solidFill>
                  <a:srgbClr val="000000"/>
                </a:solidFill>
              </a:rPr>
              <a:t>(</a:t>
            </a:r>
            <a:r>
              <a:rPr lang="cs-CZ" sz="1600" i="1" u="sng" dirty="0" smtClean="0">
                <a:solidFill>
                  <a:srgbClr val="000000"/>
                </a:solidFill>
              </a:rPr>
              <a:t>více viz podmínky Smlouvy o poskytnutí účelové dotace z rozpočtu statutárního města Opavy, která bude zveřejněna v 12/2023 na </a:t>
            </a:r>
            <a:r>
              <a:rPr lang="cs-CZ" sz="1600" i="1" u="sng" dirty="0">
                <a:hlinkClick r:id="rId4"/>
              </a:rPr>
              <a:t>https://dotace.opava-city.cz</a:t>
            </a:r>
            <a:r>
              <a:rPr lang="cs-CZ" sz="1600" i="1" u="sng" dirty="0" smtClean="0">
                <a:hlinkClick r:id="rId4"/>
              </a:rPr>
              <a:t>/</a:t>
            </a:r>
            <a:r>
              <a:rPr lang="cs-CZ" sz="1600" i="1" dirty="0" smtClean="0">
                <a:solidFill>
                  <a:srgbClr val="000000"/>
                </a:solidFill>
              </a:rPr>
              <a:t>).</a:t>
            </a:r>
            <a:endParaRPr lang="cs-CZ" sz="1600" i="1" dirty="0">
              <a:solidFill>
                <a:srgbClr val="FF0000"/>
              </a:solidFill>
            </a:endParaRPr>
          </a:p>
          <a:p>
            <a:pPr marL="0" algn="just" eaLnBrk="1" hangingPunct="1">
              <a:spcBef>
                <a:spcPct val="0"/>
              </a:spcBef>
              <a:buFontTx/>
              <a:buNone/>
              <a:defRPr/>
            </a:pP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9</a:t>
            </a:fld>
            <a:endParaRPr lang="cs-CZ"/>
          </a:p>
        </p:txBody>
      </p:sp>
    </p:spTree>
  </p:cSld>
  <p:clrMapOvr>
    <a:masterClrMapping/>
  </p:clrMapOvr>
  <p:transition advTm="60000"/>
  <p:timing>
    <p:tnLst>
      <p:par>
        <p:cTn id="1" dur="indefinite" restart="never" nodeType="tmRoot"/>
      </p:par>
    </p:tnLst>
  </p:timing>
</p:sld>
</file>

<file path=ppt/theme/theme1.xml><?xml version="1.0" encoding="utf-8"?>
<a:theme xmlns:a="http://schemas.openxmlformats.org/drawingml/2006/main" name="mmopava-sablona-prezentace-nadpis">
  <a:themeElements>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mopava-sablona-prezentace-nadpis">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mopava-sablona-prezentace-nadpi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mopava-sablona-prezentace-nadpi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mopava-sablona-prezentace-nadpi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mopava-sablona-prezentace-nadpi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mopava-sablona-prezentace-nadpi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mopava-sablona-prezentace-nadpi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mopava-sablona-prezentace-nadpi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mopava-sablona-prezentace-nadpi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mopava-sablona-prezentace-nadpi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mopava-sablona-prezentace-nadpi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mopava-sablona-prezentace-nadpi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mmopava-sablona-prezentace-nadpis</Template>
  <TotalTime>11505</TotalTime>
  <Words>1497</Words>
  <Application>Microsoft Office PowerPoint</Application>
  <PresentationFormat>Předvádění na obrazovce (4:3)</PresentationFormat>
  <Paragraphs>363</Paragraphs>
  <Slides>33</Slides>
  <Notes>33</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33</vt:i4>
      </vt:variant>
    </vt:vector>
  </HeadingPairs>
  <TitlesOfParts>
    <vt:vector size="36" baseType="lpstr">
      <vt:lpstr>Arial</vt:lpstr>
      <vt:lpstr>Calibri</vt:lpstr>
      <vt:lpstr>mmopava-sablona-prezentace-nadpis</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ZÁVĚREČNÉ SHRNUTÍ</vt:lpstr>
      <vt:lpstr>Prezentace aplikace PowerPoint</vt:lpstr>
    </vt:vector>
  </TitlesOfParts>
  <Company>Magistrát města Opavy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mrkvica</dc:creator>
  <cp:lastModifiedBy>Raidová Barbora</cp:lastModifiedBy>
  <cp:revision>729</cp:revision>
  <cp:lastPrinted>2023-09-04T05:32:43Z</cp:lastPrinted>
  <dcterms:created xsi:type="dcterms:W3CDTF">2007-01-16T13:45:29Z</dcterms:created>
  <dcterms:modified xsi:type="dcterms:W3CDTF">2023-09-07T06:21:54Z</dcterms:modified>
</cp:coreProperties>
</file>