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6" r:id="rId2"/>
    <p:sldId id="317" r:id="rId3"/>
    <p:sldId id="330" r:id="rId4"/>
    <p:sldId id="331" r:id="rId5"/>
    <p:sldId id="375" r:id="rId6"/>
    <p:sldId id="376" r:id="rId7"/>
    <p:sldId id="333" r:id="rId8"/>
    <p:sldId id="348" r:id="rId9"/>
    <p:sldId id="337" r:id="rId10"/>
    <p:sldId id="377" r:id="rId11"/>
    <p:sldId id="378" r:id="rId12"/>
    <p:sldId id="338" r:id="rId13"/>
    <p:sldId id="339" r:id="rId14"/>
    <p:sldId id="340" r:id="rId15"/>
    <p:sldId id="341" r:id="rId16"/>
    <p:sldId id="351" r:id="rId17"/>
    <p:sldId id="353" r:id="rId18"/>
    <p:sldId id="354" r:id="rId19"/>
    <p:sldId id="355" r:id="rId20"/>
    <p:sldId id="356" r:id="rId21"/>
    <p:sldId id="357" r:id="rId22"/>
    <p:sldId id="358" r:id="rId23"/>
    <p:sldId id="359" r:id="rId24"/>
    <p:sldId id="360" r:id="rId25"/>
    <p:sldId id="361" r:id="rId26"/>
    <p:sldId id="362" r:id="rId27"/>
    <p:sldId id="363" r:id="rId28"/>
    <p:sldId id="365" r:id="rId29"/>
    <p:sldId id="366" r:id="rId30"/>
    <p:sldId id="367" r:id="rId31"/>
    <p:sldId id="368" r:id="rId32"/>
    <p:sldId id="369" r:id="rId33"/>
    <p:sldId id="370" r:id="rId34"/>
    <p:sldId id="371" r:id="rId35"/>
    <p:sldId id="372" r:id="rId36"/>
    <p:sldId id="373" r:id="rId37"/>
    <p:sldId id="303" r:id="rId38"/>
  </p:sldIdLst>
  <p:sldSz cx="9144000" cy="6858000" type="screen4x3"/>
  <p:notesSz cx="6797675" cy="992663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Výchozí oddíl" id="{5D70AB0C-6F93-4CD1-9289-1660742AE0A7}">
          <p14:sldIdLst>
            <p14:sldId id="256"/>
            <p14:sldId id="317"/>
            <p14:sldId id="330"/>
            <p14:sldId id="331"/>
            <p14:sldId id="375"/>
            <p14:sldId id="376"/>
            <p14:sldId id="333"/>
            <p14:sldId id="348"/>
            <p14:sldId id="337"/>
            <p14:sldId id="377"/>
            <p14:sldId id="378"/>
            <p14:sldId id="338"/>
            <p14:sldId id="339"/>
            <p14:sldId id="340"/>
            <p14:sldId id="341"/>
            <p14:sldId id="351"/>
            <p14:sldId id="353"/>
            <p14:sldId id="354"/>
            <p14:sldId id="355"/>
            <p14:sldId id="356"/>
            <p14:sldId id="357"/>
            <p14:sldId id="358"/>
            <p14:sldId id="359"/>
            <p14:sldId id="360"/>
            <p14:sldId id="361"/>
            <p14:sldId id="362"/>
            <p14:sldId id="363"/>
            <p14:sldId id="365"/>
            <p14:sldId id="366"/>
            <p14:sldId id="367"/>
            <p14:sldId id="368"/>
            <p14:sldId id="369"/>
            <p14:sldId id="370"/>
            <p14:sldId id="371"/>
            <p14:sldId id="372"/>
            <p14:sldId id="373"/>
            <p14:sldId id="30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iskrová Lenka" initials="JL" lastIdx="2" clrIdx="0">
    <p:extLst>
      <p:ext uri="{19B8F6BF-5375-455C-9EA6-DF929625EA0E}">
        <p15:presenceInfo xmlns:p15="http://schemas.microsoft.com/office/powerpoint/2012/main" userId="S-1-5-21-2835278719-1290944847-1444152478-1059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000000"/>
    <a:srgbClr val="D9DAD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 Světlá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Styl Středně sytá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906" autoAdjust="0"/>
  </p:normalViewPr>
  <p:slideViewPr>
    <p:cSldViewPr>
      <p:cViewPr varScale="1">
        <p:scale>
          <a:sx n="90" d="100"/>
          <a:sy n="90" d="100"/>
        </p:scale>
        <p:origin x="221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1"/>
            <a:ext cx="2946400"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defRPr sz="1200">
                <a:latin typeface="Arial" charset="0"/>
              </a:defRPr>
            </a:lvl1pPr>
          </a:lstStyle>
          <a:p>
            <a:pPr>
              <a:defRPr/>
            </a:pPr>
            <a:endParaRPr lang="cs-CZ"/>
          </a:p>
        </p:txBody>
      </p:sp>
      <p:sp>
        <p:nvSpPr>
          <p:cNvPr id="45059" name="Rectangle 3"/>
          <p:cNvSpPr>
            <a:spLocks noGrp="1" noChangeArrowheads="1"/>
          </p:cNvSpPr>
          <p:nvPr>
            <p:ph type="dt" sz="quarter" idx="1"/>
          </p:nvPr>
        </p:nvSpPr>
        <p:spPr bwMode="auto">
          <a:xfrm>
            <a:off x="3849689" y="1"/>
            <a:ext cx="2946400" cy="496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lgn="r">
              <a:defRPr sz="1200">
                <a:latin typeface="Arial" charset="0"/>
              </a:defRPr>
            </a:lvl1pPr>
          </a:lstStyle>
          <a:p>
            <a:pPr>
              <a:defRPr/>
            </a:pPr>
            <a:endParaRPr lang="cs-CZ"/>
          </a:p>
        </p:txBody>
      </p:sp>
      <p:sp>
        <p:nvSpPr>
          <p:cNvPr id="45060" name="Rectangle 4"/>
          <p:cNvSpPr>
            <a:spLocks noGrp="1" noChangeArrowheads="1"/>
          </p:cNvSpPr>
          <p:nvPr>
            <p:ph type="ftr" sz="quarter" idx="2"/>
          </p:nvPr>
        </p:nvSpPr>
        <p:spPr bwMode="auto">
          <a:xfrm>
            <a:off x="0" y="9428164"/>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defRPr sz="1200">
                <a:latin typeface="Arial" charset="0"/>
              </a:defRPr>
            </a:lvl1pPr>
          </a:lstStyle>
          <a:p>
            <a:pPr>
              <a:defRPr/>
            </a:pPr>
            <a:endParaRPr lang="cs-CZ"/>
          </a:p>
        </p:txBody>
      </p:sp>
      <p:sp>
        <p:nvSpPr>
          <p:cNvPr id="45061" name="Rectangle 5"/>
          <p:cNvSpPr>
            <a:spLocks noGrp="1" noChangeArrowheads="1"/>
          </p:cNvSpPr>
          <p:nvPr>
            <p:ph type="sldNum" sz="quarter" idx="3"/>
          </p:nvPr>
        </p:nvSpPr>
        <p:spPr bwMode="auto">
          <a:xfrm>
            <a:off x="3849689" y="9428164"/>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lgn="r">
              <a:defRPr sz="1200">
                <a:latin typeface="Arial" charset="0"/>
              </a:defRPr>
            </a:lvl1pPr>
          </a:lstStyle>
          <a:p>
            <a:pPr>
              <a:defRPr/>
            </a:pPr>
            <a:fld id="{2D74B7F7-D0CF-433C-8F69-2648FF897A23}" type="slidenum">
              <a:rPr lang="cs-CZ"/>
              <a:pPr>
                <a:defRPr/>
              </a:pPr>
              <a:t>‹#›</a:t>
            </a:fld>
            <a:endParaRPr lang="cs-CZ"/>
          </a:p>
        </p:txBody>
      </p:sp>
    </p:spTree>
    <p:extLst>
      <p:ext uri="{BB962C8B-B14F-4D97-AF65-F5344CB8AC3E}">
        <p14:creationId xmlns:p14="http://schemas.microsoft.com/office/powerpoint/2010/main" val="856331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1"/>
            <a:ext cx="2946400" cy="496889"/>
          </a:xfrm>
          <a:prstGeom prst="rect">
            <a:avLst/>
          </a:prstGeom>
        </p:spPr>
        <p:txBody>
          <a:bodyPr vert="horz" lIns="91538" tIns="45769" rIns="91538" bIns="45769" rtlCol="0"/>
          <a:lstStyle>
            <a:lvl1pPr algn="l">
              <a:defRPr sz="1200">
                <a:latin typeface="Arial" charset="0"/>
              </a:defRPr>
            </a:lvl1pPr>
          </a:lstStyle>
          <a:p>
            <a:pPr>
              <a:defRPr/>
            </a:pPr>
            <a:endParaRPr lang="cs-CZ"/>
          </a:p>
        </p:txBody>
      </p:sp>
      <p:sp>
        <p:nvSpPr>
          <p:cNvPr id="3" name="Zástupný symbol pro datum 2"/>
          <p:cNvSpPr>
            <a:spLocks noGrp="1"/>
          </p:cNvSpPr>
          <p:nvPr>
            <p:ph type="dt" idx="1"/>
          </p:nvPr>
        </p:nvSpPr>
        <p:spPr>
          <a:xfrm>
            <a:off x="3849689" y="1"/>
            <a:ext cx="2946400" cy="496889"/>
          </a:xfrm>
          <a:prstGeom prst="rect">
            <a:avLst/>
          </a:prstGeom>
        </p:spPr>
        <p:txBody>
          <a:bodyPr vert="horz" lIns="91538" tIns="45769" rIns="91538" bIns="45769" rtlCol="0"/>
          <a:lstStyle>
            <a:lvl1pPr algn="r">
              <a:defRPr sz="1200">
                <a:latin typeface="Arial" charset="0"/>
              </a:defRPr>
            </a:lvl1pPr>
          </a:lstStyle>
          <a:p>
            <a:pPr>
              <a:defRPr/>
            </a:pPr>
            <a:fld id="{091DE21B-5860-4610-939A-C0C923BC24B2}" type="datetimeFigureOut">
              <a:rPr lang="cs-CZ"/>
              <a:pPr>
                <a:defRPr/>
              </a:pPr>
              <a:t>02.09.2024</a:t>
            </a:fld>
            <a:endParaRPr lang="cs-CZ"/>
          </a:p>
        </p:txBody>
      </p:sp>
      <p:sp>
        <p:nvSpPr>
          <p:cNvPr id="4" name="Zástupný symbol pro obrázek snímku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538" tIns="45769" rIns="91538" bIns="45769" rtlCol="0" anchor="ctr"/>
          <a:lstStyle/>
          <a:p>
            <a:pPr lvl="0"/>
            <a:endParaRPr lang="cs-CZ" noProof="0" smtClean="0"/>
          </a:p>
        </p:txBody>
      </p:sp>
      <p:sp>
        <p:nvSpPr>
          <p:cNvPr id="5" name="Zástupný symbol pro poznámky 4"/>
          <p:cNvSpPr>
            <a:spLocks noGrp="1"/>
          </p:cNvSpPr>
          <p:nvPr>
            <p:ph type="body" sz="quarter" idx="3"/>
          </p:nvPr>
        </p:nvSpPr>
        <p:spPr>
          <a:xfrm>
            <a:off x="679451" y="4714877"/>
            <a:ext cx="5438775" cy="4467225"/>
          </a:xfrm>
          <a:prstGeom prst="rect">
            <a:avLst/>
          </a:prstGeom>
        </p:spPr>
        <p:txBody>
          <a:bodyPr vert="horz" lIns="91538" tIns="45769" rIns="91538" bIns="45769" rtlCol="0"/>
          <a:lstStyle/>
          <a:p>
            <a:pPr lvl="0"/>
            <a:r>
              <a:rPr lang="cs-CZ" noProof="0" smtClean="0"/>
              <a:t>Kliknutím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28164"/>
            <a:ext cx="2946400" cy="496887"/>
          </a:xfrm>
          <a:prstGeom prst="rect">
            <a:avLst/>
          </a:prstGeom>
        </p:spPr>
        <p:txBody>
          <a:bodyPr vert="horz" lIns="91538" tIns="45769" rIns="91538" bIns="45769" rtlCol="0" anchor="b"/>
          <a:lstStyle>
            <a:lvl1pPr algn="l">
              <a:defRPr sz="1200">
                <a:latin typeface="Arial" charset="0"/>
              </a:defRPr>
            </a:lvl1pPr>
          </a:lstStyle>
          <a:p>
            <a:pPr>
              <a:defRPr/>
            </a:pPr>
            <a:endParaRPr lang="cs-CZ"/>
          </a:p>
        </p:txBody>
      </p:sp>
      <p:sp>
        <p:nvSpPr>
          <p:cNvPr id="7" name="Zástupný symbol pro číslo snímku 6"/>
          <p:cNvSpPr>
            <a:spLocks noGrp="1"/>
          </p:cNvSpPr>
          <p:nvPr>
            <p:ph type="sldNum" sz="quarter" idx="5"/>
          </p:nvPr>
        </p:nvSpPr>
        <p:spPr>
          <a:xfrm>
            <a:off x="3849689" y="9428164"/>
            <a:ext cx="2946400" cy="496887"/>
          </a:xfrm>
          <a:prstGeom prst="rect">
            <a:avLst/>
          </a:prstGeom>
        </p:spPr>
        <p:txBody>
          <a:bodyPr vert="horz" lIns="91538" tIns="45769" rIns="91538" bIns="45769" rtlCol="0" anchor="b"/>
          <a:lstStyle>
            <a:lvl1pPr algn="r">
              <a:defRPr sz="1200">
                <a:latin typeface="Arial" charset="0"/>
              </a:defRPr>
            </a:lvl1pPr>
          </a:lstStyle>
          <a:p>
            <a:pPr>
              <a:defRPr/>
            </a:pPr>
            <a:fld id="{1AB955E8-0677-4851-A183-F99C7327303F}" type="slidenum">
              <a:rPr lang="cs-CZ"/>
              <a:pPr>
                <a:defRPr/>
              </a:pPr>
              <a:t>‹#›</a:t>
            </a:fld>
            <a:endParaRPr lang="cs-CZ"/>
          </a:p>
        </p:txBody>
      </p:sp>
    </p:spTree>
    <p:extLst>
      <p:ext uri="{BB962C8B-B14F-4D97-AF65-F5344CB8AC3E}">
        <p14:creationId xmlns:p14="http://schemas.microsoft.com/office/powerpoint/2010/main" val="8840306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1946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88B8C62-7395-49E6-B51B-3AD1151B898A}" type="slidenum">
              <a:rPr lang="cs-CZ" altLang="cs-CZ" smtClean="0">
                <a:latin typeface="Arial" charset="0"/>
              </a:rPr>
              <a:pPr eaLnBrk="1" hangingPunct="1">
                <a:spcBef>
                  <a:spcPct val="0"/>
                </a:spcBef>
              </a:pPr>
              <a:t>1</a:t>
            </a:fld>
            <a:endParaRPr lang="cs-CZ" altLang="cs-CZ" smtClean="0">
              <a:latin typeface="Arial" charset="0"/>
            </a:endParaRPr>
          </a:p>
        </p:txBody>
      </p:sp>
    </p:spTree>
    <p:extLst>
      <p:ext uri="{BB962C8B-B14F-4D97-AF65-F5344CB8AC3E}">
        <p14:creationId xmlns:p14="http://schemas.microsoft.com/office/powerpoint/2010/main" val="17069483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10</a:t>
            </a:fld>
            <a:endParaRPr lang="cs-CZ"/>
          </a:p>
        </p:txBody>
      </p:sp>
    </p:spTree>
    <p:extLst>
      <p:ext uri="{BB962C8B-B14F-4D97-AF65-F5344CB8AC3E}">
        <p14:creationId xmlns:p14="http://schemas.microsoft.com/office/powerpoint/2010/main" val="10393930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11</a:t>
            </a:fld>
            <a:endParaRPr lang="cs-CZ"/>
          </a:p>
        </p:txBody>
      </p:sp>
    </p:spTree>
    <p:extLst>
      <p:ext uri="{BB962C8B-B14F-4D97-AF65-F5344CB8AC3E}">
        <p14:creationId xmlns:p14="http://schemas.microsoft.com/office/powerpoint/2010/main" val="5520718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12</a:t>
            </a:fld>
            <a:endParaRPr lang="cs-CZ"/>
          </a:p>
        </p:txBody>
      </p:sp>
    </p:spTree>
    <p:extLst>
      <p:ext uri="{BB962C8B-B14F-4D97-AF65-F5344CB8AC3E}">
        <p14:creationId xmlns:p14="http://schemas.microsoft.com/office/powerpoint/2010/main" val="523442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13</a:t>
            </a:fld>
            <a:endParaRPr lang="cs-CZ"/>
          </a:p>
        </p:txBody>
      </p:sp>
    </p:spTree>
    <p:extLst>
      <p:ext uri="{BB962C8B-B14F-4D97-AF65-F5344CB8AC3E}">
        <p14:creationId xmlns:p14="http://schemas.microsoft.com/office/powerpoint/2010/main" val="12178770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14</a:t>
            </a:fld>
            <a:endParaRPr lang="cs-CZ"/>
          </a:p>
        </p:txBody>
      </p:sp>
    </p:spTree>
    <p:extLst>
      <p:ext uri="{BB962C8B-B14F-4D97-AF65-F5344CB8AC3E}">
        <p14:creationId xmlns:p14="http://schemas.microsoft.com/office/powerpoint/2010/main" val="40165105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15</a:t>
            </a:fld>
            <a:endParaRPr lang="cs-CZ"/>
          </a:p>
        </p:txBody>
      </p:sp>
    </p:spTree>
    <p:extLst>
      <p:ext uri="{BB962C8B-B14F-4D97-AF65-F5344CB8AC3E}">
        <p14:creationId xmlns:p14="http://schemas.microsoft.com/office/powerpoint/2010/main" val="7471780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16</a:t>
            </a:fld>
            <a:endParaRPr lang="cs-CZ"/>
          </a:p>
        </p:txBody>
      </p:sp>
    </p:spTree>
    <p:extLst>
      <p:ext uri="{BB962C8B-B14F-4D97-AF65-F5344CB8AC3E}">
        <p14:creationId xmlns:p14="http://schemas.microsoft.com/office/powerpoint/2010/main" val="23466821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1946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88B8C62-7395-49E6-B51B-3AD1151B898A}" type="slidenum">
              <a:rPr lang="cs-CZ" altLang="cs-CZ" smtClean="0">
                <a:latin typeface="Arial" charset="0"/>
              </a:rPr>
              <a:pPr eaLnBrk="1" hangingPunct="1">
                <a:spcBef>
                  <a:spcPct val="0"/>
                </a:spcBef>
              </a:pPr>
              <a:t>17</a:t>
            </a:fld>
            <a:endParaRPr lang="cs-CZ" altLang="cs-CZ" smtClean="0">
              <a:latin typeface="Arial" charset="0"/>
            </a:endParaRPr>
          </a:p>
        </p:txBody>
      </p:sp>
    </p:spTree>
    <p:extLst>
      <p:ext uri="{BB962C8B-B14F-4D97-AF65-F5344CB8AC3E}">
        <p14:creationId xmlns:p14="http://schemas.microsoft.com/office/powerpoint/2010/main" val="32714609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18</a:t>
            </a:fld>
            <a:endParaRPr lang="cs-CZ"/>
          </a:p>
        </p:txBody>
      </p:sp>
    </p:spTree>
    <p:extLst>
      <p:ext uri="{BB962C8B-B14F-4D97-AF65-F5344CB8AC3E}">
        <p14:creationId xmlns:p14="http://schemas.microsoft.com/office/powerpoint/2010/main" val="15688766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19</a:t>
            </a:fld>
            <a:endParaRPr lang="cs-CZ"/>
          </a:p>
        </p:txBody>
      </p:sp>
    </p:spTree>
    <p:extLst>
      <p:ext uri="{BB962C8B-B14F-4D97-AF65-F5344CB8AC3E}">
        <p14:creationId xmlns:p14="http://schemas.microsoft.com/office/powerpoint/2010/main" val="2804418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CE7FBAEA-C4D1-47D7-8D71-53689BB8E9D8}" type="slidenum">
              <a:rPr lang="cs-CZ" altLang="cs-CZ" smtClean="0">
                <a:latin typeface="Arial" charset="0"/>
              </a:rPr>
              <a:pPr eaLnBrk="1" hangingPunct="1">
                <a:spcBef>
                  <a:spcPct val="0"/>
                </a:spcBef>
              </a:pPr>
              <a:t>2</a:t>
            </a:fld>
            <a:endParaRPr lang="cs-CZ" altLang="cs-CZ" smtClean="0">
              <a:latin typeface="Arial" charset="0"/>
            </a:endParaRPr>
          </a:p>
        </p:txBody>
      </p:sp>
    </p:spTree>
    <p:extLst>
      <p:ext uri="{BB962C8B-B14F-4D97-AF65-F5344CB8AC3E}">
        <p14:creationId xmlns:p14="http://schemas.microsoft.com/office/powerpoint/2010/main" val="24824799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20</a:t>
            </a:fld>
            <a:endParaRPr lang="cs-CZ"/>
          </a:p>
        </p:txBody>
      </p:sp>
    </p:spTree>
    <p:extLst>
      <p:ext uri="{BB962C8B-B14F-4D97-AF65-F5344CB8AC3E}">
        <p14:creationId xmlns:p14="http://schemas.microsoft.com/office/powerpoint/2010/main" val="13155320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21</a:t>
            </a:fld>
            <a:endParaRPr lang="cs-CZ"/>
          </a:p>
        </p:txBody>
      </p:sp>
    </p:spTree>
    <p:extLst>
      <p:ext uri="{BB962C8B-B14F-4D97-AF65-F5344CB8AC3E}">
        <p14:creationId xmlns:p14="http://schemas.microsoft.com/office/powerpoint/2010/main" val="10486193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22</a:t>
            </a:fld>
            <a:endParaRPr lang="cs-CZ"/>
          </a:p>
        </p:txBody>
      </p:sp>
    </p:spTree>
    <p:extLst>
      <p:ext uri="{BB962C8B-B14F-4D97-AF65-F5344CB8AC3E}">
        <p14:creationId xmlns:p14="http://schemas.microsoft.com/office/powerpoint/2010/main" val="25214544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23</a:t>
            </a:fld>
            <a:endParaRPr lang="cs-CZ"/>
          </a:p>
        </p:txBody>
      </p:sp>
    </p:spTree>
    <p:extLst>
      <p:ext uri="{BB962C8B-B14F-4D97-AF65-F5344CB8AC3E}">
        <p14:creationId xmlns:p14="http://schemas.microsoft.com/office/powerpoint/2010/main" val="32266103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24</a:t>
            </a:fld>
            <a:endParaRPr lang="cs-CZ"/>
          </a:p>
        </p:txBody>
      </p:sp>
    </p:spTree>
    <p:extLst>
      <p:ext uri="{BB962C8B-B14F-4D97-AF65-F5344CB8AC3E}">
        <p14:creationId xmlns:p14="http://schemas.microsoft.com/office/powerpoint/2010/main" val="27678781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25</a:t>
            </a:fld>
            <a:endParaRPr lang="cs-CZ"/>
          </a:p>
        </p:txBody>
      </p:sp>
    </p:spTree>
    <p:extLst>
      <p:ext uri="{BB962C8B-B14F-4D97-AF65-F5344CB8AC3E}">
        <p14:creationId xmlns:p14="http://schemas.microsoft.com/office/powerpoint/2010/main" val="39059369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26</a:t>
            </a:fld>
            <a:endParaRPr lang="cs-CZ"/>
          </a:p>
        </p:txBody>
      </p:sp>
    </p:spTree>
    <p:extLst>
      <p:ext uri="{BB962C8B-B14F-4D97-AF65-F5344CB8AC3E}">
        <p14:creationId xmlns:p14="http://schemas.microsoft.com/office/powerpoint/2010/main" val="6607860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27</a:t>
            </a:fld>
            <a:endParaRPr lang="cs-CZ"/>
          </a:p>
        </p:txBody>
      </p:sp>
    </p:spTree>
    <p:extLst>
      <p:ext uri="{BB962C8B-B14F-4D97-AF65-F5344CB8AC3E}">
        <p14:creationId xmlns:p14="http://schemas.microsoft.com/office/powerpoint/2010/main" val="34723519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28</a:t>
            </a:fld>
            <a:endParaRPr lang="cs-CZ"/>
          </a:p>
        </p:txBody>
      </p:sp>
    </p:spTree>
    <p:extLst>
      <p:ext uri="{BB962C8B-B14F-4D97-AF65-F5344CB8AC3E}">
        <p14:creationId xmlns:p14="http://schemas.microsoft.com/office/powerpoint/2010/main" val="31992629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29</a:t>
            </a:fld>
            <a:endParaRPr lang="cs-CZ"/>
          </a:p>
        </p:txBody>
      </p:sp>
    </p:spTree>
    <p:extLst>
      <p:ext uri="{BB962C8B-B14F-4D97-AF65-F5344CB8AC3E}">
        <p14:creationId xmlns:p14="http://schemas.microsoft.com/office/powerpoint/2010/main" val="2276758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3</a:t>
            </a:fld>
            <a:endParaRPr lang="cs-CZ"/>
          </a:p>
        </p:txBody>
      </p:sp>
    </p:spTree>
    <p:extLst>
      <p:ext uri="{BB962C8B-B14F-4D97-AF65-F5344CB8AC3E}">
        <p14:creationId xmlns:p14="http://schemas.microsoft.com/office/powerpoint/2010/main" val="25150820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30</a:t>
            </a:fld>
            <a:endParaRPr lang="cs-CZ"/>
          </a:p>
        </p:txBody>
      </p:sp>
    </p:spTree>
    <p:extLst>
      <p:ext uri="{BB962C8B-B14F-4D97-AF65-F5344CB8AC3E}">
        <p14:creationId xmlns:p14="http://schemas.microsoft.com/office/powerpoint/2010/main" val="32930092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31</a:t>
            </a:fld>
            <a:endParaRPr lang="cs-CZ"/>
          </a:p>
        </p:txBody>
      </p:sp>
    </p:spTree>
    <p:extLst>
      <p:ext uri="{BB962C8B-B14F-4D97-AF65-F5344CB8AC3E}">
        <p14:creationId xmlns:p14="http://schemas.microsoft.com/office/powerpoint/2010/main" val="6578205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32</a:t>
            </a:fld>
            <a:endParaRPr lang="cs-CZ"/>
          </a:p>
        </p:txBody>
      </p:sp>
    </p:spTree>
    <p:extLst>
      <p:ext uri="{BB962C8B-B14F-4D97-AF65-F5344CB8AC3E}">
        <p14:creationId xmlns:p14="http://schemas.microsoft.com/office/powerpoint/2010/main" val="13858314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33</a:t>
            </a:fld>
            <a:endParaRPr lang="cs-CZ"/>
          </a:p>
        </p:txBody>
      </p:sp>
    </p:spTree>
    <p:extLst>
      <p:ext uri="{BB962C8B-B14F-4D97-AF65-F5344CB8AC3E}">
        <p14:creationId xmlns:p14="http://schemas.microsoft.com/office/powerpoint/2010/main" val="37074176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34</a:t>
            </a:fld>
            <a:endParaRPr lang="cs-CZ"/>
          </a:p>
        </p:txBody>
      </p:sp>
    </p:spTree>
    <p:extLst>
      <p:ext uri="{BB962C8B-B14F-4D97-AF65-F5344CB8AC3E}">
        <p14:creationId xmlns:p14="http://schemas.microsoft.com/office/powerpoint/2010/main" val="3805597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35</a:t>
            </a:fld>
            <a:endParaRPr lang="cs-CZ"/>
          </a:p>
        </p:txBody>
      </p:sp>
    </p:spTree>
    <p:extLst>
      <p:ext uri="{BB962C8B-B14F-4D97-AF65-F5344CB8AC3E}">
        <p14:creationId xmlns:p14="http://schemas.microsoft.com/office/powerpoint/2010/main" val="20332146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36</a:t>
            </a:fld>
            <a:endParaRPr lang="cs-CZ"/>
          </a:p>
        </p:txBody>
      </p:sp>
    </p:spTree>
    <p:extLst>
      <p:ext uri="{BB962C8B-B14F-4D97-AF65-F5344CB8AC3E}">
        <p14:creationId xmlns:p14="http://schemas.microsoft.com/office/powerpoint/2010/main" val="16750883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37</a:t>
            </a:fld>
            <a:endParaRPr lang="cs-CZ"/>
          </a:p>
        </p:txBody>
      </p:sp>
    </p:spTree>
    <p:extLst>
      <p:ext uri="{BB962C8B-B14F-4D97-AF65-F5344CB8AC3E}">
        <p14:creationId xmlns:p14="http://schemas.microsoft.com/office/powerpoint/2010/main" val="2410620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4</a:t>
            </a:fld>
            <a:endParaRPr lang="cs-CZ"/>
          </a:p>
        </p:txBody>
      </p:sp>
    </p:spTree>
    <p:extLst>
      <p:ext uri="{BB962C8B-B14F-4D97-AF65-F5344CB8AC3E}">
        <p14:creationId xmlns:p14="http://schemas.microsoft.com/office/powerpoint/2010/main" val="607138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5</a:t>
            </a:fld>
            <a:endParaRPr lang="cs-CZ"/>
          </a:p>
        </p:txBody>
      </p:sp>
    </p:spTree>
    <p:extLst>
      <p:ext uri="{BB962C8B-B14F-4D97-AF65-F5344CB8AC3E}">
        <p14:creationId xmlns:p14="http://schemas.microsoft.com/office/powerpoint/2010/main" val="575378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6</a:t>
            </a:fld>
            <a:endParaRPr lang="cs-CZ"/>
          </a:p>
        </p:txBody>
      </p:sp>
    </p:spTree>
    <p:extLst>
      <p:ext uri="{BB962C8B-B14F-4D97-AF65-F5344CB8AC3E}">
        <p14:creationId xmlns:p14="http://schemas.microsoft.com/office/powerpoint/2010/main" val="4139668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7</a:t>
            </a:fld>
            <a:endParaRPr lang="cs-CZ"/>
          </a:p>
        </p:txBody>
      </p:sp>
    </p:spTree>
    <p:extLst>
      <p:ext uri="{BB962C8B-B14F-4D97-AF65-F5344CB8AC3E}">
        <p14:creationId xmlns:p14="http://schemas.microsoft.com/office/powerpoint/2010/main" val="2365256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8</a:t>
            </a:fld>
            <a:endParaRPr lang="cs-CZ"/>
          </a:p>
        </p:txBody>
      </p:sp>
    </p:spTree>
    <p:extLst>
      <p:ext uri="{BB962C8B-B14F-4D97-AF65-F5344CB8AC3E}">
        <p14:creationId xmlns:p14="http://schemas.microsoft.com/office/powerpoint/2010/main" val="934555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1AB955E8-0677-4851-A183-F99C7327303F}" type="slidenum">
              <a:rPr lang="cs-CZ" smtClean="0"/>
              <a:pPr>
                <a:defRPr/>
              </a:pPr>
              <a:t>9</a:t>
            </a:fld>
            <a:endParaRPr lang="cs-CZ"/>
          </a:p>
        </p:txBody>
      </p:sp>
    </p:spTree>
    <p:extLst>
      <p:ext uri="{BB962C8B-B14F-4D97-AF65-F5344CB8AC3E}">
        <p14:creationId xmlns:p14="http://schemas.microsoft.com/office/powerpoint/2010/main" val="2272756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A7387AC9-C2D2-484D-885F-AD8E88001EE3}" type="slidenum">
              <a:rPr lang="cs-CZ"/>
              <a:pPr>
                <a:defRPr/>
              </a:pPr>
              <a:t>‹#›</a:t>
            </a:fld>
            <a:endParaRPr lang="cs-CZ"/>
          </a:p>
        </p:txBody>
      </p:sp>
    </p:spTree>
    <p:extLst>
      <p:ext uri="{BB962C8B-B14F-4D97-AF65-F5344CB8AC3E}">
        <p14:creationId xmlns:p14="http://schemas.microsoft.com/office/powerpoint/2010/main" val="3307955046"/>
      </p:ext>
    </p:extLst>
  </p:cSld>
  <p:clrMapOvr>
    <a:masterClrMapping/>
  </p:clrMapOvr>
  <p:transition advTm="6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B71A4C09-CA40-4067-86FA-336B83A3DBB5}" type="slidenum">
              <a:rPr lang="cs-CZ"/>
              <a:pPr>
                <a:defRPr/>
              </a:pPr>
              <a:t>‹#›</a:t>
            </a:fld>
            <a:endParaRPr lang="cs-CZ"/>
          </a:p>
        </p:txBody>
      </p:sp>
    </p:spTree>
    <p:extLst>
      <p:ext uri="{BB962C8B-B14F-4D97-AF65-F5344CB8AC3E}">
        <p14:creationId xmlns:p14="http://schemas.microsoft.com/office/powerpoint/2010/main" val="1821926046"/>
      </p:ext>
    </p:extLst>
  </p:cSld>
  <p:clrMapOvr>
    <a:masterClrMapping/>
  </p:clrMapOvr>
  <p:transition advTm="6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7C2A70D1-5E2B-4C4E-AA62-0B9EB301845A}" type="slidenum">
              <a:rPr lang="cs-CZ"/>
              <a:pPr>
                <a:defRPr/>
              </a:pPr>
              <a:t>‹#›</a:t>
            </a:fld>
            <a:endParaRPr lang="cs-CZ"/>
          </a:p>
        </p:txBody>
      </p:sp>
    </p:spTree>
    <p:extLst>
      <p:ext uri="{BB962C8B-B14F-4D97-AF65-F5344CB8AC3E}">
        <p14:creationId xmlns:p14="http://schemas.microsoft.com/office/powerpoint/2010/main" val="3956998082"/>
      </p:ext>
    </p:extLst>
  </p:cSld>
  <p:clrMapOvr>
    <a:masterClrMapping/>
  </p:clrMapOvr>
  <p:transition advTm="6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0DC07150-7A4F-4793-AE8E-E503D80DE90C}" type="slidenum">
              <a:rPr lang="cs-CZ"/>
              <a:pPr>
                <a:defRPr/>
              </a:pPr>
              <a:t>‹#›</a:t>
            </a:fld>
            <a:endParaRPr lang="cs-CZ"/>
          </a:p>
        </p:txBody>
      </p:sp>
    </p:spTree>
    <p:extLst>
      <p:ext uri="{BB962C8B-B14F-4D97-AF65-F5344CB8AC3E}">
        <p14:creationId xmlns:p14="http://schemas.microsoft.com/office/powerpoint/2010/main" val="3042819321"/>
      </p:ext>
    </p:extLst>
  </p:cSld>
  <p:clrMapOvr>
    <a:masterClrMapping/>
  </p:clrMapOvr>
  <p:transition advTm="6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69F408BB-3146-417F-93AE-F7CB86449368}" type="slidenum">
              <a:rPr lang="cs-CZ"/>
              <a:pPr>
                <a:defRPr/>
              </a:pPr>
              <a:t>‹#›</a:t>
            </a:fld>
            <a:endParaRPr lang="cs-CZ"/>
          </a:p>
        </p:txBody>
      </p:sp>
    </p:spTree>
    <p:extLst>
      <p:ext uri="{BB962C8B-B14F-4D97-AF65-F5344CB8AC3E}">
        <p14:creationId xmlns:p14="http://schemas.microsoft.com/office/powerpoint/2010/main" val="419438289"/>
      </p:ext>
    </p:extLst>
  </p:cSld>
  <p:clrMapOvr>
    <a:masterClrMapping/>
  </p:clrMapOvr>
  <p:transition advTm="6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D00165C5-6B93-4262-A6C2-876FCE2653EB}" type="slidenum">
              <a:rPr lang="cs-CZ"/>
              <a:pPr>
                <a:defRPr/>
              </a:pPr>
              <a:t>‹#›</a:t>
            </a:fld>
            <a:endParaRPr lang="cs-CZ"/>
          </a:p>
        </p:txBody>
      </p:sp>
    </p:spTree>
    <p:extLst>
      <p:ext uri="{BB962C8B-B14F-4D97-AF65-F5344CB8AC3E}">
        <p14:creationId xmlns:p14="http://schemas.microsoft.com/office/powerpoint/2010/main" val="1361903355"/>
      </p:ext>
    </p:extLst>
  </p:cSld>
  <p:clrMapOvr>
    <a:masterClrMapping/>
  </p:clrMapOvr>
  <p:transition advTm="6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p>
        </p:txBody>
      </p:sp>
      <p:sp>
        <p:nvSpPr>
          <p:cNvPr id="9" name="Rectangle 6"/>
          <p:cNvSpPr>
            <a:spLocks noGrp="1" noChangeArrowheads="1"/>
          </p:cNvSpPr>
          <p:nvPr>
            <p:ph type="sldNum" sz="quarter" idx="12"/>
          </p:nvPr>
        </p:nvSpPr>
        <p:spPr>
          <a:ln/>
        </p:spPr>
        <p:txBody>
          <a:bodyPr/>
          <a:lstStyle>
            <a:lvl1pPr>
              <a:defRPr/>
            </a:lvl1pPr>
          </a:lstStyle>
          <a:p>
            <a:pPr>
              <a:defRPr/>
            </a:pPr>
            <a:fld id="{BC0F1B4B-71FC-482E-8357-BA6A7E44D899}" type="slidenum">
              <a:rPr lang="cs-CZ"/>
              <a:pPr>
                <a:defRPr/>
              </a:pPr>
              <a:t>‹#›</a:t>
            </a:fld>
            <a:endParaRPr lang="cs-CZ"/>
          </a:p>
        </p:txBody>
      </p:sp>
    </p:spTree>
    <p:extLst>
      <p:ext uri="{BB962C8B-B14F-4D97-AF65-F5344CB8AC3E}">
        <p14:creationId xmlns:p14="http://schemas.microsoft.com/office/powerpoint/2010/main" val="1775639296"/>
      </p:ext>
    </p:extLst>
  </p:cSld>
  <p:clrMapOvr>
    <a:masterClrMapping/>
  </p:clrMapOvr>
  <p:transition advTm="6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pPr>
              <a:defRPr/>
            </a:pPr>
            <a:fld id="{C666406C-3601-4FF5-8A8E-BDECAB621547}" type="slidenum">
              <a:rPr lang="cs-CZ"/>
              <a:pPr>
                <a:defRPr/>
              </a:pPr>
              <a:t>‹#›</a:t>
            </a:fld>
            <a:endParaRPr lang="cs-CZ"/>
          </a:p>
        </p:txBody>
      </p:sp>
    </p:spTree>
    <p:extLst>
      <p:ext uri="{BB962C8B-B14F-4D97-AF65-F5344CB8AC3E}">
        <p14:creationId xmlns:p14="http://schemas.microsoft.com/office/powerpoint/2010/main" val="1536005811"/>
      </p:ext>
    </p:extLst>
  </p:cSld>
  <p:clrMapOvr>
    <a:masterClrMapping/>
  </p:clrMapOvr>
  <p:transition advTm="6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p>
        </p:txBody>
      </p:sp>
      <p:sp>
        <p:nvSpPr>
          <p:cNvPr id="4" name="Rectangle 6"/>
          <p:cNvSpPr>
            <a:spLocks noGrp="1" noChangeArrowheads="1"/>
          </p:cNvSpPr>
          <p:nvPr>
            <p:ph type="sldNum" sz="quarter" idx="12"/>
          </p:nvPr>
        </p:nvSpPr>
        <p:spPr>
          <a:ln/>
        </p:spPr>
        <p:txBody>
          <a:bodyPr/>
          <a:lstStyle>
            <a:lvl1pPr>
              <a:defRPr/>
            </a:lvl1pPr>
          </a:lstStyle>
          <a:p>
            <a:pPr>
              <a:defRPr/>
            </a:pPr>
            <a:fld id="{91DBE241-49E7-42FF-A1C1-C3A2DC6D2D30}" type="slidenum">
              <a:rPr lang="cs-CZ"/>
              <a:pPr>
                <a:defRPr/>
              </a:pPr>
              <a:t>‹#›</a:t>
            </a:fld>
            <a:endParaRPr lang="cs-CZ"/>
          </a:p>
        </p:txBody>
      </p:sp>
    </p:spTree>
    <p:extLst>
      <p:ext uri="{BB962C8B-B14F-4D97-AF65-F5344CB8AC3E}">
        <p14:creationId xmlns:p14="http://schemas.microsoft.com/office/powerpoint/2010/main" val="3411150450"/>
      </p:ext>
    </p:extLst>
  </p:cSld>
  <p:clrMapOvr>
    <a:masterClrMapping/>
  </p:clrMapOvr>
  <p:transition advTm="6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595E18D8-C1EE-4E3E-80FD-CBF504DE4291}" type="slidenum">
              <a:rPr lang="cs-CZ"/>
              <a:pPr>
                <a:defRPr/>
              </a:pPr>
              <a:t>‹#›</a:t>
            </a:fld>
            <a:endParaRPr lang="cs-CZ"/>
          </a:p>
        </p:txBody>
      </p:sp>
    </p:spTree>
    <p:extLst>
      <p:ext uri="{BB962C8B-B14F-4D97-AF65-F5344CB8AC3E}">
        <p14:creationId xmlns:p14="http://schemas.microsoft.com/office/powerpoint/2010/main" val="452185618"/>
      </p:ext>
    </p:extLst>
  </p:cSld>
  <p:clrMapOvr>
    <a:masterClrMapping/>
  </p:clrMapOvr>
  <p:transition advTm="6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6CFAF434-BA48-4894-887C-1C572AABDD6C}" type="slidenum">
              <a:rPr lang="cs-CZ"/>
              <a:pPr>
                <a:defRPr/>
              </a:pPr>
              <a:t>‹#›</a:t>
            </a:fld>
            <a:endParaRPr lang="cs-CZ"/>
          </a:p>
        </p:txBody>
      </p:sp>
    </p:spTree>
    <p:extLst>
      <p:ext uri="{BB962C8B-B14F-4D97-AF65-F5344CB8AC3E}">
        <p14:creationId xmlns:p14="http://schemas.microsoft.com/office/powerpoint/2010/main" val="2873951567"/>
      </p:ext>
    </p:extLst>
  </p:cSld>
  <p:clrMapOvr>
    <a:masterClrMapping/>
  </p:clrMapOvr>
  <p:transition advTm="6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cs-C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A32AAE0-048C-4D07-9C16-1766D6534564}" type="slidenum">
              <a:rPr lang="cs-CZ"/>
              <a:pPr>
                <a:defRPr/>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60000"/>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mailto:kalendar@opava-city.cz"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hyperlink" Target="mailto:barbora.raidova@opava-city.cz" TargetMode="External"/><Relationship Id="rId4" Type="http://schemas.openxmlformats.org/officeDocument/2006/relationships/hyperlink" Target="mailto:lenka.jiskrova@opava-city.cz"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P&#345;&#237;loha%201_Usnesen&#237;_Komise_29_08_2018.doc"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dotace.opava-city.cz/" TargetMode="External"/><Relationship Id="rId4" Type="http://schemas.openxmlformats.org/officeDocument/2006/relationships/hyperlink" Target="P&#345;&#237;loha%201_Usnesen&#237;_Komise_29_08_2018.do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2050"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3163" y="260350"/>
            <a:ext cx="6797675"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7"/>
          <p:cNvSpPr txBox="1">
            <a:spLocks noChangeArrowheads="1"/>
          </p:cNvSpPr>
          <p:nvPr/>
        </p:nvSpPr>
        <p:spPr bwMode="auto">
          <a:xfrm>
            <a:off x="899592" y="3500438"/>
            <a:ext cx="7566025"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None/>
            </a:pPr>
            <a:endParaRPr lang="cs-CZ" altLang="cs-CZ" sz="3600" b="1" dirty="0" smtClean="0">
              <a:solidFill>
                <a:srgbClr val="00B050"/>
              </a:solidFill>
            </a:endParaRPr>
          </a:p>
          <a:p>
            <a:pPr algn="ctr" eaLnBrk="1" hangingPunct="1">
              <a:spcBef>
                <a:spcPct val="50000"/>
              </a:spcBef>
              <a:buNone/>
            </a:pPr>
            <a:r>
              <a:rPr lang="cs-CZ" altLang="cs-CZ" sz="4000" b="1" dirty="0" smtClean="0"/>
              <a:t>KULTURA</a:t>
            </a:r>
            <a:r>
              <a:rPr lang="cs-CZ" altLang="cs-CZ" sz="4000" b="1" dirty="0" smtClean="0">
                <a:solidFill>
                  <a:srgbClr val="00B050"/>
                </a:solidFill>
              </a:rPr>
              <a:t> </a:t>
            </a:r>
            <a:r>
              <a:rPr lang="cs-CZ" altLang="cs-CZ" sz="4000" b="1" dirty="0" smtClean="0"/>
              <a:t>2025</a:t>
            </a:r>
          </a:p>
          <a:p>
            <a:pPr algn="ctr" eaLnBrk="1" hangingPunct="1">
              <a:spcBef>
                <a:spcPct val="50000"/>
              </a:spcBef>
              <a:buFontTx/>
              <a:buNone/>
            </a:pPr>
            <a:endParaRPr lang="cs-CZ" altLang="cs-CZ" sz="3600" b="1" dirty="0">
              <a:solidFill>
                <a:srgbClr val="000000"/>
              </a:solidFill>
            </a:endParaRPr>
          </a:p>
        </p:txBody>
      </p:sp>
      <p:sp>
        <p:nvSpPr>
          <p:cNvPr id="205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
        <p:nvSpPr>
          <p:cNvPr id="2" name="Zástupný symbol pro číslo snímku 1"/>
          <p:cNvSpPr>
            <a:spLocks noGrp="1"/>
          </p:cNvSpPr>
          <p:nvPr>
            <p:ph type="sldNum" sz="quarter" idx="12"/>
          </p:nvPr>
        </p:nvSpPr>
        <p:spPr/>
        <p:txBody>
          <a:bodyPr/>
          <a:lstStyle/>
          <a:p>
            <a:pPr>
              <a:defRPr/>
            </a:pPr>
            <a:fld id="{A7387AC9-C2D2-484D-885F-AD8E88001EE3}" type="slidenum">
              <a:rPr lang="cs-CZ" smtClean="0"/>
              <a:pPr>
                <a:defRPr/>
              </a:pPr>
              <a:t>1</a:t>
            </a:fld>
            <a:endParaRPr lang="cs-CZ"/>
          </a:p>
        </p:txBody>
      </p:sp>
    </p:spTree>
  </p:cSld>
  <p:clrMapOvr>
    <a:masterClrMapping/>
  </p:clrMapOvr>
  <p:transition advTm="6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 Box 3"/>
          <p:cNvSpPr txBox="1">
            <a:spLocks noChangeArrowheads="1"/>
          </p:cNvSpPr>
          <p:nvPr/>
        </p:nvSpPr>
        <p:spPr bwMode="auto">
          <a:xfrm>
            <a:off x="2771800" y="344943"/>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solidFill>
                  <a:srgbClr val="000000"/>
                </a:solidFill>
              </a:rPr>
              <a:t>ŽÁDOST O DOTACI A JEJÍ PŘEDLOŽENÍ</a:t>
            </a:r>
            <a:endParaRPr lang="cs-CZ" altLang="cs-CZ" sz="2200" b="1" dirty="0">
              <a:solidFill>
                <a:srgbClr val="0070C0"/>
              </a:solidFill>
            </a:endParaRPr>
          </a:p>
        </p:txBody>
      </p:sp>
      <p:sp>
        <p:nvSpPr>
          <p:cNvPr id="7" name="Rectangle 11"/>
          <p:cNvSpPr>
            <a:spLocks noGrp="1" noChangeArrowheads="1"/>
          </p:cNvSpPr>
          <p:nvPr>
            <p:ph idx="1"/>
          </p:nvPr>
        </p:nvSpPr>
        <p:spPr>
          <a:xfrm>
            <a:off x="467544" y="1249317"/>
            <a:ext cx="8424936" cy="5328592"/>
          </a:xfrm>
        </p:spPr>
        <p:txBody>
          <a:bodyPr/>
          <a:lstStyle/>
          <a:p>
            <a:pPr marL="0" indent="0" algn="just">
              <a:buFontTx/>
              <a:buNone/>
              <a:defRPr/>
            </a:pPr>
            <a:endParaRPr lang="cs-CZ" altLang="cs-CZ" sz="1600" b="1" dirty="0" smtClean="0">
              <a:solidFill>
                <a:srgbClr val="FF0000"/>
              </a:solidFill>
            </a:endParaRPr>
          </a:p>
          <a:p>
            <a:pPr marL="0" indent="0">
              <a:buFontTx/>
              <a:buNone/>
              <a:defRPr/>
            </a:pPr>
            <a:endParaRPr lang="cs-CZ" altLang="cs-CZ" sz="1600" dirty="0" smtClean="0">
              <a:solidFill>
                <a:srgbClr val="000000"/>
              </a:solidFill>
              <a:hlinkClick r:id="rId4" action="ppaction://hlinkfile"/>
            </a:endParaRPr>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10</a:t>
            </a:fld>
            <a:endParaRPr lang="cs-CZ"/>
          </a:p>
        </p:txBody>
      </p:sp>
      <p:sp>
        <p:nvSpPr>
          <p:cNvPr id="6" name="Rectangle 11"/>
          <p:cNvSpPr txBox="1">
            <a:spLocks noChangeArrowheads="1"/>
          </p:cNvSpPr>
          <p:nvPr/>
        </p:nvSpPr>
        <p:spPr bwMode="auto">
          <a:xfrm>
            <a:off x="395536" y="1483801"/>
            <a:ext cx="843528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lvl="2" indent="0" algn="just" eaLnBrk="1" hangingPunct="1">
              <a:spcBef>
                <a:spcPct val="0"/>
              </a:spcBef>
              <a:buFontTx/>
              <a:buNone/>
              <a:defRPr/>
            </a:pPr>
            <a:endParaRPr lang="cs-CZ" altLang="cs-CZ" sz="1400" kern="0" dirty="0">
              <a:solidFill>
                <a:srgbClr val="FF0000"/>
              </a:solidFill>
            </a:endParaRPr>
          </a:p>
        </p:txBody>
      </p:sp>
      <p:sp>
        <p:nvSpPr>
          <p:cNvPr id="8" name="Zástupný symbol pro obsah 2"/>
          <p:cNvSpPr txBox="1">
            <a:spLocks/>
          </p:cNvSpPr>
          <p:nvPr/>
        </p:nvSpPr>
        <p:spPr bwMode="auto">
          <a:xfrm>
            <a:off x="426368" y="1300854"/>
            <a:ext cx="8291264" cy="5277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FontTx/>
              <a:buNone/>
            </a:pPr>
            <a:r>
              <a:rPr lang="cs-CZ" sz="1600" b="1" kern="0" dirty="0" smtClean="0">
                <a:solidFill>
                  <a:srgbClr val="000000"/>
                </a:solidFill>
              </a:rPr>
              <a:t>Povinné přílohy:</a:t>
            </a:r>
            <a:endParaRPr lang="cs-CZ" sz="800" b="1" kern="0" dirty="0" smtClean="0">
              <a:solidFill>
                <a:srgbClr val="000000"/>
              </a:solidFill>
            </a:endParaRPr>
          </a:p>
          <a:p>
            <a:pPr algn="just"/>
            <a:r>
              <a:rPr lang="cs-CZ" sz="1600" kern="0" dirty="0" smtClean="0"/>
              <a:t>personální zajištění projektu </a:t>
            </a:r>
            <a:r>
              <a:rPr lang="cs-CZ" sz="1600" b="1" u="sng" kern="0" dirty="0" smtClean="0"/>
              <a:t>(pouze v případě, že dotace bude aspoň částečně použita na úhradu osobních nákladů</a:t>
            </a:r>
            <a:r>
              <a:rPr lang="cs-CZ" sz="1600" b="1" kern="0" dirty="0" smtClean="0"/>
              <a:t>),</a:t>
            </a:r>
          </a:p>
          <a:p>
            <a:pPr algn="just"/>
            <a:r>
              <a:rPr lang="cs-CZ" sz="1600" kern="0" dirty="0" smtClean="0"/>
              <a:t>prosté kopie aktuálních dokladů o právní subjektivitě a dokladů o oprávnění </a:t>
            </a:r>
            <a:br>
              <a:rPr lang="cs-CZ" sz="1600" kern="0" dirty="0" smtClean="0"/>
            </a:br>
            <a:r>
              <a:rPr lang="cs-CZ" sz="1600" kern="0" dirty="0" smtClean="0"/>
              <a:t>k vykonávané činnosti </a:t>
            </a:r>
            <a:r>
              <a:rPr lang="cs-CZ" sz="1600" b="1" kern="0" dirty="0" smtClean="0"/>
              <a:t>(</a:t>
            </a:r>
            <a:r>
              <a:rPr lang="cs-CZ" sz="1600" b="1" u="sng" kern="0" dirty="0" smtClean="0">
                <a:solidFill>
                  <a:srgbClr val="000000"/>
                </a:solidFill>
              </a:rPr>
              <a:t>pokud tyto údaje nevyplývají z veřejných rejstříků</a:t>
            </a:r>
            <a:r>
              <a:rPr lang="cs-CZ" sz="1600" b="1" kern="0" dirty="0" smtClean="0">
                <a:solidFill>
                  <a:srgbClr val="000000"/>
                </a:solidFill>
              </a:rPr>
              <a:t>),</a:t>
            </a:r>
          </a:p>
          <a:p>
            <a:pPr algn="just"/>
            <a:r>
              <a:rPr lang="cs-CZ" sz="1600" kern="0" dirty="0" smtClean="0"/>
              <a:t>prosté kopie dokladů o volbě nebo jmenování člena statutárního orgánu a o tom, zda je oprávněn zastupovat žadatele samostatně, nebo společně s jiným členem statutárního orgánu </a:t>
            </a:r>
            <a:r>
              <a:rPr lang="cs-CZ" sz="1600" b="1" kern="0" dirty="0" smtClean="0"/>
              <a:t>(</a:t>
            </a:r>
            <a:r>
              <a:rPr lang="cs-CZ" sz="1600" b="1" u="sng" kern="0" dirty="0" smtClean="0"/>
              <a:t>pokud tyto údaje nevyplývají z veřejných rejstříků</a:t>
            </a:r>
            <a:r>
              <a:rPr lang="cs-CZ" sz="1600" b="1" kern="0" dirty="0" smtClean="0"/>
              <a:t>),</a:t>
            </a:r>
          </a:p>
          <a:p>
            <a:pPr algn="just"/>
            <a:r>
              <a:rPr lang="cs-CZ" sz="1600" kern="0" dirty="0" smtClean="0">
                <a:solidFill>
                  <a:srgbClr val="000000"/>
                </a:solidFill>
              </a:rPr>
              <a:t>prostou kopii smlouvy o zřízení bankovního účtu u peněžního ústavu nebo písemné potvrzení peněžního ústavu o vedení bankovního účtu žadatele</a:t>
            </a:r>
            <a:r>
              <a:rPr lang="cs-CZ" sz="1600" kern="0" dirty="0" smtClean="0"/>
              <a:t>,</a:t>
            </a:r>
            <a:r>
              <a:rPr lang="cs-CZ" sz="1600" kern="0" dirty="0" smtClean="0">
                <a:solidFill>
                  <a:srgbClr val="00B0F0"/>
                </a:solidFill>
              </a:rPr>
              <a:t> </a:t>
            </a:r>
          </a:p>
          <a:p>
            <a:pPr algn="just"/>
            <a:r>
              <a:rPr lang="cs-CZ" sz="1600" kern="0" dirty="0"/>
              <a:t>p</a:t>
            </a:r>
            <a:r>
              <a:rPr lang="cs-CZ" sz="1600" kern="0" dirty="0" smtClean="0"/>
              <a:t>rostá kopie dokladu o využívání nebytových prostor pro zabezpečení kulturní činnosti, např. nájemní smlouva, smlouva o výpůjčce, list vlastnictví apod. s dobou užívání min. celý rok 2025 </a:t>
            </a:r>
            <a:r>
              <a:rPr lang="cs-CZ" sz="1600" b="1" kern="0" dirty="0" smtClean="0"/>
              <a:t>(pouze u dotačního titulu K1/25),</a:t>
            </a:r>
          </a:p>
          <a:p>
            <a:pPr algn="just"/>
            <a:r>
              <a:rPr lang="cs-CZ" sz="1600" kern="0" dirty="0"/>
              <a:t>p</a:t>
            </a:r>
            <a:r>
              <a:rPr lang="cs-CZ" sz="1600" kern="0" dirty="0" smtClean="0"/>
              <a:t>odrobný plán celoroční kulturní činnosti  </a:t>
            </a:r>
            <a:r>
              <a:rPr lang="cs-CZ" sz="1600" b="1" kern="0" dirty="0" smtClean="0"/>
              <a:t>(pouze u dotačního titulu K1/25),</a:t>
            </a:r>
          </a:p>
          <a:p>
            <a:pPr algn="just"/>
            <a:r>
              <a:rPr lang="cs-CZ" sz="1600" kern="0" dirty="0"/>
              <a:t>u</a:t>
            </a:r>
            <a:r>
              <a:rPr lang="cs-CZ" sz="1600" kern="0" dirty="0" smtClean="0"/>
              <a:t>kázka díla (realizované výstupy např.: básně, obrazy, sochy, hudební nahrávky atd.), příp. odkaz na veřejně přístupnou ukázku dosavadní kreativní činnosti v dané oblasti </a:t>
            </a:r>
            <a:r>
              <a:rPr lang="cs-CZ" sz="1600" b="1" kern="0" dirty="0" smtClean="0"/>
              <a:t>(pouze u dotačního titulu K3/25),</a:t>
            </a:r>
          </a:p>
          <a:p>
            <a:pPr algn="just"/>
            <a:r>
              <a:rPr lang="cs-CZ" sz="1600" b="1" u="sng" kern="0" dirty="0" smtClean="0"/>
              <a:t>POUZE doporučená příloha </a:t>
            </a:r>
            <a:r>
              <a:rPr lang="cs-CZ" sz="1600" kern="0" dirty="0" smtClean="0"/>
              <a:t>–</a:t>
            </a:r>
            <a:r>
              <a:rPr lang="cs-CZ" sz="1600" b="1" kern="0" dirty="0" smtClean="0"/>
              <a:t> </a:t>
            </a:r>
            <a:r>
              <a:rPr lang="cs-CZ" sz="1600" kern="0" dirty="0" smtClean="0"/>
              <a:t>odborný posudek zpracovaný odborníkem na danou oblast </a:t>
            </a:r>
            <a:r>
              <a:rPr lang="cs-CZ" sz="1600" b="1" kern="0" dirty="0" smtClean="0"/>
              <a:t>(pouze u dotačního titulu K3/25)</a:t>
            </a:r>
            <a:r>
              <a:rPr lang="cs-CZ" sz="1600" kern="0" dirty="0" smtClean="0"/>
              <a:t>.</a:t>
            </a:r>
            <a:endParaRPr lang="cs-CZ" sz="800" kern="0" dirty="0" smtClean="0">
              <a:solidFill>
                <a:srgbClr val="FF0000"/>
              </a:solidFill>
            </a:endParaRPr>
          </a:p>
          <a:p>
            <a:pPr marL="0" indent="0" algn="just">
              <a:buFontTx/>
              <a:buNone/>
            </a:pPr>
            <a:endParaRPr lang="cs-CZ" sz="1600" kern="0" dirty="0"/>
          </a:p>
        </p:txBody>
      </p:sp>
    </p:spTree>
    <p:extLst>
      <p:ext uri="{BB962C8B-B14F-4D97-AF65-F5344CB8AC3E}">
        <p14:creationId xmlns:p14="http://schemas.microsoft.com/office/powerpoint/2010/main" val="1021443963"/>
      </p:ext>
    </p:extLst>
  </p:cSld>
  <p:clrMapOvr>
    <a:masterClrMapping/>
  </p:clrMapOvr>
  <p:transition advTm="6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 Box 3"/>
          <p:cNvSpPr txBox="1">
            <a:spLocks noChangeArrowheads="1"/>
          </p:cNvSpPr>
          <p:nvPr/>
        </p:nvSpPr>
        <p:spPr bwMode="auto">
          <a:xfrm>
            <a:off x="2771800" y="344943"/>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solidFill>
                  <a:srgbClr val="000000"/>
                </a:solidFill>
              </a:rPr>
              <a:t>ŽÁDOST O DOTACI A JEJÍ PŘEDLOŽENÍ</a:t>
            </a:r>
            <a:endParaRPr lang="cs-CZ" altLang="cs-CZ" sz="2200" b="1" dirty="0">
              <a:solidFill>
                <a:srgbClr val="0070C0"/>
              </a:solidFill>
            </a:endParaRPr>
          </a:p>
        </p:txBody>
      </p:sp>
      <p:sp>
        <p:nvSpPr>
          <p:cNvPr id="7" name="Rectangle 11"/>
          <p:cNvSpPr>
            <a:spLocks noGrp="1" noChangeArrowheads="1"/>
          </p:cNvSpPr>
          <p:nvPr>
            <p:ph idx="1"/>
          </p:nvPr>
        </p:nvSpPr>
        <p:spPr>
          <a:xfrm>
            <a:off x="467544" y="1249317"/>
            <a:ext cx="8424936" cy="5328592"/>
          </a:xfrm>
        </p:spPr>
        <p:txBody>
          <a:bodyPr/>
          <a:lstStyle/>
          <a:p>
            <a:pPr marL="0" indent="0" algn="just">
              <a:buFontTx/>
              <a:buNone/>
              <a:defRPr/>
            </a:pPr>
            <a:endParaRPr lang="cs-CZ" altLang="cs-CZ" sz="1600" b="1" dirty="0" smtClean="0">
              <a:solidFill>
                <a:srgbClr val="FF0000"/>
              </a:solidFill>
            </a:endParaRPr>
          </a:p>
          <a:p>
            <a:pPr marL="0" indent="0">
              <a:buFontTx/>
              <a:buNone/>
              <a:defRPr/>
            </a:pPr>
            <a:endParaRPr lang="cs-CZ" altLang="cs-CZ" sz="1600" dirty="0" smtClean="0">
              <a:solidFill>
                <a:srgbClr val="000000"/>
              </a:solidFill>
              <a:hlinkClick r:id="rId4" action="ppaction://hlinkfile"/>
            </a:endParaRPr>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11</a:t>
            </a:fld>
            <a:endParaRPr lang="cs-CZ"/>
          </a:p>
        </p:txBody>
      </p:sp>
      <p:sp>
        <p:nvSpPr>
          <p:cNvPr id="6" name="Rectangle 11"/>
          <p:cNvSpPr txBox="1">
            <a:spLocks noChangeArrowheads="1"/>
          </p:cNvSpPr>
          <p:nvPr/>
        </p:nvSpPr>
        <p:spPr bwMode="auto">
          <a:xfrm>
            <a:off x="395536" y="1483801"/>
            <a:ext cx="843528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lvl="2" indent="0" algn="just" eaLnBrk="1" hangingPunct="1">
              <a:spcBef>
                <a:spcPct val="0"/>
              </a:spcBef>
              <a:buFontTx/>
              <a:buNone/>
              <a:defRPr/>
            </a:pPr>
            <a:endParaRPr lang="cs-CZ" altLang="cs-CZ" sz="1400" kern="0" dirty="0">
              <a:solidFill>
                <a:srgbClr val="FF0000"/>
              </a:solidFill>
            </a:endParaRPr>
          </a:p>
        </p:txBody>
      </p:sp>
      <p:sp>
        <p:nvSpPr>
          <p:cNvPr id="8" name="Zástupný symbol pro obsah 2"/>
          <p:cNvSpPr txBox="1">
            <a:spLocks/>
          </p:cNvSpPr>
          <p:nvPr/>
        </p:nvSpPr>
        <p:spPr bwMode="auto">
          <a:xfrm>
            <a:off x="533112" y="1120775"/>
            <a:ext cx="8163624" cy="5277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FontTx/>
              <a:buNone/>
            </a:pPr>
            <a:endParaRPr lang="cs-CZ" sz="1600" b="1" kern="0" dirty="0" smtClean="0">
              <a:solidFill>
                <a:srgbClr val="FF0000"/>
              </a:solidFill>
            </a:endParaRPr>
          </a:p>
          <a:p>
            <a:pPr marL="0" indent="0" algn="just">
              <a:buFontTx/>
              <a:buNone/>
            </a:pPr>
            <a:endParaRPr lang="cs-CZ" sz="1600" b="1" kern="0" dirty="0" smtClean="0">
              <a:solidFill>
                <a:srgbClr val="FF0000"/>
              </a:solidFill>
            </a:endParaRPr>
          </a:p>
          <a:p>
            <a:pPr marL="0" indent="0" algn="just">
              <a:buFontTx/>
              <a:buNone/>
            </a:pPr>
            <a:r>
              <a:rPr lang="cs-CZ" sz="1600" b="1" kern="0" dirty="0" smtClean="0">
                <a:solidFill>
                  <a:srgbClr val="FF0000"/>
                </a:solidFill>
              </a:rPr>
              <a:t>ZMĚNA:</a:t>
            </a:r>
          </a:p>
          <a:p>
            <a:pPr marL="0" indent="0" algn="just">
              <a:buFontTx/>
              <a:buNone/>
            </a:pPr>
            <a:endParaRPr lang="cs-CZ" sz="100" b="1" kern="0" dirty="0" smtClean="0">
              <a:solidFill>
                <a:srgbClr val="FF0000"/>
              </a:solidFill>
            </a:endParaRPr>
          </a:p>
          <a:p>
            <a:pPr marL="0" indent="0" algn="just">
              <a:buNone/>
            </a:pPr>
            <a:r>
              <a:rPr lang="cs-CZ" sz="1600" b="1" kern="0" dirty="0" smtClean="0">
                <a:solidFill>
                  <a:srgbClr val="FF0000"/>
                </a:solidFill>
              </a:rPr>
              <a:t>Příloha „</a:t>
            </a:r>
            <a:r>
              <a:rPr lang="cs-CZ" sz="1600" b="1" u="sng" kern="0" dirty="0" smtClean="0">
                <a:solidFill>
                  <a:srgbClr val="FF0000"/>
                </a:solidFill>
              </a:rPr>
              <a:t>Výpis z evidence skutečných majitelů</a:t>
            </a:r>
            <a:r>
              <a:rPr lang="cs-CZ" sz="1600" b="1" kern="0" dirty="0" smtClean="0">
                <a:solidFill>
                  <a:srgbClr val="FF0000"/>
                </a:solidFill>
              </a:rPr>
              <a:t>“ se k žádosti o dotaci NEDOKLÁDÁ </a:t>
            </a:r>
            <a:r>
              <a:rPr lang="cs-CZ" sz="1600" i="1" kern="0" dirty="0" smtClean="0"/>
              <a:t>(bude ověřováno administrátorem žádosti)</a:t>
            </a:r>
          </a:p>
          <a:p>
            <a:pPr marL="0" indent="0" algn="just">
              <a:buFontTx/>
              <a:buNone/>
            </a:pPr>
            <a:endParaRPr lang="cs-CZ" sz="1600" b="1" kern="0" dirty="0">
              <a:solidFill>
                <a:srgbClr val="FF0000"/>
              </a:solidFill>
            </a:endParaRPr>
          </a:p>
          <a:p>
            <a:pPr marL="0" indent="0" algn="just">
              <a:buNone/>
            </a:pPr>
            <a:r>
              <a:rPr lang="cs-CZ" altLang="cs-CZ" sz="1600" b="1" dirty="0">
                <a:solidFill>
                  <a:srgbClr val="FF0000"/>
                </a:solidFill>
                <a:latin typeface="Arial" panose="020B0604020202020204" pitchFamily="34" charset="0"/>
                <a:cs typeface="Arial" panose="020B0604020202020204" pitchFamily="34" charset="0"/>
              </a:rPr>
              <a:t>UPOZORNĚNÍ: </a:t>
            </a:r>
            <a:endParaRPr lang="cs-CZ" altLang="cs-CZ" sz="1600" b="1" dirty="0" smtClean="0">
              <a:solidFill>
                <a:srgbClr val="FF0000"/>
              </a:solidFill>
              <a:latin typeface="Arial" panose="020B0604020202020204" pitchFamily="34" charset="0"/>
              <a:cs typeface="Arial" panose="020B0604020202020204" pitchFamily="34" charset="0"/>
            </a:endParaRPr>
          </a:p>
          <a:p>
            <a:pPr marL="0" indent="0" algn="just">
              <a:buNone/>
            </a:pPr>
            <a:r>
              <a:rPr lang="cs-CZ" altLang="cs-CZ" sz="1600" dirty="0" smtClean="0">
                <a:latin typeface="Arial" panose="020B0604020202020204" pitchFamily="34" charset="0"/>
                <a:cs typeface="Arial" panose="020B0604020202020204" pitchFamily="34" charset="0"/>
              </a:rPr>
              <a:t>Pokud </a:t>
            </a:r>
            <a:r>
              <a:rPr lang="cs-CZ" altLang="cs-CZ" sz="1600" dirty="0">
                <a:latin typeface="Arial" panose="020B0604020202020204" pitchFamily="34" charset="0"/>
                <a:cs typeface="Arial" panose="020B0604020202020204" pitchFamily="34" charset="0"/>
              </a:rPr>
              <a:t>bude žádost vykazovat nedostatky formálního charakteru, bude žadatel vyzván prostřednictvím el. systému </a:t>
            </a:r>
            <a:r>
              <a:rPr lang="cs-CZ" altLang="cs-CZ" sz="1600" dirty="0" err="1">
                <a:latin typeface="Arial" panose="020B0604020202020204" pitchFamily="34" charset="0"/>
                <a:cs typeface="Arial" panose="020B0604020202020204" pitchFamily="34" charset="0"/>
              </a:rPr>
              <a:t>Grantys</a:t>
            </a:r>
            <a:r>
              <a:rPr lang="cs-CZ" altLang="cs-CZ" sz="1600" dirty="0">
                <a:latin typeface="Arial" panose="020B0604020202020204" pitchFamily="34" charset="0"/>
                <a:cs typeface="Arial" panose="020B0604020202020204" pitchFamily="34" charset="0"/>
              </a:rPr>
              <a:t> k jejich odstranění </a:t>
            </a:r>
            <a:r>
              <a:rPr lang="cs-CZ" altLang="cs-CZ" sz="1600" b="1" dirty="0" smtClean="0">
                <a:latin typeface="Arial" panose="020B0604020202020204" pitchFamily="34" charset="0"/>
                <a:cs typeface="Arial" panose="020B0604020202020204" pitchFamily="34" charset="0"/>
              </a:rPr>
              <a:t>do </a:t>
            </a:r>
            <a:r>
              <a:rPr lang="cs-CZ" altLang="cs-CZ" sz="1600" b="1" dirty="0">
                <a:latin typeface="Arial" panose="020B0604020202020204" pitchFamily="34" charset="0"/>
                <a:cs typeface="Arial" panose="020B0604020202020204" pitchFamily="34" charset="0"/>
              </a:rPr>
              <a:t>5 pracovních dní. </a:t>
            </a:r>
            <a:r>
              <a:rPr lang="cs-CZ" altLang="cs-CZ" sz="1600" dirty="0">
                <a:latin typeface="Arial" panose="020B0604020202020204" pitchFamily="34" charset="0"/>
                <a:cs typeface="Arial" panose="020B0604020202020204" pitchFamily="34" charset="0"/>
              </a:rPr>
              <a:t>Pokud tak žadatel neučiní, bude jeho žádost z hodnocení</a:t>
            </a:r>
            <a:r>
              <a:rPr lang="cs-CZ" altLang="cs-CZ" sz="1600" b="1" dirty="0">
                <a:latin typeface="Arial" panose="020B0604020202020204" pitchFamily="34" charset="0"/>
                <a:cs typeface="Arial" panose="020B0604020202020204" pitchFamily="34" charset="0"/>
              </a:rPr>
              <a:t> vyloučena</a:t>
            </a:r>
            <a:r>
              <a:rPr lang="cs-CZ" altLang="cs-CZ" sz="1600" dirty="0">
                <a:latin typeface="Arial" panose="020B0604020202020204" pitchFamily="34" charset="0"/>
                <a:cs typeface="Arial" panose="020B0604020202020204" pitchFamily="34" charset="0"/>
              </a:rPr>
              <a:t>. </a:t>
            </a:r>
            <a:r>
              <a:rPr lang="cs-CZ" altLang="cs-CZ" sz="1600" b="1" dirty="0">
                <a:latin typeface="Arial" panose="020B0604020202020204" pitchFamily="34" charset="0"/>
                <a:cs typeface="Arial" panose="020B0604020202020204" pitchFamily="34" charset="0"/>
              </a:rPr>
              <a:t> </a:t>
            </a:r>
          </a:p>
          <a:p>
            <a:pPr marL="0" indent="0" algn="just">
              <a:buFontTx/>
              <a:buNone/>
            </a:pPr>
            <a:r>
              <a:rPr lang="cs-CZ" sz="1600" b="1" kern="0" dirty="0" smtClean="0">
                <a:solidFill>
                  <a:srgbClr val="FF0000"/>
                </a:solidFill>
              </a:rPr>
              <a:t> </a:t>
            </a:r>
            <a:endParaRPr lang="cs-CZ" sz="1600" kern="0" dirty="0"/>
          </a:p>
        </p:txBody>
      </p:sp>
    </p:spTree>
    <p:extLst>
      <p:ext uri="{BB962C8B-B14F-4D97-AF65-F5344CB8AC3E}">
        <p14:creationId xmlns:p14="http://schemas.microsoft.com/office/powerpoint/2010/main" val="4257329239"/>
      </p:ext>
    </p:extLst>
  </p:cSld>
  <p:clrMapOvr>
    <a:masterClrMapping/>
  </p:clrMapOvr>
  <p:transition advTm="6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Text Box 3"/>
          <p:cNvSpPr txBox="1">
            <a:spLocks noChangeArrowheads="1"/>
          </p:cNvSpPr>
          <p:nvPr/>
        </p:nvSpPr>
        <p:spPr bwMode="auto">
          <a:xfrm>
            <a:off x="2555776" y="28168"/>
            <a:ext cx="6588224" cy="1092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ts val="600"/>
              </a:spcBef>
              <a:buFontTx/>
              <a:buNone/>
            </a:pPr>
            <a:r>
              <a:rPr lang="cs-CZ" altLang="cs-CZ" sz="2200" b="1" dirty="0" smtClean="0"/>
              <a:t>UZNATELNÉ NÁKLADY </a:t>
            </a:r>
          </a:p>
          <a:p>
            <a:pPr algn="ctr" eaLnBrk="1" hangingPunct="1">
              <a:spcBef>
                <a:spcPts val="600"/>
              </a:spcBef>
              <a:buFontTx/>
              <a:buNone/>
            </a:pPr>
            <a:r>
              <a:rPr lang="cs-CZ" altLang="cs-CZ" sz="1850" b="1" dirty="0" smtClean="0"/>
              <a:t>Podpora provozu kulturních zařízení s celoroční činností </a:t>
            </a:r>
            <a:r>
              <a:rPr lang="cs-CZ" altLang="cs-CZ" sz="1800" b="1" dirty="0" smtClean="0"/>
              <a:t>(K1/25)</a:t>
            </a:r>
            <a:endParaRPr lang="cs-CZ" altLang="cs-CZ" sz="18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12</a:t>
            </a:fld>
            <a:endParaRPr lang="cs-CZ" dirty="0"/>
          </a:p>
        </p:txBody>
      </p:sp>
      <p:sp>
        <p:nvSpPr>
          <p:cNvPr id="8" name="Rectangle 11"/>
          <p:cNvSpPr>
            <a:spLocks noGrp="1" noChangeArrowheads="1"/>
          </p:cNvSpPr>
          <p:nvPr>
            <p:ph idx="1"/>
          </p:nvPr>
        </p:nvSpPr>
        <p:spPr>
          <a:xfrm>
            <a:off x="457200" y="1719262"/>
            <a:ext cx="8229600" cy="4525963"/>
          </a:xfrm>
        </p:spPr>
        <p:txBody>
          <a:bodyPr/>
          <a:lstStyle/>
          <a:p>
            <a:pPr marL="0" lvl="0" indent="0" algn="just">
              <a:buNone/>
            </a:pPr>
            <a:r>
              <a:rPr lang="cs-CZ" sz="1600" b="1" dirty="0" smtClean="0">
                <a:solidFill>
                  <a:srgbClr val="FF0000"/>
                </a:solidFill>
              </a:rPr>
              <a:t>ZMĚNA:</a:t>
            </a:r>
          </a:p>
          <a:p>
            <a:pPr marL="0" indent="0" algn="just">
              <a:buNone/>
            </a:pPr>
            <a:endParaRPr lang="cs-CZ" sz="800" b="1" dirty="0" smtClean="0">
              <a:solidFill>
                <a:srgbClr val="FF0000"/>
              </a:solidFill>
            </a:endParaRPr>
          </a:p>
          <a:p>
            <a:pPr marL="0" indent="0" algn="just">
              <a:buNone/>
            </a:pPr>
            <a:r>
              <a:rPr lang="cs-CZ" sz="1600" b="1" dirty="0" smtClean="0">
                <a:solidFill>
                  <a:srgbClr val="FF0000"/>
                </a:solidFill>
              </a:rPr>
              <a:t>Uznatelné </a:t>
            </a:r>
            <a:r>
              <a:rPr lang="cs-CZ" sz="1600" b="1" dirty="0">
                <a:solidFill>
                  <a:srgbClr val="FF0000"/>
                </a:solidFill>
              </a:rPr>
              <a:t>náklady jsou </a:t>
            </a:r>
            <a:r>
              <a:rPr lang="cs-CZ" sz="1600" b="1" dirty="0" smtClean="0">
                <a:solidFill>
                  <a:srgbClr val="FF0000"/>
                </a:solidFill>
              </a:rPr>
              <a:t>vymezeny pouze v </a:t>
            </a:r>
            <a:r>
              <a:rPr lang="cs-CZ" sz="1600" b="1" dirty="0">
                <a:solidFill>
                  <a:srgbClr val="FF0000"/>
                </a:solidFill>
              </a:rPr>
              <a:t>rámci provozních nákladů v tomto rozsahu:</a:t>
            </a:r>
          </a:p>
          <a:p>
            <a:pPr algn="just"/>
            <a:r>
              <a:rPr lang="cs-CZ" sz="1600" dirty="0" smtClean="0"/>
              <a:t>spotřební </a:t>
            </a:r>
            <a:r>
              <a:rPr lang="cs-CZ" sz="1600" dirty="0"/>
              <a:t>materiál a služby související s provozem kulturního zařízení (např. PHM – služební automobil, kancelářské potřeby, tiskopisy, čisticí prostředky, ochranné pomůcky, apod.),</a:t>
            </a:r>
          </a:p>
          <a:p>
            <a:pPr lvl="0" algn="just"/>
            <a:r>
              <a:rPr lang="cs-CZ" sz="1600" dirty="0"/>
              <a:t>nájemné (nebytových prostor),</a:t>
            </a:r>
          </a:p>
          <a:p>
            <a:pPr lvl="0" algn="just"/>
            <a:r>
              <a:rPr lang="cs-CZ" sz="1600" dirty="0"/>
              <a:t>spotřeba elektrické energie, vody, plynu, </a:t>
            </a:r>
          </a:p>
          <a:p>
            <a:pPr lvl="0" algn="just"/>
            <a:r>
              <a:rPr lang="cs-CZ" sz="1600" dirty="0"/>
              <a:t>inzerce, propagace (tisk, výlep, grafika, web, letáky, pozvánky).</a:t>
            </a:r>
          </a:p>
          <a:p>
            <a:pPr marL="0" lvl="0" indent="0" algn="just">
              <a:buNone/>
            </a:pPr>
            <a:endParaRPr lang="cs-CZ" sz="1600" b="1" dirty="0" smtClean="0">
              <a:solidFill>
                <a:srgbClr val="FF0000"/>
              </a:solidFill>
            </a:endParaRPr>
          </a:p>
          <a:p>
            <a:pPr marL="0" lvl="0" indent="0" algn="just">
              <a:buNone/>
            </a:pPr>
            <a:r>
              <a:rPr lang="cs-CZ" sz="1600" b="1" dirty="0">
                <a:solidFill>
                  <a:srgbClr val="FF0000"/>
                </a:solidFill>
              </a:rPr>
              <a:t>U</a:t>
            </a:r>
            <a:r>
              <a:rPr lang="cs-CZ" sz="1600" b="1" dirty="0" smtClean="0">
                <a:solidFill>
                  <a:srgbClr val="FF0000"/>
                </a:solidFill>
              </a:rPr>
              <a:t>znatelným nákladem v tomto dotačním titulu </a:t>
            </a:r>
            <a:r>
              <a:rPr lang="cs-CZ" sz="1600" b="1" u="sng" dirty="0" smtClean="0">
                <a:solidFill>
                  <a:srgbClr val="FF0000"/>
                </a:solidFill>
              </a:rPr>
              <a:t>NENÍ</a:t>
            </a:r>
            <a:r>
              <a:rPr lang="cs-CZ" sz="1600" b="1" dirty="0" smtClean="0">
                <a:solidFill>
                  <a:srgbClr val="FF0000"/>
                </a:solidFill>
              </a:rPr>
              <a:t>:</a:t>
            </a:r>
          </a:p>
          <a:p>
            <a:pPr algn="just"/>
            <a:r>
              <a:rPr lang="cs-CZ" sz="1600" b="1" dirty="0" smtClean="0">
                <a:solidFill>
                  <a:srgbClr val="FF0000"/>
                </a:solidFill>
              </a:rPr>
              <a:t>Doprava a ubytování, cestovné, honoráře a autorské poplatky </a:t>
            </a:r>
          </a:p>
          <a:p>
            <a:pPr algn="just"/>
            <a:r>
              <a:rPr lang="cs-CZ" sz="1600" b="1" dirty="0" smtClean="0">
                <a:solidFill>
                  <a:srgbClr val="FF0000"/>
                </a:solidFill>
              </a:rPr>
              <a:t>Osobní náklady</a:t>
            </a:r>
          </a:p>
          <a:p>
            <a:pPr marL="0" lvl="0" indent="0" algn="just">
              <a:buNone/>
            </a:pPr>
            <a:endParaRPr lang="cs-CZ" sz="800" dirty="0"/>
          </a:p>
          <a:p>
            <a:pPr marL="0" lvl="0" indent="0" algn="just">
              <a:buNone/>
            </a:pPr>
            <a:endParaRPr lang="cs-CZ" sz="1600" dirty="0"/>
          </a:p>
          <a:p>
            <a:pPr algn="just" eaLnBrk="1" hangingPunct="1">
              <a:spcBef>
                <a:spcPct val="0"/>
              </a:spcBef>
              <a:buFontTx/>
              <a:buNone/>
              <a:defRPr/>
            </a:pPr>
            <a:endParaRPr lang="cs-CZ" altLang="cs-CZ" sz="1600" dirty="0" smtClean="0"/>
          </a:p>
        </p:txBody>
      </p:sp>
    </p:spTree>
    <p:extLst>
      <p:ext uri="{BB962C8B-B14F-4D97-AF65-F5344CB8AC3E}">
        <p14:creationId xmlns:p14="http://schemas.microsoft.com/office/powerpoint/2010/main" val="1835956440"/>
      </p:ext>
    </p:extLst>
  </p:cSld>
  <p:clrMapOvr>
    <a:masterClrMapping/>
  </p:clrMapOvr>
  <p:transition advTm="6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89A66C4F-F836-4598-A464-F547079DC15B}" type="slidenum">
              <a:rPr lang="cs-CZ" altLang="cs-CZ" sz="1400" smtClean="0"/>
              <a:pPr eaLnBrk="1" hangingPunct="1">
                <a:spcBef>
                  <a:spcPct val="0"/>
                </a:spcBef>
                <a:buFontTx/>
                <a:buNone/>
              </a:pPr>
              <a:t>13</a:t>
            </a:fld>
            <a:endParaRPr lang="cs-CZ" altLang="cs-CZ" sz="1400" smtClean="0"/>
          </a:p>
        </p:txBody>
      </p:sp>
      <p:sp>
        <p:nvSpPr>
          <p:cNvPr id="7" name="Rectangle 11"/>
          <p:cNvSpPr>
            <a:spLocks noGrp="1" noChangeArrowheads="1"/>
          </p:cNvSpPr>
          <p:nvPr>
            <p:ph idx="1"/>
          </p:nvPr>
        </p:nvSpPr>
        <p:spPr>
          <a:xfrm>
            <a:off x="457200" y="1412776"/>
            <a:ext cx="8229600" cy="5215656"/>
          </a:xfrm>
        </p:spPr>
        <p:txBody>
          <a:bodyPr/>
          <a:lstStyle/>
          <a:p>
            <a:pPr marL="0" indent="0" algn="just">
              <a:buFontTx/>
              <a:buNone/>
              <a:defRPr/>
            </a:pPr>
            <a:endParaRPr lang="cs-CZ" altLang="cs-CZ" sz="1400" dirty="0" smtClean="0"/>
          </a:p>
          <a:p>
            <a:pPr marL="0" indent="0" algn="just">
              <a:buFontTx/>
              <a:buNone/>
              <a:defRPr/>
            </a:pPr>
            <a:endParaRPr lang="cs-CZ" altLang="cs-CZ" sz="1400" dirty="0" smtClean="0"/>
          </a:p>
        </p:txBody>
      </p:sp>
      <p:sp>
        <p:nvSpPr>
          <p:cNvPr id="2" name="Obdélník 1"/>
          <p:cNvSpPr/>
          <p:nvPr/>
        </p:nvSpPr>
        <p:spPr>
          <a:xfrm>
            <a:off x="3419872" y="105467"/>
            <a:ext cx="4572000" cy="1061829"/>
          </a:xfrm>
          <a:prstGeom prst="rect">
            <a:avLst/>
          </a:prstGeom>
        </p:spPr>
        <p:txBody>
          <a:bodyPr>
            <a:spAutoFit/>
          </a:bodyPr>
          <a:lstStyle/>
          <a:p>
            <a:pPr lvl="0" algn="ctr">
              <a:spcBef>
                <a:spcPts val="600"/>
              </a:spcBef>
            </a:pPr>
            <a:r>
              <a:rPr lang="cs-CZ" altLang="cs-CZ" sz="2200" b="1" dirty="0"/>
              <a:t>UZNATELNÉ NÁKLADY</a:t>
            </a:r>
          </a:p>
          <a:p>
            <a:pPr lvl="0" algn="ctr">
              <a:spcBef>
                <a:spcPts val="600"/>
              </a:spcBef>
            </a:pPr>
            <a:r>
              <a:rPr lang="cs-CZ" altLang="cs-CZ" b="1" dirty="0"/>
              <a:t>Podpora kulturních akcí ve městě (</a:t>
            </a:r>
            <a:r>
              <a:rPr lang="cs-CZ" altLang="cs-CZ" b="1" dirty="0" smtClean="0"/>
              <a:t>K2/25)</a:t>
            </a:r>
            <a:endParaRPr lang="cs-CZ" altLang="cs-CZ" b="1" dirty="0"/>
          </a:p>
        </p:txBody>
      </p:sp>
      <p:sp>
        <p:nvSpPr>
          <p:cNvPr id="6" name="Rectangle 11"/>
          <p:cNvSpPr txBox="1">
            <a:spLocks noChangeArrowheads="1"/>
          </p:cNvSpPr>
          <p:nvPr/>
        </p:nvSpPr>
        <p:spPr bwMode="auto">
          <a:xfrm>
            <a:off x="323528" y="1291193"/>
            <a:ext cx="8496944" cy="5458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cs-CZ" sz="1600" b="1" kern="0" dirty="0" smtClean="0">
                <a:solidFill>
                  <a:srgbClr val="000000"/>
                </a:solidFill>
              </a:rPr>
              <a:t>Provozní náklady:</a:t>
            </a:r>
          </a:p>
          <a:p>
            <a:pPr algn="just"/>
            <a:r>
              <a:rPr lang="cs-CZ" sz="1500" b="1" kern="0" dirty="0">
                <a:solidFill>
                  <a:srgbClr val="FF0000"/>
                </a:solidFill>
              </a:rPr>
              <a:t>s</a:t>
            </a:r>
            <a:r>
              <a:rPr lang="cs-CZ" sz="1500" b="1" kern="0" dirty="0" smtClean="0">
                <a:solidFill>
                  <a:srgbClr val="FF0000"/>
                </a:solidFill>
              </a:rPr>
              <a:t>potřební materiál a služby související se zajištěním projektu (např. PHM – služební automobil, kancelářské potřeby, tiskopisy, čisticí prostředky, ochranné pomůcky, zabezpečení objektu při výstavách, akcích apod., revize a servis techniky aj.),</a:t>
            </a:r>
          </a:p>
          <a:p>
            <a:pPr algn="just"/>
            <a:r>
              <a:rPr lang="cs-CZ" sz="1500" kern="0" dirty="0" smtClean="0"/>
              <a:t>drobné věcné odměny pro účinkující (např. květiny, knihy, upomínkové předměty aj.),</a:t>
            </a:r>
          </a:p>
          <a:p>
            <a:pPr algn="just"/>
            <a:r>
              <a:rPr lang="cs-CZ" sz="1500" kern="0" dirty="0" smtClean="0"/>
              <a:t>nájemné (prostor, zvukové aparatury apod.) </a:t>
            </a:r>
            <a:r>
              <a:rPr lang="cs-CZ" sz="1500" b="1" kern="0" dirty="0" smtClean="0">
                <a:solidFill>
                  <a:srgbClr val="FF0000"/>
                </a:solidFill>
              </a:rPr>
              <a:t>včetně spotřeby el. energie, vody, plynu související s realizací kulturní akce,</a:t>
            </a:r>
          </a:p>
          <a:p>
            <a:pPr algn="just"/>
            <a:r>
              <a:rPr lang="cs-CZ" sz="1500" kern="0" dirty="0" smtClean="0"/>
              <a:t>cestovné – na základě cestovních příkazů (za neuznatelný náklad se považuje základní náhrada při použití vozidla příjemce nebo soukromého vozidla zaměstnance příjemce, kapesné, úhrada taxi),</a:t>
            </a:r>
          </a:p>
          <a:p>
            <a:pPr algn="just"/>
            <a:r>
              <a:rPr lang="cs-CZ" sz="1500" kern="0" dirty="0" smtClean="0"/>
              <a:t>doprava osob podílejících se na realizaci projektu (účinkující, realizační tým) – jízdné veřejnými dopravními prostředky (vlak, autobus), úhrada faktury dopravci,</a:t>
            </a:r>
          </a:p>
          <a:p>
            <a:pPr algn="just"/>
            <a:r>
              <a:rPr lang="cs-CZ" sz="1500" kern="0" dirty="0" smtClean="0"/>
              <a:t>ubytování osob podílejících se na realizaci projektu (účinkující, realizační tým),</a:t>
            </a:r>
          </a:p>
          <a:p>
            <a:pPr algn="just"/>
            <a:r>
              <a:rPr lang="cs-CZ" sz="1500" kern="0" dirty="0" smtClean="0"/>
              <a:t>inzerce, propagace (tisk, výlep, grafika, web, letáky, pozvánky),</a:t>
            </a:r>
          </a:p>
          <a:p>
            <a:pPr algn="just"/>
            <a:r>
              <a:rPr lang="cs-CZ" sz="1500" kern="0" dirty="0" smtClean="0"/>
              <a:t>honoráře (účinkující, realizační tým),</a:t>
            </a:r>
          </a:p>
          <a:p>
            <a:pPr algn="just"/>
            <a:r>
              <a:rPr lang="cs-CZ" sz="1500" kern="0" dirty="0" smtClean="0"/>
              <a:t>poplatky kolektivnímu správci práv dle § 95 a násl. zákona č. 121/2000 Sb., o právu autorském, o právech souvisejících s právem autorským a o znění některých zákonů (autorský zákon), ve znění pozdějších předpisů (např. OSA, </a:t>
            </a:r>
            <a:r>
              <a:rPr lang="cs-CZ" sz="1500" kern="0" dirty="0" err="1" smtClean="0"/>
              <a:t>Dilia</a:t>
            </a:r>
            <a:r>
              <a:rPr lang="cs-CZ" sz="1500" kern="0" dirty="0" smtClean="0"/>
              <a:t>, </a:t>
            </a:r>
            <a:r>
              <a:rPr lang="cs-CZ" sz="1500" kern="0" dirty="0" err="1" smtClean="0"/>
              <a:t>Intergram</a:t>
            </a:r>
            <a:r>
              <a:rPr lang="cs-CZ" sz="1500" kern="0" dirty="0" smtClean="0"/>
              <a:t>).</a:t>
            </a:r>
          </a:p>
          <a:p>
            <a:pPr marL="0" indent="0" algn="just">
              <a:buFontTx/>
              <a:buNone/>
            </a:pPr>
            <a:endParaRPr lang="cs-CZ" sz="500" kern="0" dirty="0" smtClean="0">
              <a:solidFill>
                <a:srgbClr val="000000"/>
              </a:solidFill>
            </a:endParaRPr>
          </a:p>
          <a:p>
            <a:pPr marL="0" indent="0">
              <a:buFontTx/>
              <a:buNone/>
            </a:pPr>
            <a:r>
              <a:rPr lang="cs-CZ" sz="1600" b="1" kern="0" dirty="0" smtClean="0">
                <a:solidFill>
                  <a:srgbClr val="000000"/>
                </a:solidFill>
              </a:rPr>
              <a:t>Osobní náklady:</a:t>
            </a:r>
            <a:endParaRPr lang="cs-CZ" sz="1600" kern="0" dirty="0" smtClean="0">
              <a:solidFill>
                <a:srgbClr val="000000"/>
              </a:solidFill>
            </a:endParaRPr>
          </a:p>
          <a:p>
            <a:r>
              <a:rPr lang="cs-CZ" sz="1500" kern="0" dirty="0" smtClean="0"/>
              <a:t>ve formě dohod o provedení práce v maximální výši 20 % z požadované výše dotace.</a:t>
            </a:r>
            <a:endParaRPr lang="cs-CZ" altLang="cs-CZ" sz="1500" kern="0" dirty="0" smtClean="0"/>
          </a:p>
        </p:txBody>
      </p:sp>
    </p:spTree>
    <p:extLst>
      <p:ext uri="{BB962C8B-B14F-4D97-AF65-F5344CB8AC3E}">
        <p14:creationId xmlns:p14="http://schemas.microsoft.com/office/powerpoint/2010/main" val="3884506223"/>
      </p:ext>
    </p:extLst>
  </p:cSld>
  <p:clrMapOvr>
    <a:masterClrMapping/>
  </p:clrMapOvr>
  <p:transition advTm="6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3216A00-318E-4CD0-87E9-FB82FDD7C09B}" type="slidenum">
              <a:rPr lang="cs-CZ" altLang="cs-CZ" sz="1400" smtClean="0"/>
              <a:pPr eaLnBrk="1" hangingPunct="1">
                <a:spcBef>
                  <a:spcPct val="0"/>
                </a:spcBef>
                <a:buFontTx/>
                <a:buNone/>
              </a:pPr>
              <a:t>14</a:t>
            </a:fld>
            <a:endParaRPr lang="cs-CZ" altLang="cs-CZ" sz="1400" smtClean="0"/>
          </a:p>
        </p:txBody>
      </p:sp>
      <p:sp>
        <p:nvSpPr>
          <p:cNvPr id="7" name="Rectangle 11"/>
          <p:cNvSpPr>
            <a:spLocks noGrp="1" noChangeArrowheads="1"/>
          </p:cNvSpPr>
          <p:nvPr>
            <p:ph idx="1"/>
          </p:nvPr>
        </p:nvSpPr>
        <p:spPr>
          <a:xfrm>
            <a:off x="457200" y="1196752"/>
            <a:ext cx="8229600" cy="5184576"/>
          </a:xfrm>
        </p:spPr>
        <p:txBody>
          <a:bodyPr/>
          <a:lstStyle/>
          <a:p>
            <a:pPr marL="0" indent="0" algn="just">
              <a:buFontTx/>
              <a:buNone/>
            </a:pPr>
            <a:endParaRPr lang="cs-CZ" altLang="cs-CZ" sz="1600" b="1" dirty="0" smtClean="0"/>
          </a:p>
          <a:p>
            <a:pPr marL="0" indent="0" algn="just">
              <a:buFontTx/>
              <a:buNone/>
            </a:pPr>
            <a:endParaRPr lang="cs-CZ" altLang="cs-CZ" sz="1600" dirty="0" smtClean="0">
              <a:hlinkClick r:id="rId4" action="ppaction://hlinkfile"/>
            </a:endParaRPr>
          </a:p>
        </p:txBody>
      </p:sp>
      <p:sp>
        <p:nvSpPr>
          <p:cNvPr id="5" name="Text Box 3"/>
          <p:cNvSpPr txBox="1">
            <a:spLocks noChangeArrowheads="1"/>
          </p:cNvSpPr>
          <p:nvPr/>
        </p:nvSpPr>
        <p:spPr bwMode="auto">
          <a:xfrm>
            <a:off x="3419872" y="135890"/>
            <a:ext cx="5112147"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0" algn="ctr" eaLnBrk="1" hangingPunct="1">
              <a:spcBef>
                <a:spcPts val="600"/>
              </a:spcBef>
              <a:buNone/>
            </a:pPr>
            <a:r>
              <a:rPr lang="cs-CZ" altLang="cs-CZ" sz="2200" b="1" dirty="0"/>
              <a:t>UZNATELNÉ </a:t>
            </a:r>
            <a:r>
              <a:rPr lang="cs-CZ" altLang="cs-CZ" sz="2200" b="1" dirty="0" smtClean="0"/>
              <a:t>NÁKLADY</a:t>
            </a:r>
            <a:endParaRPr lang="cs-CZ" altLang="cs-CZ" sz="2200" b="1" dirty="0"/>
          </a:p>
          <a:p>
            <a:pPr lvl="0" algn="ctr" eaLnBrk="1" hangingPunct="1">
              <a:spcBef>
                <a:spcPts val="0"/>
              </a:spcBef>
              <a:buNone/>
            </a:pPr>
            <a:r>
              <a:rPr lang="cs-CZ" altLang="cs-CZ" sz="1800" b="1" dirty="0" smtClean="0"/>
              <a:t>Kreativní výstupy </a:t>
            </a:r>
          </a:p>
          <a:p>
            <a:pPr lvl="0" algn="ctr" eaLnBrk="1" hangingPunct="1">
              <a:spcBef>
                <a:spcPts val="0"/>
              </a:spcBef>
              <a:buNone/>
            </a:pPr>
            <a:r>
              <a:rPr lang="cs-CZ" altLang="cs-CZ" sz="1800" b="1" dirty="0" smtClean="0"/>
              <a:t>(K3/25)</a:t>
            </a:r>
            <a:endParaRPr lang="cs-CZ" altLang="cs-CZ" sz="1800" b="1" dirty="0"/>
          </a:p>
        </p:txBody>
      </p:sp>
      <p:sp>
        <p:nvSpPr>
          <p:cNvPr id="6" name="Rectangle 11"/>
          <p:cNvSpPr txBox="1">
            <a:spLocks noChangeArrowheads="1"/>
          </p:cNvSpPr>
          <p:nvPr/>
        </p:nvSpPr>
        <p:spPr bwMode="auto">
          <a:xfrm>
            <a:off x="457200" y="1700808"/>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cs-CZ" sz="1600" b="1" kern="0" dirty="0" smtClean="0">
                <a:solidFill>
                  <a:srgbClr val="000000"/>
                </a:solidFill>
              </a:rPr>
              <a:t>Provozní náklady:</a:t>
            </a:r>
          </a:p>
          <a:p>
            <a:pPr algn="just"/>
            <a:r>
              <a:rPr lang="cs-CZ" sz="1600" kern="0" dirty="0"/>
              <a:t>s</a:t>
            </a:r>
            <a:r>
              <a:rPr lang="cs-CZ" sz="1600" kern="0" dirty="0" smtClean="0"/>
              <a:t>potřební materiál na zajištění projektu (např. PHM – služební automobil, kancelářské potřeby, tiskopisy, čisticí prostředky, ochranné pomůcky, aj.),</a:t>
            </a:r>
          </a:p>
          <a:p>
            <a:pPr algn="just"/>
            <a:r>
              <a:rPr lang="cs-CZ" sz="1600" kern="0" dirty="0" smtClean="0"/>
              <a:t>nájemné nebytových prostor pro zabezpečení kulturní činnosti, </a:t>
            </a:r>
          </a:p>
          <a:p>
            <a:pPr algn="just"/>
            <a:r>
              <a:rPr lang="cs-CZ" sz="1600" kern="0" dirty="0" smtClean="0"/>
              <a:t>studiové práce, produkce, postprodukce,</a:t>
            </a:r>
          </a:p>
          <a:p>
            <a:pPr algn="just"/>
            <a:r>
              <a:rPr lang="cs-CZ" sz="1600" kern="0" dirty="0" smtClean="0"/>
              <a:t>výroba média, tiskové, grafické a knihařské práce,</a:t>
            </a:r>
          </a:p>
          <a:p>
            <a:pPr algn="just"/>
            <a:r>
              <a:rPr lang="cs-CZ" sz="1600" kern="0" dirty="0" smtClean="0"/>
              <a:t>inzerce, propagace (tisk, výlep, grafika, web, letáky, pozvánky),</a:t>
            </a:r>
          </a:p>
          <a:p>
            <a:pPr algn="just"/>
            <a:r>
              <a:rPr lang="cs-CZ" sz="1600" kern="0" dirty="0" smtClean="0"/>
              <a:t>autorské honoráře,</a:t>
            </a:r>
          </a:p>
          <a:p>
            <a:pPr algn="just"/>
            <a:r>
              <a:rPr lang="cs-CZ" sz="1600" kern="0" dirty="0" smtClean="0"/>
              <a:t>poplatky kolektivnímu správci práv dle § 95 a násl. zákona č. 121/2000 Sb., o právu autorském, o právech souvisejících s právem autorským a o znění některých zákonů (autorský zákon), ve znění pozdějších předpisů (např. OSA, </a:t>
            </a:r>
            <a:r>
              <a:rPr lang="cs-CZ" sz="1600" kern="0" dirty="0" err="1" smtClean="0"/>
              <a:t>Dilia</a:t>
            </a:r>
            <a:r>
              <a:rPr lang="cs-CZ" sz="1600" kern="0" dirty="0" smtClean="0"/>
              <a:t>, </a:t>
            </a:r>
            <a:r>
              <a:rPr lang="cs-CZ" sz="1600" kern="0" dirty="0" err="1" smtClean="0"/>
              <a:t>Intergram</a:t>
            </a:r>
            <a:r>
              <a:rPr lang="cs-CZ" sz="1600" kern="0" dirty="0" smtClean="0"/>
              <a:t>).</a:t>
            </a:r>
          </a:p>
          <a:p>
            <a:pPr marL="0" indent="0" algn="just">
              <a:buFontTx/>
              <a:buNone/>
            </a:pPr>
            <a:endParaRPr lang="cs-CZ" sz="800" kern="0" dirty="0">
              <a:solidFill>
                <a:srgbClr val="000000"/>
              </a:solidFill>
            </a:endParaRPr>
          </a:p>
        </p:txBody>
      </p:sp>
    </p:spTree>
    <p:extLst>
      <p:ext uri="{BB962C8B-B14F-4D97-AF65-F5344CB8AC3E}">
        <p14:creationId xmlns:p14="http://schemas.microsoft.com/office/powerpoint/2010/main" val="1119238193"/>
      </p:ext>
    </p:extLst>
  </p:cSld>
  <p:clrMapOvr>
    <a:masterClrMapping/>
  </p:clrMapOvr>
  <p:transition advTm="6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1CCBD8E8-EB84-42A7-B4FE-61CD6B6C26BC}" type="slidenum">
              <a:rPr lang="cs-CZ" altLang="cs-CZ" sz="1400" smtClean="0"/>
              <a:pPr eaLnBrk="1" hangingPunct="1">
                <a:spcBef>
                  <a:spcPct val="0"/>
                </a:spcBef>
                <a:buFontTx/>
                <a:buNone/>
              </a:pPr>
              <a:t>15</a:t>
            </a:fld>
            <a:endParaRPr lang="cs-CZ" altLang="cs-CZ" sz="1400" smtClean="0"/>
          </a:p>
        </p:txBody>
      </p:sp>
      <p:sp>
        <p:nvSpPr>
          <p:cNvPr id="6" name="TextovéPole 3"/>
          <p:cNvSpPr txBox="1">
            <a:spLocks noChangeArrowheads="1"/>
          </p:cNvSpPr>
          <p:nvPr/>
        </p:nvSpPr>
        <p:spPr bwMode="auto">
          <a:xfrm>
            <a:off x="467544" y="1454150"/>
            <a:ext cx="84249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endParaRPr lang="cs-CZ" altLang="cs-CZ" sz="1400" dirty="0" smtClean="0"/>
          </a:p>
          <a:p>
            <a:pPr algn="just" eaLnBrk="1" hangingPunct="1">
              <a:spcBef>
                <a:spcPct val="0"/>
              </a:spcBef>
              <a:buNone/>
              <a:defRPr/>
            </a:pPr>
            <a:endParaRPr lang="cs-CZ" altLang="cs-CZ" sz="1400" u="sng" dirty="0"/>
          </a:p>
          <a:p>
            <a:pPr algn="just" eaLnBrk="1" hangingPunct="1">
              <a:spcBef>
                <a:spcPct val="0"/>
              </a:spcBef>
              <a:buFontTx/>
              <a:buNone/>
              <a:defRPr/>
            </a:pPr>
            <a:endParaRPr lang="cs-CZ" altLang="cs-CZ" sz="1600" dirty="0" smtClean="0"/>
          </a:p>
          <a:p>
            <a:pPr eaLnBrk="1" hangingPunct="1">
              <a:spcBef>
                <a:spcPct val="0"/>
              </a:spcBef>
              <a:buFontTx/>
              <a:buNone/>
              <a:defRPr/>
            </a:pPr>
            <a:endParaRPr lang="cs-CZ" altLang="cs-CZ" sz="1600" dirty="0" smtClean="0"/>
          </a:p>
        </p:txBody>
      </p:sp>
      <p:sp>
        <p:nvSpPr>
          <p:cNvPr id="5" name="Text Box 3"/>
          <p:cNvSpPr txBox="1">
            <a:spLocks noChangeArrowheads="1"/>
          </p:cNvSpPr>
          <p:nvPr/>
        </p:nvSpPr>
        <p:spPr bwMode="auto">
          <a:xfrm>
            <a:off x="2670909" y="116632"/>
            <a:ext cx="6264275"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0" algn="ctr" eaLnBrk="1" hangingPunct="1">
              <a:spcBef>
                <a:spcPts val="600"/>
              </a:spcBef>
              <a:buNone/>
            </a:pPr>
            <a:r>
              <a:rPr lang="cs-CZ" altLang="cs-CZ" sz="2400" dirty="0"/>
              <a:t> </a:t>
            </a:r>
            <a:r>
              <a:rPr lang="cs-CZ" altLang="cs-CZ" sz="2200" b="1" dirty="0"/>
              <a:t>UZNATELNÉ </a:t>
            </a:r>
            <a:r>
              <a:rPr lang="cs-CZ" altLang="cs-CZ" sz="2200" b="1" dirty="0" smtClean="0"/>
              <a:t>NÁKLADY</a:t>
            </a:r>
            <a:endParaRPr lang="cs-CZ" altLang="cs-CZ" sz="2200" b="1" dirty="0"/>
          </a:p>
          <a:p>
            <a:pPr lvl="0" algn="ctr" eaLnBrk="1" hangingPunct="1">
              <a:spcBef>
                <a:spcPts val="0"/>
              </a:spcBef>
              <a:buNone/>
            </a:pPr>
            <a:r>
              <a:rPr lang="cs-CZ" altLang="cs-CZ" sz="1800" b="1" dirty="0" smtClean="0"/>
              <a:t>Reprezentace města </a:t>
            </a:r>
          </a:p>
          <a:p>
            <a:pPr lvl="0" algn="ctr" eaLnBrk="1" hangingPunct="1">
              <a:spcBef>
                <a:spcPts val="0"/>
              </a:spcBef>
              <a:buNone/>
            </a:pPr>
            <a:r>
              <a:rPr lang="cs-CZ" altLang="cs-CZ" sz="1800" b="1" dirty="0" smtClean="0"/>
              <a:t>(K4/25)</a:t>
            </a:r>
            <a:endParaRPr lang="cs-CZ" altLang="cs-CZ" sz="1800" b="1" dirty="0"/>
          </a:p>
          <a:p>
            <a:pPr algn="ctr" eaLnBrk="1" hangingPunct="1">
              <a:spcBef>
                <a:spcPct val="50000"/>
              </a:spcBef>
              <a:buFontTx/>
              <a:buNone/>
            </a:pPr>
            <a:endParaRPr lang="cs-CZ" altLang="cs-CZ" sz="2400" b="1" dirty="0"/>
          </a:p>
        </p:txBody>
      </p:sp>
      <p:sp>
        <p:nvSpPr>
          <p:cNvPr id="7" name="Rectangle 11"/>
          <p:cNvSpPr txBox="1">
            <a:spLocks noChangeArrowheads="1"/>
          </p:cNvSpPr>
          <p:nvPr/>
        </p:nvSpPr>
        <p:spPr bwMode="auto">
          <a:xfrm>
            <a:off x="457200" y="1556792"/>
            <a:ext cx="8229600" cy="5327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cs-CZ" sz="1600" b="1" kern="0" dirty="0" smtClean="0">
                <a:solidFill>
                  <a:srgbClr val="000000"/>
                </a:solidFill>
              </a:rPr>
              <a:t>Provozní náklady:</a:t>
            </a:r>
          </a:p>
          <a:p>
            <a:pPr algn="just"/>
            <a:r>
              <a:rPr lang="cs-CZ" sz="1600" kern="0" dirty="0"/>
              <a:t>s</a:t>
            </a:r>
            <a:r>
              <a:rPr lang="cs-CZ" sz="1600" kern="0" dirty="0" smtClean="0"/>
              <a:t>potřební materiál na zajištění projektu (např. PHM – služební automobil, kancelářské potřeby, tiskopisy, čisticí prostředky, ochranné pomůcky, aj.),</a:t>
            </a:r>
          </a:p>
          <a:p>
            <a:pPr algn="just"/>
            <a:r>
              <a:rPr lang="cs-CZ" sz="1600" kern="0" dirty="0" smtClean="0"/>
              <a:t>cestovné – na základě cestovních příkazů (za uznatelný náklad se nepovažuje základní náhrada při použití vozidla příjemce nebo soukromého vozidla zaměstnance příjemce, kapesné, úhrada taxi),</a:t>
            </a:r>
          </a:p>
          <a:p>
            <a:pPr algn="just"/>
            <a:r>
              <a:rPr lang="cs-CZ" sz="1600" kern="0" dirty="0" smtClean="0"/>
              <a:t>doprava osob podílejících se na realizaci projektu (účinkující, realizační tým) – jízdné veřejnými dopravními prostředky (vlak, autobus), úhrada faktury dopravci,</a:t>
            </a:r>
          </a:p>
          <a:p>
            <a:pPr algn="just"/>
            <a:r>
              <a:rPr lang="cs-CZ" sz="1600" kern="0" dirty="0" smtClean="0"/>
              <a:t>ubytování osob podílejících se na realizaci projektu (účinkující, realizační tým),</a:t>
            </a:r>
          </a:p>
          <a:p>
            <a:pPr algn="just"/>
            <a:r>
              <a:rPr lang="cs-CZ" sz="1600" kern="0" dirty="0" smtClean="0"/>
              <a:t>startovné, účastnické poplatky,</a:t>
            </a:r>
          </a:p>
          <a:p>
            <a:pPr algn="just"/>
            <a:r>
              <a:rPr lang="cs-CZ" sz="1600" kern="0" dirty="0" smtClean="0"/>
              <a:t>inzerce, propagace (tisk, výlep, grafika, web, letáky, pozvánky),</a:t>
            </a:r>
          </a:p>
          <a:p>
            <a:pPr algn="just"/>
            <a:r>
              <a:rPr lang="cs-CZ" sz="1600" kern="0" dirty="0" smtClean="0"/>
              <a:t>poplatky kolektivnímu správci práv dle § 95 a násl. zákona č. 121/2000 Sb., o právu autorském, o právech souvisejících s právem autorským a o znění některých zákonů (autorský zákon), ve znění pozdějších předpisů (např. OSA, </a:t>
            </a:r>
            <a:r>
              <a:rPr lang="cs-CZ" sz="1600" kern="0" dirty="0" err="1" smtClean="0"/>
              <a:t>Dilia</a:t>
            </a:r>
            <a:r>
              <a:rPr lang="cs-CZ" sz="1600" kern="0" dirty="0" smtClean="0"/>
              <a:t>, </a:t>
            </a:r>
            <a:r>
              <a:rPr lang="cs-CZ" sz="1600" kern="0" dirty="0" err="1" smtClean="0"/>
              <a:t>Intergram</a:t>
            </a:r>
            <a:r>
              <a:rPr lang="cs-CZ" sz="1600" kern="0" dirty="0" smtClean="0"/>
              <a:t>).</a:t>
            </a:r>
          </a:p>
          <a:p>
            <a:pPr marL="0" indent="0" algn="just">
              <a:buFontTx/>
              <a:buNone/>
            </a:pPr>
            <a:endParaRPr lang="cs-CZ" sz="800" kern="0" dirty="0" smtClean="0">
              <a:solidFill>
                <a:srgbClr val="000000"/>
              </a:solidFill>
            </a:endParaRPr>
          </a:p>
          <a:p>
            <a:pPr marL="0" indent="0">
              <a:buFontTx/>
              <a:buNone/>
            </a:pPr>
            <a:r>
              <a:rPr lang="cs-CZ" sz="1600" b="1" kern="0" dirty="0" smtClean="0">
                <a:solidFill>
                  <a:srgbClr val="000000"/>
                </a:solidFill>
              </a:rPr>
              <a:t>Osobní náklady:</a:t>
            </a:r>
            <a:endParaRPr lang="cs-CZ" sz="1600" kern="0" dirty="0" smtClean="0">
              <a:solidFill>
                <a:srgbClr val="000000"/>
              </a:solidFill>
            </a:endParaRPr>
          </a:p>
          <a:p>
            <a:r>
              <a:rPr lang="cs-CZ" sz="1600" kern="0" dirty="0" smtClean="0"/>
              <a:t>ve formě dohod o provedení práce v maximální výši 20 % z požadované výše dotace.</a:t>
            </a:r>
            <a:endParaRPr lang="cs-CZ" altLang="cs-CZ" sz="1600" kern="0" dirty="0" smtClean="0"/>
          </a:p>
        </p:txBody>
      </p:sp>
    </p:spTree>
    <p:extLst>
      <p:ext uri="{BB962C8B-B14F-4D97-AF65-F5344CB8AC3E}">
        <p14:creationId xmlns:p14="http://schemas.microsoft.com/office/powerpoint/2010/main" val="2466326444"/>
      </p:ext>
    </p:extLst>
  </p:cSld>
  <p:clrMapOvr>
    <a:masterClrMapping/>
  </p:clrMapOvr>
  <p:transition advTm="6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Pole 3"/>
          <p:cNvSpPr txBox="1">
            <a:spLocks noChangeArrowheads="1"/>
          </p:cNvSpPr>
          <p:nvPr/>
        </p:nvSpPr>
        <p:spPr bwMode="auto">
          <a:xfrm>
            <a:off x="971600" y="1507386"/>
            <a:ext cx="763284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endParaRPr lang="cs-CZ" altLang="cs-CZ" sz="1600" dirty="0" smtClean="0"/>
          </a:p>
          <a:p>
            <a:pPr eaLnBrk="1" hangingPunct="1">
              <a:spcBef>
                <a:spcPct val="0"/>
              </a:spcBef>
              <a:buFontTx/>
              <a:buNone/>
              <a:defRPr/>
            </a:pP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16</a:t>
            </a:fld>
            <a:endParaRPr lang="cs-CZ"/>
          </a:p>
        </p:txBody>
      </p:sp>
      <p:sp>
        <p:nvSpPr>
          <p:cNvPr id="5"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NEUZNATELNÉ NÁKLADY </a:t>
            </a:r>
          </a:p>
        </p:txBody>
      </p:sp>
      <p:sp>
        <p:nvSpPr>
          <p:cNvPr id="7" name="Rectangle 11"/>
          <p:cNvSpPr txBox="1">
            <a:spLocks noChangeArrowheads="1"/>
          </p:cNvSpPr>
          <p:nvPr/>
        </p:nvSpPr>
        <p:spPr bwMode="auto">
          <a:xfrm>
            <a:off x="395536" y="1268760"/>
            <a:ext cx="8352928"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eaLnBrk="1" hangingPunct="1">
              <a:spcBef>
                <a:spcPct val="0"/>
              </a:spcBef>
              <a:buFontTx/>
              <a:buNone/>
              <a:defRPr/>
            </a:pPr>
            <a:r>
              <a:rPr lang="cs-CZ" altLang="cs-CZ" sz="1600" kern="0" dirty="0" smtClean="0"/>
              <a:t>Náklady, které nejsou v Programu uvedeny jako uznatelné jsou považovány vždy za </a:t>
            </a:r>
            <a:r>
              <a:rPr lang="cs-CZ" altLang="cs-CZ" sz="1600" u="sng" kern="0" dirty="0" smtClean="0">
                <a:solidFill>
                  <a:srgbClr val="FF0000"/>
                </a:solidFill>
              </a:rPr>
              <a:t>neuznatelné náklady</a:t>
            </a:r>
            <a:r>
              <a:rPr lang="cs-CZ" altLang="cs-CZ" sz="1600" kern="0" dirty="0" smtClean="0"/>
              <a:t>, např.:</a:t>
            </a:r>
          </a:p>
          <a:p>
            <a:pPr algn="just" eaLnBrk="1" hangingPunct="1">
              <a:spcBef>
                <a:spcPct val="0"/>
              </a:spcBef>
              <a:defRPr/>
            </a:pPr>
            <a:r>
              <a:rPr lang="cs-CZ" sz="1600" b="1" kern="0" dirty="0" smtClean="0"/>
              <a:t>DDHM a DDNM </a:t>
            </a:r>
            <a:r>
              <a:rPr lang="cs-CZ" sz="1600" kern="0" dirty="0" smtClean="0"/>
              <a:t>(drobný dlouhodobý hmotný a nehmotný majetek),</a:t>
            </a:r>
          </a:p>
          <a:p>
            <a:pPr algn="just" eaLnBrk="1" hangingPunct="1">
              <a:spcBef>
                <a:spcPct val="0"/>
              </a:spcBef>
              <a:defRPr/>
            </a:pPr>
            <a:r>
              <a:rPr lang="cs-CZ" sz="1600" kern="0" dirty="0" smtClean="0"/>
              <a:t>celní, správní, soudní a bankovní poplatky,</a:t>
            </a:r>
          </a:p>
          <a:p>
            <a:pPr algn="just" eaLnBrk="1" hangingPunct="1">
              <a:spcBef>
                <a:spcPct val="0"/>
              </a:spcBef>
              <a:defRPr/>
            </a:pPr>
            <a:r>
              <a:rPr lang="cs-CZ" sz="1600" kern="0" dirty="0" smtClean="0"/>
              <a:t>poplatky za telefonní hovory a paušální poplatky za internet vč. zavedení přípojky,</a:t>
            </a:r>
          </a:p>
          <a:p>
            <a:pPr algn="just" eaLnBrk="1" hangingPunct="1">
              <a:spcBef>
                <a:spcPct val="0"/>
              </a:spcBef>
              <a:defRPr/>
            </a:pPr>
            <a:r>
              <a:rPr lang="cs-CZ" sz="1600" kern="0" dirty="0" smtClean="0"/>
              <a:t>provize, úvěry, úroky, směnky, kolky, splátky leasingu vč. akontace, smluvní pokuty, ostatní pokuty a penále,</a:t>
            </a:r>
          </a:p>
          <a:p>
            <a:pPr algn="just" eaLnBrk="1" hangingPunct="1">
              <a:spcBef>
                <a:spcPct val="0"/>
              </a:spcBef>
              <a:defRPr/>
            </a:pPr>
            <a:r>
              <a:rPr lang="cs-CZ" sz="1600" kern="0" dirty="0" smtClean="0"/>
              <a:t>dary s výjimkou květin, knih a drobných věcných cen (výjimka platí pouze pro K2/25)</a:t>
            </a:r>
          </a:p>
          <a:p>
            <a:pPr algn="just" eaLnBrk="1" hangingPunct="1">
              <a:spcBef>
                <a:spcPct val="0"/>
              </a:spcBef>
              <a:defRPr/>
            </a:pPr>
            <a:r>
              <a:rPr lang="cs-CZ" sz="1600" kern="0" dirty="0" smtClean="0"/>
              <a:t>alkoholické nápoje a tabákové výrobky,</a:t>
            </a:r>
          </a:p>
          <a:p>
            <a:pPr algn="just" eaLnBrk="1" hangingPunct="1">
              <a:spcBef>
                <a:spcPct val="0"/>
              </a:spcBef>
              <a:defRPr/>
            </a:pPr>
            <a:r>
              <a:rPr lang="cs-CZ" sz="1600" kern="0" dirty="0" smtClean="0"/>
              <a:t>náklady na reprezentaci a pohoštění (rauty, nákup potravin a nápojů apod.),</a:t>
            </a:r>
          </a:p>
          <a:p>
            <a:pPr algn="just" eaLnBrk="1" hangingPunct="1">
              <a:spcBef>
                <a:spcPct val="0"/>
              </a:spcBef>
              <a:defRPr/>
            </a:pPr>
            <a:r>
              <a:rPr lang="cs-CZ" sz="1600" kern="0" dirty="0" smtClean="0"/>
              <a:t>daně a dotace (výjimkou je srážková daň a daň z přidané hodnoty v případě, že příjemce dotace je neplátce této daně nebo mu nevzniká nárok na odpočet této daně),</a:t>
            </a:r>
          </a:p>
          <a:p>
            <a:pPr algn="just" eaLnBrk="1" hangingPunct="1">
              <a:spcBef>
                <a:spcPct val="0"/>
              </a:spcBef>
              <a:defRPr/>
            </a:pPr>
            <a:r>
              <a:rPr lang="cs-CZ" sz="1600" kern="0" dirty="0" smtClean="0"/>
              <a:t>náklady na externě zajišťované účetní služby, náklady na pojištění,</a:t>
            </a:r>
          </a:p>
          <a:p>
            <a:pPr algn="just" eaLnBrk="1" hangingPunct="1">
              <a:spcBef>
                <a:spcPct val="0"/>
              </a:spcBef>
              <a:defRPr/>
            </a:pPr>
            <a:r>
              <a:rPr lang="cs-CZ" sz="1600" kern="0" dirty="0" smtClean="0"/>
              <a:t>poradenské, právní služby, konzultace, auditorské služby, bankovní služby, poštovní služby apod. </a:t>
            </a:r>
            <a:r>
              <a:rPr lang="cs-CZ" sz="1600" kern="0" dirty="0" smtClean="0">
                <a:solidFill>
                  <a:srgbClr val="FF0000"/>
                </a:solidFill>
              </a:rPr>
              <a:t>(s výjimkou nákladů spojených s dopravou zboží realizovanou přepravní společností, např. </a:t>
            </a:r>
            <a:r>
              <a:rPr lang="cs-CZ" sz="1600" kern="0" dirty="0" err="1" smtClean="0">
                <a:solidFill>
                  <a:srgbClr val="FF0000"/>
                </a:solidFill>
              </a:rPr>
              <a:t>Zásilkovna</a:t>
            </a:r>
            <a:r>
              <a:rPr lang="cs-CZ" sz="1600" kern="0" dirty="0" smtClean="0">
                <a:solidFill>
                  <a:srgbClr val="FF0000"/>
                </a:solidFill>
              </a:rPr>
              <a:t>, </a:t>
            </a:r>
            <a:r>
              <a:rPr lang="cs-CZ" sz="1600" kern="0" dirty="0" err="1" smtClean="0">
                <a:solidFill>
                  <a:srgbClr val="FF0000"/>
                </a:solidFill>
              </a:rPr>
              <a:t>Balíkovna</a:t>
            </a:r>
            <a:r>
              <a:rPr lang="cs-CZ" sz="1600" kern="0" dirty="0" smtClean="0">
                <a:solidFill>
                  <a:srgbClr val="FF0000"/>
                </a:solidFill>
              </a:rPr>
              <a:t>, PPL, GLS apod.).</a:t>
            </a:r>
          </a:p>
          <a:p>
            <a:pPr marL="0" indent="0" algn="just" eaLnBrk="1" hangingPunct="1">
              <a:spcBef>
                <a:spcPct val="0"/>
              </a:spcBef>
              <a:buFontTx/>
              <a:buNone/>
              <a:defRPr/>
            </a:pPr>
            <a:endParaRPr lang="cs-CZ" sz="800" kern="0" dirty="0" smtClean="0"/>
          </a:p>
          <a:p>
            <a:pPr marL="0" indent="0" algn="just" eaLnBrk="1" hangingPunct="1">
              <a:spcBef>
                <a:spcPct val="0"/>
              </a:spcBef>
              <a:buFontTx/>
              <a:buNone/>
              <a:defRPr/>
            </a:pPr>
            <a:r>
              <a:rPr lang="cs-CZ" altLang="cs-CZ" sz="1600" kern="0" dirty="0" smtClean="0"/>
              <a:t>Nákladový rozpočet, který je nedílnou přílohou žádosti o dotaci </a:t>
            </a:r>
            <a:r>
              <a:rPr lang="cs-CZ" altLang="cs-CZ" sz="1600" b="1" u="sng" kern="0" dirty="0" smtClean="0"/>
              <a:t>nesmí</a:t>
            </a:r>
            <a:r>
              <a:rPr lang="cs-CZ" altLang="cs-CZ" sz="1600" kern="0" dirty="0" smtClean="0"/>
              <a:t> obsahovat neuznatelné náklady, i kdyby měly být hrazeny z prostředků příjemce dotace.</a:t>
            </a:r>
          </a:p>
          <a:p>
            <a:pPr marL="0" indent="0" algn="just" eaLnBrk="1" hangingPunct="1">
              <a:spcBef>
                <a:spcPct val="0"/>
              </a:spcBef>
              <a:buFontTx/>
              <a:buNone/>
              <a:defRPr/>
            </a:pPr>
            <a:endParaRPr lang="cs-CZ" altLang="cs-CZ" sz="800" kern="0" dirty="0" smtClean="0"/>
          </a:p>
          <a:p>
            <a:pPr marL="0" lvl="1" indent="0" algn="just" eaLnBrk="1" hangingPunct="1">
              <a:spcBef>
                <a:spcPct val="0"/>
              </a:spcBef>
              <a:buFontTx/>
              <a:buNone/>
              <a:defRPr/>
            </a:pPr>
            <a:r>
              <a:rPr lang="cs-CZ" sz="1600" b="1" u="sng" kern="0" dirty="0" smtClean="0"/>
              <a:t>Žadatelem požadovaná výše dotace musí být v každé nákladové položce zaokrouhlena na celé stokoruny. </a:t>
            </a:r>
          </a:p>
          <a:p>
            <a:pPr marL="0" indent="0" algn="just" eaLnBrk="1" hangingPunct="1">
              <a:spcBef>
                <a:spcPct val="0"/>
              </a:spcBef>
              <a:buFontTx/>
              <a:buNone/>
              <a:defRPr/>
            </a:pPr>
            <a:endParaRPr lang="cs-CZ" altLang="cs-CZ" sz="1400" kern="0" dirty="0" smtClean="0"/>
          </a:p>
        </p:txBody>
      </p:sp>
    </p:spTree>
    <p:extLst>
      <p:ext uri="{BB962C8B-B14F-4D97-AF65-F5344CB8AC3E}">
        <p14:creationId xmlns:p14="http://schemas.microsoft.com/office/powerpoint/2010/main" val="2668675961"/>
      </p:ext>
    </p:extLst>
  </p:cSld>
  <p:clrMapOvr>
    <a:masterClrMapping/>
  </p:clrMapOvr>
  <p:transition advTm="6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2050"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3163" y="260350"/>
            <a:ext cx="6797675"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7"/>
          <p:cNvSpPr txBox="1">
            <a:spLocks noChangeArrowheads="1"/>
          </p:cNvSpPr>
          <p:nvPr/>
        </p:nvSpPr>
        <p:spPr bwMode="auto">
          <a:xfrm>
            <a:off x="611560" y="4077072"/>
            <a:ext cx="8280920"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None/>
            </a:pPr>
            <a:r>
              <a:rPr lang="cs-CZ" altLang="cs-CZ" sz="3600" b="1" dirty="0" smtClean="0">
                <a:solidFill>
                  <a:srgbClr val="C00000"/>
                </a:solidFill>
              </a:rPr>
              <a:t>ZÁVĚREČNÉ VYÚČTOVÁNÍ DOTACE ZA ROK 2024</a:t>
            </a:r>
          </a:p>
          <a:p>
            <a:pPr algn="ctr" eaLnBrk="1" hangingPunct="1">
              <a:spcBef>
                <a:spcPct val="50000"/>
              </a:spcBef>
              <a:buFontTx/>
              <a:buNone/>
            </a:pPr>
            <a:endParaRPr lang="cs-CZ" altLang="cs-CZ" sz="3600" b="1" dirty="0">
              <a:solidFill>
                <a:srgbClr val="000000"/>
              </a:solidFill>
            </a:endParaRPr>
          </a:p>
        </p:txBody>
      </p:sp>
      <p:sp>
        <p:nvSpPr>
          <p:cNvPr id="205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
        <p:nvSpPr>
          <p:cNvPr id="2" name="Zástupný symbol pro číslo snímku 1"/>
          <p:cNvSpPr>
            <a:spLocks noGrp="1"/>
          </p:cNvSpPr>
          <p:nvPr>
            <p:ph type="sldNum" sz="quarter" idx="12"/>
          </p:nvPr>
        </p:nvSpPr>
        <p:spPr/>
        <p:txBody>
          <a:bodyPr/>
          <a:lstStyle/>
          <a:p>
            <a:pPr>
              <a:defRPr/>
            </a:pPr>
            <a:fld id="{A7387AC9-C2D2-484D-885F-AD8E88001EE3}" type="slidenum">
              <a:rPr lang="cs-CZ" smtClean="0"/>
              <a:pPr>
                <a:defRPr/>
              </a:pPr>
              <a:t>17</a:t>
            </a:fld>
            <a:endParaRPr lang="cs-CZ" dirty="0"/>
          </a:p>
        </p:txBody>
      </p:sp>
    </p:spTree>
    <p:extLst>
      <p:ext uri="{BB962C8B-B14F-4D97-AF65-F5344CB8AC3E}">
        <p14:creationId xmlns:p14="http://schemas.microsoft.com/office/powerpoint/2010/main" val="2701757383"/>
      </p:ext>
    </p:extLst>
  </p:cSld>
  <p:clrMapOvr>
    <a:masterClrMapping/>
  </p:clrMapOvr>
  <p:transition advTm="60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195736" y="3452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cs-CZ" altLang="cs-CZ" sz="2200" b="1" dirty="0" smtClean="0"/>
              <a:t>                           ČERPÁNÍ DOTACE</a:t>
            </a:r>
            <a:endParaRPr lang="cs-CZ" altLang="cs-CZ" sz="2200" b="1" dirty="0"/>
          </a:p>
        </p:txBody>
      </p:sp>
      <p:sp>
        <p:nvSpPr>
          <p:cNvPr id="6" name="TextovéPole 3"/>
          <p:cNvSpPr txBox="1">
            <a:spLocks noChangeArrowheads="1"/>
          </p:cNvSpPr>
          <p:nvPr/>
        </p:nvSpPr>
        <p:spPr bwMode="auto">
          <a:xfrm>
            <a:off x="611560" y="1772816"/>
            <a:ext cx="7776864" cy="528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285750" indent="-285750" algn="just"/>
            <a:r>
              <a:rPr lang="cs-CZ" sz="1600" b="1" dirty="0" smtClean="0"/>
              <a:t>dotaci </a:t>
            </a:r>
            <a:r>
              <a:rPr lang="cs-CZ" sz="1600" b="1" dirty="0"/>
              <a:t>lze použít pouze na úhradu účelově určených uznatelných nákladů</a:t>
            </a:r>
            <a:r>
              <a:rPr lang="cs-CZ" sz="1600" dirty="0"/>
              <a:t> v souladu </a:t>
            </a:r>
            <a:r>
              <a:rPr lang="cs-CZ" sz="1600" dirty="0" smtClean="0"/>
              <a:t>s obsahem schváleného projektu</a:t>
            </a:r>
            <a:r>
              <a:rPr lang="cs-CZ" sz="1600" dirty="0"/>
              <a:t>, </a:t>
            </a:r>
            <a:r>
              <a:rPr lang="cs-CZ" sz="1600" dirty="0" smtClean="0"/>
              <a:t>uzavřenou smlouvou a nákladovým </a:t>
            </a:r>
            <a:r>
              <a:rPr lang="cs-CZ" sz="1600" dirty="0"/>
              <a:t>rozpočtem, který tvoří přílohu </a:t>
            </a:r>
            <a:r>
              <a:rPr lang="cs-CZ" sz="1600" dirty="0" smtClean="0"/>
              <a:t>smlouvy</a:t>
            </a:r>
          </a:p>
          <a:p>
            <a:pPr marL="285750" indent="-285750" algn="just"/>
            <a:endParaRPr lang="cs-CZ" sz="1600" dirty="0"/>
          </a:p>
          <a:p>
            <a:pPr algn="ctr" eaLnBrk="1" hangingPunct="1">
              <a:spcBef>
                <a:spcPct val="0"/>
              </a:spcBef>
              <a:buFontTx/>
              <a:buNone/>
              <a:defRPr/>
            </a:pPr>
            <a:r>
              <a:rPr lang="cs-CZ" altLang="cs-CZ" sz="1600" b="1" dirty="0" smtClean="0"/>
              <a:t>Realizace projektu: </a:t>
            </a:r>
            <a:r>
              <a:rPr lang="cs-CZ" altLang="cs-CZ" sz="1600" b="1" u="sng" dirty="0" smtClean="0">
                <a:solidFill>
                  <a:srgbClr val="FF0000"/>
                </a:solidFill>
              </a:rPr>
              <a:t>nejdříve od 01</a:t>
            </a:r>
            <a:r>
              <a:rPr lang="cs-CZ" altLang="cs-CZ" sz="1600" b="1" u="sng" dirty="0">
                <a:solidFill>
                  <a:srgbClr val="FF0000"/>
                </a:solidFill>
              </a:rPr>
              <a:t>. </a:t>
            </a:r>
            <a:r>
              <a:rPr lang="cs-CZ" altLang="cs-CZ" sz="1600" b="1" u="sng" dirty="0" smtClean="0">
                <a:solidFill>
                  <a:srgbClr val="FF0000"/>
                </a:solidFill>
              </a:rPr>
              <a:t>01</a:t>
            </a:r>
            <a:r>
              <a:rPr lang="cs-CZ" altLang="cs-CZ" sz="1600" b="1" u="sng" dirty="0">
                <a:solidFill>
                  <a:srgbClr val="FF0000"/>
                </a:solidFill>
              </a:rPr>
              <a:t>. </a:t>
            </a:r>
            <a:r>
              <a:rPr lang="cs-CZ" altLang="cs-CZ" sz="1600" b="1" u="sng" dirty="0" smtClean="0">
                <a:solidFill>
                  <a:srgbClr val="FF0000"/>
                </a:solidFill>
              </a:rPr>
              <a:t>2025 </a:t>
            </a:r>
            <a:r>
              <a:rPr lang="cs-CZ" altLang="cs-CZ" sz="1600" b="1" u="sng" dirty="0">
                <a:solidFill>
                  <a:srgbClr val="FF0000"/>
                </a:solidFill>
              </a:rPr>
              <a:t>– 31. 12. </a:t>
            </a:r>
            <a:r>
              <a:rPr lang="cs-CZ" altLang="cs-CZ" sz="1600" b="1" u="sng" dirty="0" smtClean="0">
                <a:solidFill>
                  <a:srgbClr val="FF0000"/>
                </a:solidFill>
              </a:rPr>
              <a:t>2025</a:t>
            </a:r>
            <a:endParaRPr lang="cs-CZ" sz="1000" b="1" u="sng" dirty="0"/>
          </a:p>
          <a:p>
            <a:pPr lvl="0">
              <a:buNone/>
            </a:pPr>
            <a:endParaRPr lang="cs-CZ" sz="800" b="1" dirty="0" smtClean="0">
              <a:solidFill>
                <a:srgbClr val="FF0000"/>
              </a:solidFill>
            </a:endParaRPr>
          </a:p>
          <a:p>
            <a:pPr lvl="0">
              <a:buNone/>
            </a:pPr>
            <a:r>
              <a:rPr lang="cs-CZ" sz="1600" b="1" dirty="0" smtClean="0">
                <a:solidFill>
                  <a:srgbClr val="FF0000"/>
                </a:solidFill>
              </a:rPr>
              <a:t>UPOZORNĚNÍ:</a:t>
            </a:r>
            <a:endParaRPr lang="cs-CZ" sz="1600" dirty="0" smtClean="0">
              <a:solidFill>
                <a:srgbClr val="FF0000"/>
              </a:solidFill>
            </a:endParaRPr>
          </a:p>
          <a:p>
            <a:pPr lvl="0" algn="just">
              <a:buNone/>
            </a:pPr>
            <a:r>
              <a:rPr lang="cs-CZ" sz="1600" dirty="0" smtClean="0"/>
              <a:t>V</a:t>
            </a:r>
            <a:r>
              <a:rPr lang="cs-CZ" sz="1600" dirty="0"/>
              <a:t> případě zájmu o </a:t>
            </a:r>
            <a:r>
              <a:rPr lang="cs-CZ" sz="1600" dirty="0">
                <a:solidFill>
                  <a:srgbClr val="FF0000"/>
                </a:solidFill>
              </a:rPr>
              <a:t>čerpání dotace na nově vzniklý uznatelný náklad</a:t>
            </a:r>
            <a:r>
              <a:rPr lang="cs-CZ" sz="1600" dirty="0"/>
              <a:t>, který nebyl součástí schváleného rozpočtu, </a:t>
            </a:r>
            <a:r>
              <a:rPr lang="cs-CZ" sz="1600" dirty="0" smtClean="0"/>
              <a:t>je </a:t>
            </a:r>
            <a:r>
              <a:rPr lang="cs-CZ" sz="1600" dirty="0"/>
              <a:t>nezbytné podat </a:t>
            </a:r>
            <a:r>
              <a:rPr lang="cs-CZ" sz="1600" b="1" dirty="0"/>
              <a:t>Žádost o změnu</a:t>
            </a:r>
            <a:r>
              <a:rPr lang="cs-CZ" sz="1600" dirty="0"/>
              <a:t> (viz text </a:t>
            </a:r>
            <a:r>
              <a:rPr lang="cs-CZ" sz="1600" dirty="0" smtClean="0"/>
              <a:t>níže).</a:t>
            </a:r>
            <a:endParaRPr lang="cs-CZ" sz="1600" dirty="0"/>
          </a:p>
          <a:p>
            <a:pPr>
              <a:buNone/>
            </a:pPr>
            <a:endParaRPr lang="cs-CZ" sz="1000" dirty="0" smtClean="0"/>
          </a:p>
          <a:p>
            <a:pPr marL="285750" indent="-285750" algn="just"/>
            <a:r>
              <a:rPr lang="cs-CZ" sz="1600" b="1" dirty="0" smtClean="0"/>
              <a:t>příjemce </a:t>
            </a:r>
            <a:r>
              <a:rPr lang="cs-CZ" sz="1600" b="1" dirty="0"/>
              <a:t>vede účetnictví ve smyslu zákona č. 563/1991 Sb</a:t>
            </a:r>
            <a:r>
              <a:rPr lang="cs-CZ" sz="1600" dirty="0"/>
              <a:t>., o účetnictví v platném </a:t>
            </a:r>
            <a:r>
              <a:rPr lang="cs-CZ" sz="1600" dirty="0" smtClean="0"/>
              <a:t>znění a </a:t>
            </a:r>
            <a:r>
              <a:rPr lang="cs-CZ" sz="1600" dirty="0"/>
              <a:t>v rámci poskytnuté dotace povede v tomto účetnictví odděleně veškeré doklady související s poskytnutím, čerpáním a vyúčtováním </a:t>
            </a:r>
            <a:r>
              <a:rPr lang="cs-CZ" sz="1600" dirty="0" smtClean="0"/>
              <a:t>dotace</a:t>
            </a:r>
            <a:endParaRPr lang="cs-CZ" sz="1600" dirty="0"/>
          </a:p>
          <a:p>
            <a:pPr algn="just"/>
            <a:endParaRPr lang="cs-CZ" sz="1000" dirty="0"/>
          </a:p>
          <a:p>
            <a:pPr marL="285750" indent="-285750" algn="just"/>
            <a:r>
              <a:rPr lang="cs-CZ" sz="1600" dirty="0"/>
              <a:t>p</a:t>
            </a:r>
            <a:r>
              <a:rPr lang="cs-CZ" sz="1600" dirty="0" smtClean="0"/>
              <a:t>říjemce dotace je povinen zveřejnit informace o termínu konání všech akcí realizovaných v rámci dotačního titulu K2/24, K3/24 a K5/24 v kulturním kalendáři města zveřejněném na webových stránkách města zasláním informací na email: </a:t>
            </a:r>
            <a:r>
              <a:rPr lang="cs-CZ" sz="1600" b="1" dirty="0" smtClean="0">
                <a:hlinkClick r:id="rId4"/>
              </a:rPr>
              <a:t>kalendar@opava-city.cz</a:t>
            </a:r>
            <a:r>
              <a:rPr lang="cs-CZ" sz="1600" dirty="0" smtClean="0"/>
              <a:t> </a:t>
            </a:r>
            <a:r>
              <a:rPr lang="cs-CZ" sz="1600" b="1" dirty="0" smtClean="0"/>
              <a:t>nejpozději 14 dnů před konáním akce</a:t>
            </a:r>
            <a:endParaRPr lang="cs-CZ" sz="1600" dirty="0" smtClean="0"/>
          </a:p>
          <a:p>
            <a:pPr algn="just">
              <a:buNone/>
            </a:pPr>
            <a:endParaRPr lang="cs-CZ" sz="1600" dirty="0" smtClean="0"/>
          </a:p>
          <a:p>
            <a:pPr lvl="0" algn="just">
              <a:buNone/>
            </a:pPr>
            <a:endParaRPr lang="cs-CZ" sz="1600" b="1"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18</a:t>
            </a:fld>
            <a:endParaRPr lang="cs-CZ" dirty="0"/>
          </a:p>
        </p:txBody>
      </p:sp>
    </p:spTree>
    <p:extLst>
      <p:ext uri="{BB962C8B-B14F-4D97-AF65-F5344CB8AC3E}">
        <p14:creationId xmlns:p14="http://schemas.microsoft.com/office/powerpoint/2010/main" val="1207016957"/>
      </p:ext>
    </p:extLst>
  </p:cSld>
  <p:clrMapOvr>
    <a:masterClrMapping/>
  </p:clrMapOvr>
  <p:transition advTm="60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1320653" y="3452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ČERPÁNÍ DOTACE</a:t>
            </a:r>
            <a:endParaRPr lang="cs-CZ" altLang="cs-CZ" sz="2200" b="1" dirty="0"/>
          </a:p>
        </p:txBody>
      </p:sp>
      <p:sp>
        <p:nvSpPr>
          <p:cNvPr id="6" name="TextovéPole 3"/>
          <p:cNvSpPr txBox="1">
            <a:spLocks noChangeArrowheads="1"/>
          </p:cNvSpPr>
          <p:nvPr/>
        </p:nvSpPr>
        <p:spPr bwMode="auto">
          <a:xfrm>
            <a:off x="467544" y="1772816"/>
            <a:ext cx="8028892" cy="288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285750" indent="-285750" algn="just"/>
            <a:endParaRPr lang="cs-CZ" sz="1600" b="1" dirty="0" smtClean="0"/>
          </a:p>
          <a:p>
            <a:pPr marL="285750" indent="-285750" algn="just"/>
            <a:r>
              <a:rPr lang="cs-CZ" sz="1600" b="1" dirty="0" smtClean="0"/>
              <a:t>v</a:t>
            </a:r>
            <a:r>
              <a:rPr lang="cs-CZ" sz="1600" b="1" dirty="0"/>
              <a:t> případě, že příjemce nebude projekt realizovat nebo nevyčerpá celou dotaci</a:t>
            </a:r>
            <a:r>
              <a:rPr lang="cs-CZ" sz="1600" dirty="0"/>
              <a:t> </a:t>
            </a:r>
            <a:r>
              <a:rPr lang="cs-CZ" sz="1600" b="1" dirty="0"/>
              <a:t>je </a:t>
            </a:r>
            <a:r>
              <a:rPr lang="cs-CZ" sz="1600" b="1" dirty="0" smtClean="0"/>
              <a:t>povinen</a:t>
            </a:r>
            <a:r>
              <a:rPr lang="cs-CZ" sz="1600" dirty="0" smtClean="0"/>
              <a:t> </a:t>
            </a:r>
            <a:r>
              <a:rPr lang="cs-CZ" sz="1600" dirty="0"/>
              <a:t>dotaci, příp. </a:t>
            </a:r>
            <a:r>
              <a:rPr lang="cs-CZ" sz="1600" b="1" dirty="0"/>
              <a:t>její nevyčerpanou část je-li vyšší než 50,- Kč</a:t>
            </a:r>
            <a:r>
              <a:rPr lang="cs-CZ" sz="1600" dirty="0"/>
              <a:t>, </a:t>
            </a:r>
            <a:r>
              <a:rPr lang="cs-CZ" sz="1600" b="1" dirty="0"/>
              <a:t>do </a:t>
            </a:r>
            <a:r>
              <a:rPr lang="cs-CZ" sz="1600" b="1" dirty="0" smtClean="0"/>
              <a:t/>
            </a:r>
            <a:br>
              <a:rPr lang="cs-CZ" sz="1600" b="1" dirty="0" smtClean="0"/>
            </a:br>
            <a:r>
              <a:rPr lang="cs-CZ" sz="1600" b="1" dirty="0" smtClean="0"/>
              <a:t>10 kalendářních </a:t>
            </a:r>
            <a:r>
              <a:rPr lang="cs-CZ" sz="1600" b="1" dirty="0"/>
              <a:t>dnů</a:t>
            </a:r>
            <a:r>
              <a:rPr lang="cs-CZ" sz="1600" dirty="0"/>
              <a:t> od zjištění této skutečnosti, </a:t>
            </a:r>
            <a:r>
              <a:rPr lang="cs-CZ" sz="1600" b="1" dirty="0">
                <a:solidFill>
                  <a:srgbClr val="FF0000"/>
                </a:solidFill>
              </a:rPr>
              <a:t>nejpozději do 31. 01. </a:t>
            </a:r>
            <a:r>
              <a:rPr lang="cs-CZ" sz="1600" b="1" dirty="0" smtClean="0">
                <a:solidFill>
                  <a:srgbClr val="FF0000"/>
                </a:solidFill>
              </a:rPr>
              <a:t>2026 </a:t>
            </a:r>
            <a:r>
              <a:rPr lang="cs-CZ" sz="1600" b="1" dirty="0"/>
              <a:t>vrátit na účet poskytovatele dotace</a:t>
            </a:r>
            <a:r>
              <a:rPr lang="cs-CZ" sz="1600" dirty="0"/>
              <a:t> (VS: své IČ a do poznámky – Vratka </a:t>
            </a:r>
            <a:r>
              <a:rPr lang="cs-CZ" sz="1600" dirty="0" smtClean="0"/>
              <a:t/>
            </a:r>
            <a:br>
              <a:rPr lang="cs-CZ" sz="1600" dirty="0" smtClean="0"/>
            </a:br>
            <a:r>
              <a:rPr lang="cs-CZ" sz="1600" dirty="0" smtClean="0"/>
              <a:t>„</a:t>
            </a:r>
            <a:r>
              <a:rPr lang="cs-CZ" sz="1600" dirty="0"/>
              <a:t>Název žadatele“, Program „Název </a:t>
            </a:r>
            <a:r>
              <a:rPr lang="cs-CZ" sz="1600" dirty="0" smtClean="0"/>
              <a:t>programu</a:t>
            </a:r>
            <a:r>
              <a:rPr lang="cs-CZ" sz="1600" dirty="0" smtClean="0"/>
              <a:t>“)</a:t>
            </a:r>
            <a:endParaRPr lang="cs-CZ" altLang="cs-CZ" sz="1600" dirty="0"/>
          </a:p>
          <a:p>
            <a:pPr lvl="0" algn="just"/>
            <a:endParaRPr lang="cs-CZ" sz="1000" b="1" dirty="0" smtClean="0"/>
          </a:p>
          <a:p>
            <a:pPr marL="285750" indent="-285750" algn="just"/>
            <a:r>
              <a:rPr lang="cs-CZ" sz="1600" b="1" dirty="0" smtClean="0">
                <a:solidFill>
                  <a:srgbClr val="FF0000"/>
                </a:solidFill>
              </a:rPr>
              <a:t>dokumenty</a:t>
            </a:r>
            <a:r>
              <a:rPr lang="cs-CZ" sz="1600" b="1" dirty="0">
                <a:solidFill>
                  <a:srgbClr val="FF0000"/>
                </a:solidFill>
              </a:rPr>
              <a:t>,</a:t>
            </a:r>
            <a:r>
              <a:rPr lang="cs-CZ" sz="1600" b="1" dirty="0"/>
              <a:t> kterými bude příjemce při vyúčtování dotace prokazovat řádné použití dotace</a:t>
            </a:r>
            <a:r>
              <a:rPr lang="cs-CZ" sz="1600" dirty="0"/>
              <a:t> (smlouvy, faktury, pokladní doklady apod.), </a:t>
            </a:r>
            <a:r>
              <a:rPr lang="cs-CZ" sz="1600" b="1" dirty="0">
                <a:solidFill>
                  <a:srgbClr val="FF0000"/>
                </a:solidFill>
              </a:rPr>
              <a:t>musí být vystaveny na osobu </a:t>
            </a:r>
            <a:r>
              <a:rPr lang="cs-CZ" sz="1600" b="1" dirty="0" smtClean="0">
                <a:solidFill>
                  <a:srgbClr val="FF0000"/>
                </a:solidFill>
              </a:rPr>
              <a:t>příjemce</a:t>
            </a:r>
          </a:p>
          <a:p>
            <a:pPr algn="just">
              <a:buNone/>
            </a:pPr>
            <a:endParaRPr lang="cs-CZ" altLang="cs-CZ" sz="1600" b="1" dirty="0" smtClean="0">
              <a:solidFill>
                <a:srgbClr val="FF0000"/>
              </a:solidFill>
            </a:endParaRPr>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19</a:t>
            </a:fld>
            <a:endParaRPr lang="cs-CZ" dirty="0"/>
          </a:p>
        </p:txBody>
      </p:sp>
    </p:spTree>
    <p:extLst>
      <p:ext uri="{BB962C8B-B14F-4D97-AF65-F5344CB8AC3E}">
        <p14:creationId xmlns:p14="http://schemas.microsoft.com/office/powerpoint/2010/main" val="587615296"/>
      </p:ext>
    </p:extLst>
  </p:cSld>
  <p:clrMapOvr>
    <a:masterClrMapping/>
  </p:clrMapOvr>
  <p:transition advTm="6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Zástupný symbol pro číslo snímku 1"/>
          <p:cNvSpPr>
            <a:spLocks noGrp="1"/>
          </p:cNvSpPr>
          <p:nvPr>
            <p:ph type="sldNum" sz="quarter" idx="12"/>
          </p:nvPr>
        </p:nvSpPr>
        <p:spPr>
          <a:xfrm>
            <a:off x="6553200" y="6406061"/>
            <a:ext cx="2482850" cy="484163"/>
          </a:xfrm>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cs-CZ" altLang="cs-CZ" sz="1400" dirty="0"/>
              <a:t>2</a:t>
            </a:r>
            <a:endParaRPr lang="cs-CZ" altLang="cs-CZ" sz="1400" dirty="0" smtClean="0"/>
          </a:p>
        </p:txBody>
      </p:sp>
      <p:sp>
        <p:nvSpPr>
          <p:cNvPr id="13317" name="Text Box 3"/>
          <p:cNvSpPr txBox="1">
            <a:spLocks noChangeArrowheads="1"/>
          </p:cNvSpPr>
          <p:nvPr/>
        </p:nvSpPr>
        <p:spPr bwMode="auto">
          <a:xfrm>
            <a:off x="2627784" y="282472"/>
            <a:ext cx="6264275"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smtClean="0"/>
              <a:t>ZÁKLADNÍ ÚDAJE O PROGRAMU </a:t>
            </a:r>
            <a:br>
              <a:rPr lang="cs-CZ" altLang="cs-CZ" sz="2200" b="1" dirty="0" smtClean="0"/>
            </a:br>
            <a:r>
              <a:rPr lang="cs-CZ" altLang="cs-CZ" sz="2200" b="1" dirty="0" smtClean="0"/>
              <a:t>KULTURA 2025</a:t>
            </a:r>
            <a:endParaRPr lang="cs-CZ" altLang="cs-CZ" sz="2200" b="1" dirty="0">
              <a:solidFill>
                <a:srgbClr val="E12D28"/>
              </a:solidFill>
            </a:endParaRPr>
          </a:p>
        </p:txBody>
      </p:sp>
      <p:sp>
        <p:nvSpPr>
          <p:cNvPr id="7" name="Rectangle 11"/>
          <p:cNvSpPr>
            <a:spLocks noGrp="1" noChangeArrowheads="1"/>
          </p:cNvSpPr>
          <p:nvPr>
            <p:ph idx="1"/>
          </p:nvPr>
        </p:nvSpPr>
        <p:spPr>
          <a:xfrm>
            <a:off x="755576" y="1556792"/>
            <a:ext cx="7704856" cy="4849269"/>
          </a:xfrm>
        </p:spPr>
        <p:txBody>
          <a:bodyPr/>
          <a:lstStyle/>
          <a:p>
            <a:pPr marL="0" indent="0">
              <a:buNone/>
            </a:pPr>
            <a:endParaRPr lang="cs-CZ" sz="1600" dirty="0">
              <a:latin typeface="Arial" panose="020B0604020202020204" pitchFamily="34" charset="0"/>
              <a:cs typeface="Arial" panose="020B0604020202020204" pitchFamily="34" charset="0"/>
            </a:endParaRPr>
          </a:p>
          <a:p>
            <a:pPr marL="0" lvl="2" indent="0" algn="just" eaLnBrk="1" hangingPunct="1">
              <a:spcBef>
                <a:spcPct val="0"/>
              </a:spcBef>
              <a:buFontTx/>
              <a:buNone/>
              <a:defRPr/>
            </a:pPr>
            <a:endParaRPr lang="cs-CZ" altLang="cs-CZ" sz="1600" dirty="0">
              <a:solidFill>
                <a:srgbClr val="FF0000"/>
              </a:solidFill>
            </a:endParaRPr>
          </a:p>
        </p:txBody>
      </p:sp>
      <p:sp>
        <p:nvSpPr>
          <p:cNvPr id="6" name="Rectangle 11"/>
          <p:cNvSpPr txBox="1">
            <a:spLocks noChangeArrowheads="1"/>
          </p:cNvSpPr>
          <p:nvPr/>
        </p:nvSpPr>
        <p:spPr bwMode="auto">
          <a:xfrm>
            <a:off x="493204" y="1844825"/>
            <a:ext cx="8229600"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FontTx/>
              <a:buNone/>
              <a:defRPr/>
            </a:pPr>
            <a:r>
              <a:rPr lang="cs-CZ" altLang="cs-CZ" sz="1600" b="1" u="sng" kern="0" dirty="0" smtClean="0"/>
              <a:t>Vyhlašované dotační tituly</a:t>
            </a:r>
          </a:p>
          <a:p>
            <a:pPr marL="0" indent="0" algn="just">
              <a:buFontTx/>
              <a:buNone/>
              <a:defRPr/>
            </a:pPr>
            <a:endParaRPr lang="cs-CZ" altLang="cs-CZ" sz="800" b="1" u="sng" kern="0" dirty="0" smtClean="0"/>
          </a:p>
          <a:p>
            <a:pPr algn="just">
              <a:defRPr/>
            </a:pPr>
            <a:r>
              <a:rPr lang="cs-CZ" sz="1600" kern="0" dirty="0" smtClean="0"/>
              <a:t>Podpora provozu kulturních zařízení s celoroční činností (</a:t>
            </a:r>
            <a:r>
              <a:rPr lang="cs-CZ" altLang="cs-CZ" sz="1600" kern="0" dirty="0" smtClean="0"/>
              <a:t>K1/25)</a:t>
            </a:r>
          </a:p>
          <a:p>
            <a:pPr algn="just">
              <a:defRPr/>
            </a:pPr>
            <a:r>
              <a:rPr lang="cs-CZ" altLang="cs-CZ" sz="1600" kern="0" dirty="0" smtClean="0"/>
              <a:t>Podpora kulturních akcí ve městě (K2/25)</a:t>
            </a:r>
          </a:p>
          <a:p>
            <a:pPr algn="just">
              <a:defRPr/>
            </a:pPr>
            <a:r>
              <a:rPr lang="cs-CZ" altLang="cs-CZ" sz="1600" kern="0" dirty="0" smtClean="0"/>
              <a:t>Kreativní výstupy (K3/25)</a:t>
            </a:r>
          </a:p>
          <a:p>
            <a:pPr algn="just">
              <a:defRPr/>
            </a:pPr>
            <a:r>
              <a:rPr lang="cs-CZ" altLang="cs-CZ" sz="1600" kern="0" dirty="0" smtClean="0"/>
              <a:t>Reprezentace města (K4/25)</a:t>
            </a:r>
          </a:p>
          <a:p>
            <a:pPr marL="0" indent="0">
              <a:buFontTx/>
              <a:buNone/>
              <a:defRPr/>
            </a:pPr>
            <a:endParaRPr lang="cs-CZ" altLang="cs-CZ" sz="1600" kern="0" dirty="0" smtClean="0"/>
          </a:p>
          <a:p>
            <a:pPr marL="0" indent="0" algn="ctr">
              <a:buFontTx/>
              <a:buNone/>
              <a:defRPr/>
            </a:pPr>
            <a:r>
              <a:rPr lang="cs-CZ" altLang="cs-CZ" sz="1600" b="1" kern="0" dirty="0" smtClean="0"/>
              <a:t>Předpokládaný celkový objem peněžních prostředků pro rok 2025 </a:t>
            </a:r>
            <a:r>
              <a:rPr lang="cs-CZ" altLang="cs-CZ" sz="1600" kern="0" dirty="0" smtClean="0"/>
              <a:t>–</a:t>
            </a:r>
            <a:r>
              <a:rPr lang="cs-CZ" altLang="cs-CZ" sz="1600" b="1" kern="0" dirty="0" smtClean="0"/>
              <a:t> </a:t>
            </a:r>
            <a:r>
              <a:rPr lang="cs-CZ" altLang="cs-CZ" sz="1600" b="1" kern="0" dirty="0" smtClean="0">
                <a:solidFill>
                  <a:srgbClr val="FF0000"/>
                </a:solidFill>
              </a:rPr>
              <a:t>3.500.000 Kč</a:t>
            </a:r>
          </a:p>
          <a:p>
            <a:pPr marL="0" indent="0">
              <a:buFontTx/>
              <a:buNone/>
              <a:defRPr/>
            </a:pPr>
            <a:endParaRPr lang="cs-CZ" altLang="cs-CZ" sz="1600" kern="0" dirty="0" smtClean="0">
              <a:solidFill>
                <a:srgbClr val="000000"/>
              </a:solidFill>
              <a:hlinkClick r:id="rId4" action="ppaction://hlinkfile"/>
            </a:endParaRPr>
          </a:p>
          <a:p>
            <a:pPr marL="0" indent="0">
              <a:buFontTx/>
              <a:buNone/>
              <a:defRPr/>
            </a:pPr>
            <a:endParaRPr lang="cs-CZ" altLang="cs-CZ" sz="1600" kern="0" dirty="0" smtClean="0">
              <a:hlinkClick r:id="rId4" action="ppaction://hlinkfile"/>
            </a:endParaRPr>
          </a:p>
        </p:txBody>
      </p:sp>
    </p:spTree>
  </p:cSld>
  <p:clrMapOvr>
    <a:masterClrMapping/>
  </p:clrMapOvr>
  <p:transition advTm="6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699792" y="344943"/>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cs-CZ" altLang="cs-CZ" sz="2200" b="1" dirty="0" smtClean="0"/>
              <a:t>            ŽÁDOST O ZMĚNU PROJEKTU</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20</a:t>
            </a:fld>
            <a:endParaRPr lang="cs-CZ" dirty="0"/>
          </a:p>
        </p:txBody>
      </p:sp>
      <p:sp>
        <p:nvSpPr>
          <p:cNvPr id="4" name="Obdélník 3"/>
          <p:cNvSpPr/>
          <p:nvPr/>
        </p:nvSpPr>
        <p:spPr>
          <a:xfrm>
            <a:off x="611560" y="1437318"/>
            <a:ext cx="7920880" cy="4893647"/>
          </a:xfrm>
          <a:prstGeom prst="rect">
            <a:avLst/>
          </a:prstGeom>
        </p:spPr>
        <p:txBody>
          <a:bodyPr wrap="square">
            <a:spAutoFit/>
          </a:bodyPr>
          <a:lstStyle/>
          <a:p>
            <a:pPr lvl="0" algn="just">
              <a:spcAft>
                <a:spcPts val="0"/>
              </a:spcAft>
            </a:pPr>
            <a:endParaRPr lang="cs-CZ" sz="1600" b="1" dirty="0" smtClean="0">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r>
              <a:rPr lang="cs-CZ" sz="1600" dirty="0" smtClean="0">
                <a:solidFill>
                  <a:srgbClr val="FF0000"/>
                </a:solidFill>
                <a:latin typeface="+mn-lt"/>
                <a:ea typeface="Times New Roman" panose="02020603050405020304" pitchFamily="18" charset="0"/>
              </a:rPr>
              <a:t>změny </a:t>
            </a:r>
            <a:r>
              <a:rPr lang="cs-CZ" sz="1600" dirty="0">
                <a:solidFill>
                  <a:srgbClr val="FF0000"/>
                </a:solidFill>
                <a:latin typeface="+mn-lt"/>
                <a:ea typeface="Times New Roman" panose="02020603050405020304" pitchFamily="18" charset="0"/>
              </a:rPr>
              <a:t>související s </a:t>
            </a:r>
            <a:r>
              <a:rPr lang="cs-CZ" sz="1600" i="1" dirty="0">
                <a:solidFill>
                  <a:srgbClr val="FF0000"/>
                </a:solidFill>
                <a:latin typeface="+mn-lt"/>
                <a:ea typeface="Times New Roman" panose="02020603050405020304" pitchFamily="18" charset="0"/>
              </a:rPr>
              <a:t>čerpáním poskytnuté dotace</a:t>
            </a:r>
            <a:r>
              <a:rPr lang="cs-CZ" sz="1600" dirty="0">
                <a:solidFill>
                  <a:srgbClr val="FF0000"/>
                </a:solidFill>
                <a:latin typeface="+mn-lt"/>
                <a:ea typeface="Times New Roman" panose="02020603050405020304" pitchFamily="18" charset="0"/>
              </a:rPr>
              <a:t>, </a:t>
            </a:r>
            <a:r>
              <a:rPr lang="cs-CZ" sz="1600" i="1" dirty="0">
                <a:solidFill>
                  <a:srgbClr val="FF0000"/>
                </a:solidFill>
                <a:latin typeface="+mn-lt"/>
                <a:ea typeface="Times New Roman" panose="02020603050405020304" pitchFamily="18" charset="0"/>
              </a:rPr>
              <a:t>realizací projektu či identifikačními údaji </a:t>
            </a:r>
            <a:r>
              <a:rPr lang="cs-CZ" sz="1600" i="1" dirty="0" smtClean="0">
                <a:solidFill>
                  <a:srgbClr val="FF0000"/>
                </a:solidFill>
                <a:latin typeface="+mn-lt"/>
                <a:ea typeface="Times New Roman" panose="02020603050405020304" pitchFamily="18" charset="0"/>
              </a:rPr>
              <a:t>příjemce</a:t>
            </a:r>
            <a:r>
              <a:rPr lang="cs-CZ" sz="1600" b="1" dirty="0">
                <a:latin typeface="+mn-lt"/>
                <a:ea typeface="Times New Roman" panose="02020603050405020304" pitchFamily="18" charset="0"/>
              </a:rPr>
              <a:t> </a:t>
            </a:r>
            <a:r>
              <a:rPr lang="cs-CZ" sz="1600" b="1" dirty="0" smtClean="0">
                <a:latin typeface="+mn-lt"/>
                <a:ea typeface="Times New Roman" panose="02020603050405020304" pitchFamily="18" charset="0"/>
              </a:rPr>
              <a:t>– oznámit</a:t>
            </a:r>
            <a:r>
              <a:rPr lang="cs-CZ" sz="1600" dirty="0" smtClean="0">
                <a:latin typeface="+mn-lt"/>
                <a:ea typeface="Times New Roman" panose="02020603050405020304" pitchFamily="18" charset="0"/>
              </a:rPr>
              <a:t> poskytovateli dotace nejpozději </a:t>
            </a:r>
            <a:r>
              <a:rPr lang="cs-CZ" sz="1600" dirty="0" smtClean="0">
                <a:ea typeface="Times New Roman" panose="02020603050405020304" pitchFamily="18" charset="0"/>
              </a:rPr>
              <a:t>do </a:t>
            </a:r>
            <a:br>
              <a:rPr lang="cs-CZ" sz="1600" dirty="0" smtClean="0">
                <a:ea typeface="Times New Roman" panose="02020603050405020304" pitchFamily="18" charset="0"/>
              </a:rPr>
            </a:br>
            <a:r>
              <a:rPr lang="cs-CZ" sz="1600" dirty="0" smtClean="0">
                <a:ea typeface="Times New Roman" panose="02020603050405020304" pitchFamily="18" charset="0"/>
              </a:rPr>
              <a:t>7 </a:t>
            </a:r>
            <a:r>
              <a:rPr lang="cs-CZ" sz="1600" dirty="0">
                <a:ea typeface="Times New Roman" panose="02020603050405020304" pitchFamily="18" charset="0"/>
              </a:rPr>
              <a:t>kalendářních </a:t>
            </a:r>
            <a:r>
              <a:rPr lang="cs-CZ" sz="1600" dirty="0" smtClean="0">
                <a:ea typeface="Times New Roman" panose="02020603050405020304" pitchFamily="18" charset="0"/>
              </a:rPr>
              <a:t>dnů od vzniku změny</a:t>
            </a:r>
            <a:endParaRPr lang="cs-CZ" sz="1600" dirty="0">
              <a:ea typeface="Times New Roman" panose="02020603050405020304" pitchFamily="18" charset="0"/>
            </a:endParaRPr>
          </a:p>
          <a:p>
            <a:pPr lvl="0" algn="just">
              <a:spcAft>
                <a:spcPts val="0"/>
              </a:spcAft>
            </a:pPr>
            <a:endParaRPr lang="cs-CZ" sz="1000" dirty="0">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r>
              <a:rPr lang="cs-CZ" sz="1600" dirty="0" smtClean="0">
                <a:solidFill>
                  <a:srgbClr val="FF0000"/>
                </a:solidFill>
                <a:latin typeface="+mn-lt"/>
                <a:ea typeface="Times New Roman" panose="02020603050405020304" pitchFamily="18" charset="0"/>
              </a:rPr>
              <a:t>změny v </a:t>
            </a:r>
            <a:r>
              <a:rPr lang="cs-CZ" sz="1600" i="1" dirty="0" smtClean="0">
                <a:solidFill>
                  <a:srgbClr val="FF0000"/>
                </a:solidFill>
                <a:latin typeface="+mn-lt"/>
                <a:ea typeface="Times New Roman" panose="02020603050405020304" pitchFamily="18" charset="0"/>
              </a:rPr>
              <a:t>názvu či obsahu projektu včetně změn čerpání dotace na rámec povolený smlouvou </a:t>
            </a:r>
            <a:r>
              <a:rPr lang="cs-CZ" sz="1600" dirty="0" smtClean="0">
                <a:latin typeface="+mn-lt"/>
                <a:ea typeface="Times New Roman" panose="02020603050405020304" pitchFamily="18" charset="0"/>
              </a:rPr>
              <a:t>oproti </a:t>
            </a:r>
            <a:r>
              <a:rPr lang="cs-CZ" sz="1600" dirty="0">
                <a:latin typeface="+mn-lt"/>
                <a:ea typeface="Times New Roman" panose="02020603050405020304" pitchFamily="18" charset="0"/>
              </a:rPr>
              <a:t>údajům uvedeným v žádosti </a:t>
            </a:r>
            <a:r>
              <a:rPr lang="cs-CZ" sz="1600" dirty="0" smtClean="0">
                <a:latin typeface="+mn-lt"/>
                <a:ea typeface="Times New Roman" panose="02020603050405020304" pitchFamily="18" charset="0"/>
              </a:rPr>
              <a:t>- </a:t>
            </a:r>
            <a:r>
              <a:rPr lang="cs-CZ" sz="1600" b="1" dirty="0" smtClean="0">
                <a:latin typeface="+mn-lt"/>
                <a:ea typeface="Times New Roman" panose="02020603050405020304" pitchFamily="18" charset="0"/>
              </a:rPr>
              <a:t>písemně </a:t>
            </a:r>
            <a:r>
              <a:rPr lang="cs-CZ" sz="1600" b="1" dirty="0">
                <a:latin typeface="+mn-lt"/>
                <a:ea typeface="Times New Roman" panose="02020603050405020304" pitchFamily="18" charset="0"/>
              </a:rPr>
              <a:t>požádat </a:t>
            </a:r>
            <a:r>
              <a:rPr lang="cs-CZ" sz="1600" dirty="0">
                <a:latin typeface="+mn-lt"/>
                <a:ea typeface="Times New Roman" panose="02020603050405020304" pitchFamily="18" charset="0"/>
              </a:rPr>
              <a:t>poskytovatele dotace </a:t>
            </a:r>
            <a:r>
              <a:rPr lang="cs-CZ" sz="1600" dirty="0" smtClean="0">
                <a:latin typeface="+mn-lt"/>
                <a:ea typeface="Times New Roman" panose="02020603050405020304" pitchFamily="18" charset="0"/>
              </a:rPr>
              <a:t>o </a:t>
            </a:r>
            <a:r>
              <a:rPr lang="cs-CZ" sz="1600" dirty="0">
                <a:latin typeface="+mn-lt"/>
                <a:ea typeface="Times New Roman" panose="02020603050405020304" pitchFamily="18" charset="0"/>
              </a:rPr>
              <a:t>souhlas s takovou </a:t>
            </a:r>
            <a:r>
              <a:rPr lang="cs-CZ" sz="1600" dirty="0" smtClean="0">
                <a:latin typeface="+mn-lt"/>
                <a:ea typeface="Times New Roman" panose="02020603050405020304" pitchFamily="18" charset="0"/>
              </a:rPr>
              <a:t>změnou, </a:t>
            </a:r>
            <a:r>
              <a:rPr lang="cs-CZ" sz="1600" u="sng" dirty="0" smtClean="0">
                <a:latin typeface="+mn-lt"/>
                <a:ea typeface="Times New Roman" panose="02020603050405020304" pitchFamily="18" charset="0"/>
              </a:rPr>
              <a:t>žádost o změnu zaslat </a:t>
            </a:r>
            <a:r>
              <a:rPr lang="cs-CZ" sz="1600" u="sng" dirty="0" smtClean="0">
                <a:ea typeface="Times New Roman" panose="02020603050405020304" pitchFamily="18" charset="0"/>
              </a:rPr>
              <a:t>nejpozději </a:t>
            </a:r>
            <a:r>
              <a:rPr lang="cs-CZ" sz="1600" u="sng" dirty="0">
                <a:ea typeface="Times New Roman" panose="02020603050405020304" pitchFamily="18" charset="0"/>
              </a:rPr>
              <a:t>do</a:t>
            </a:r>
            <a:r>
              <a:rPr lang="cs-CZ" sz="1600" dirty="0">
                <a:ea typeface="Times New Roman" panose="02020603050405020304" pitchFamily="18" charset="0"/>
              </a:rPr>
              <a:t> </a:t>
            </a:r>
            <a:r>
              <a:rPr lang="cs-CZ" sz="1600" dirty="0" smtClean="0">
                <a:ea typeface="Times New Roman" panose="02020603050405020304" pitchFamily="18" charset="0"/>
              </a:rPr>
              <a:t/>
            </a:r>
            <a:br>
              <a:rPr lang="cs-CZ" sz="1600" dirty="0" smtClean="0">
                <a:ea typeface="Times New Roman" panose="02020603050405020304" pitchFamily="18" charset="0"/>
              </a:rPr>
            </a:br>
            <a:r>
              <a:rPr lang="cs-CZ" sz="1600" b="1" dirty="0" smtClean="0">
                <a:solidFill>
                  <a:srgbClr val="FF0000"/>
                </a:solidFill>
                <a:ea typeface="Times New Roman" panose="02020603050405020304" pitchFamily="18" charset="0"/>
              </a:rPr>
              <a:t>20</a:t>
            </a:r>
            <a:r>
              <a:rPr lang="cs-CZ" sz="1600" b="1" dirty="0">
                <a:solidFill>
                  <a:srgbClr val="FF0000"/>
                </a:solidFill>
                <a:ea typeface="Times New Roman" panose="02020603050405020304" pitchFamily="18" charset="0"/>
              </a:rPr>
              <a:t>. 09. 2024</a:t>
            </a:r>
            <a:endParaRPr lang="cs-CZ" sz="1600" b="1" dirty="0" smtClean="0">
              <a:latin typeface="+mn-lt"/>
              <a:ea typeface="Times New Roman" panose="02020603050405020304" pitchFamily="18" charset="0"/>
            </a:endParaRPr>
          </a:p>
          <a:p>
            <a:pPr lvl="0" algn="just">
              <a:spcAft>
                <a:spcPts val="0"/>
              </a:spcAft>
            </a:pPr>
            <a:endParaRPr lang="cs-CZ" sz="1000" b="1" dirty="0">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r>
              <a:rPr lang="cs-CZ" sz="1600" b="1" dirty="0" smtClean="0">
                <a:latin typeface="+mn-lt"/>
                <a:ea typeface="Times New Roman" panose="02020603050405020304" pitchFamily="18" charset="0"/>
              </a:rPr>
              <a:t>v obou případech se využije formulář „</a:t>
            </a:r>
            <a:r>
              <a:rPr lang="cs-CZ" sz="1600" b="1" u="sng" dirty="0" smtClean="0">
                <a:latin typeface="+mn-lt"/>
                <a:ea typeface="Times New Roman" panose="02020603050405020304" pitchFamily="18" charset="0"/>
              </a:rPr>
              <a:t>žádost </a:t>
            </a:r>
            <a:r>
              <a:rPr lang="cs-CZ" sz="1600" b="1" u="sng" dirty="0">
                <a:latin typeface="+mn-lt"/>
                <a:ea typeface="Times New Roman" panose="02020603050405020304" pitchFamily="18" charset="0"/>
              </a:rPr>
              <a:t>o </a:t>
            </a:r>
            <a:r>
              <a:rPr lang="cs-CZ" sz="1600" b="1" u="sng" dirty="0" smtClean="0">
                <a:latin typeface="+mn-lt"/>
                <a:ea typeface="Times New Roman" panose="02020603050405020304" pitchFamily="18" charset="0"/>
              </a:rPr>
              <a:t>změnu</a:t>
            </a:r>
            <a:r>
              <a:rPr lang="cs-CZ" sz="1600" b="1" dirty="0" smtClean="0">
                <a:latin typeface="+mn-lt"/>
                <a:ea typeface="Times New Roman" panose="02020603050405020304" pitchFamily="18" charset="0"/>
              </a:rPr>
              <a:t>“</a:t>
            </a:r>
          </a:p>
          <a:p>
            <a:pPr lvl="0" algn="just">
              <a:spcAft>
                <a:spcPts val="0"/>
              </a:spcAft>
            </a:pPr>
            <a:endParaRPr lang="cs-CZ" sz="1000" b="1" u="sng" dirty="0">
              <a:solidFill>
                <a:srgbClr val="FF0000"/>
              </a:solidFill>
              <a:latin typeface="+mn-lt"/>
              <a:ea typeface="Times New Roman" panose="02020603050405020304" pitchFamily="18" charset="0"/>
            </a:endParaRPr>
          </a:p>
          <a:p>
            <a:pPr lvl="0" algn="just">
              <a:spcAft>
                <a:spcPts val="0"/>
              </a:spcAft>
            </a:pPr>
            <a:r>
              <a:rPr lang="cs-CZ" sz="1600" b="1" u="sng" dirty="0" smtClean="0">
                <a:solidFill>
                  <a:srgbClr val="FF0000"/>
                </a:solidFill>
                <a:latin typeface="+mn-lt"/>
                <a:ea typeface="Times New Roman" panose="02020603050405020304" pitchFamily="18" charset="0"/>
              </a:rPr>
              <a:t>Podání žádosti o změnu:</a:t>
            </a:r>
          </a:p>
          <a:p>
            <a:pPr lvl="0" algn="just">
              <a:spcAft>
                <a:spcPts val="0"/>
              </a:spcAft>
            </a:pPr>
            <a:endParaRPr lang="cs-CZ" sz="1000" b="1" u="sng" dirty="0" smtClean="0">
              <a:solidFill>
                <a:srgbClr val="FF0000"/>
              </a:solidFill>
              <a:latin typeface="+mn-lt"/>
              <a:ea typeface="Times New Roman" panose="02020603050405020304" pitchFamily="18" charset="0"/>
            </a:endParaRPr>
          </a:p>
          <a:p>
            <a:pPr lvl="0" algn="just">
              <a:spcAft>
                <a:spcPts val="0"/>
              </a:spcAft>
            </a:pPr>
            <a:r>
              <a:rPr lang="cs-CZ" sz="1600" b="1" dirty="0" smtClean="0">
                <a:solidFill>
                  <a:srgbClr val="FF0000"/>
                </a:solidFill>
                <a:latin typeface="+mn-lt"/>
                <a:ea typeface="Times New Roman" panose="02020603050405020304" pitchFamily="18" charset="0"/>
              </a:rPr>
              <a:t>1. krok - prostřednictvím elektronického systému </a:t>
            </a:r>
            <a:r>
              <a:rPr lang="cs-CZ" sz="1600" b="1" dirty="0" err="1" smtClean="0">
                <a:solidFill>
                  <a:srgbClr val="FF0000"/>
                </a:solidFill>
                <a:latin typeface="+mn-lt"/>
                <a:ea typeface="Times New Roman" panose="02020603050405020304" pitchFamily="18" charset="0"/>
              </a:rPr>
              <a:t>Grantys</a:t>
            </a:r>
            <a:r>
              <a:rPr lang="cs-CZ" sz="1600" b="1" dirty="0" smtClean="0">
                <a:solidFill>
                  <a:srgbClr val="FF0000"/>
                </a:solidFill>
                <a:latin typeface="+mn-lt"/>
                <a:ea typeface="Times New Roman" panose="02020603050405020304" pitchFamily="18" charset="0"/>
              </a:rPr>
              <a:t> </a:t>
            </a:r>
            <a:r>
              <a:rPr lang="cs-CZ" sz="1600" dirty="0" smtClean="0">
                <a:latin typeface="+mn-lt"/>
                <a:ea typeface="Times New Roman" panose="02020603050405020304" pitchFamily="18" charset="0"/>
              </a:rPr>
              <a:t>– vyplnit a odeslat včetně příloh (např. nákladový rozpočet),</a:t>
            </a:r>
          </a:p>
          <a:p>
            <a:pPr lvl="0" algn="just">
              <a:spcAft>
                <a:spcPts val="0"/>
              </a:spcAft>
            </a:pPr>
            <a:r>
              <a:rPr lang="cs-CZ" sz="1600" b="1" dirty="0" smtClean="0">
                <a:solidFill>
                  <a:srgbClr val="FF0000"/>
                </a:solidFill>
              </a:rPr>
              <a:t>2. krok - </a:t>
            </a:r>
            <a:r>
              <a:rPr lang="cs-CZ" sz="1600" dirty="0" smtClean="0"/>
              <a:t>po </a:t>
            </a:r>
            <a:r>
              <a:rPr lang="cs-CZ" sz="1600" dirty="0"/>
              <a:t>odeslání </a:t>
            </a:r>
            <a:r>
              <a:rPr lang="cs-CZ" sz="1600" dirty="0" smtClean="0"/>
              <a:t>v systému </a:t>
            </a:r>
            <a:r>
              <a:rPr lang="cs-CZ" sz="1600" dirty="0"/>
              <a:t>GRANTYS </a:t>
            </a:r>
            <a:r>
              <a:rPr lang="cs-CZ" sz="1600" dirty="0" smtClean="0"/>
              <a:t>nutno </a:t>
            </a:r>
            <a:r>
              <a:rPr lang="cs-CZ" sz="1600" u="sng" dirty="0" smtClean="0"/>
              <a:t>žádost o změnu + změnový nákladový </a:t>
            </a:r>
            <a:r>
              <a:rPr lang="cs-CZ" sz="1600" u="sng" dirty="0"/>
              <a:t>rozpočet</a:t>
            </a:r>
            <a:r>
              <a:rPr lang="cs-CZ" sz="1600" dirty="0"/>
              <a:t> </a:t>
            </a:r>
            <a:r>
              <a:rPr lang="cs-CZ" sz="1600" dirty="0" smtClean="0"/>
              <a:t>vyexportovat </a:t>
            </a:r>
            <a:r>
              <a:rPr lang="cs-CZ" sz="1600" dirty="0"/>
              <a:t>do formátu .doc nebo .</a:t>
            </a:r>
            <a:r>
              <a:rPr lang="cs-CZ" sz="1600" dirty="0" err="1"/>
              <a:t>pdf</a:t>
            </a:r>
            <a:r>
              <a:rPr lang="cs-CZ" sz="1600" dirty="0"/>
              <a:t> a </a:t>
            </a:r>
            <a:r>
              <a:rPr lang="cs-CZ" sz="1600" b="1" dirty="0" smtClean="0">
                <a:solidFill>
                  <a:srgbClr val="FF0000"/>
                </a:solidFill>
              </a:rPr>
              <a:t>doručit prostřednictvím datové schránky nebo </a:t>
            </a:r>
            <a:r>
              <a:rPr lang="cs-CZ" sz="1600" b="1" dirty="0">
                <a:solidFill>
                  <a:srgbClr val="FF0000"/>
                </a:solidFill>
              </a:rPr>
              <a:t>v listinné podobě</a:t>
            </a:r>
            <a:r>
              <a:rPr lang="cs-CZ" sz="1600" dirty="0"/>
              <a:t> podepsané statutárním zástupcem příjemce dotace na podatelnu Magistrátu města </a:t>
            </a:r>
            <a:r>
              <a:rPr lang="cs-CZ" sz="1600" dirty="0" smtClean="0"/>
              <a:t>Opavy, příp. zaslat poštou.</a:t>
            </a:r>
            <a:endParaRPr lang="cs-CZ" sz="1600" b="1" dirty="0">
              <a:solidFill>
                <a:srgbClr val="FF0000"/>
              </a:solidFill>
              <a:effectLst/>
              <a:latin typeface="+mn-lt"/>
              <a:ea typeface="Times New Roman" panose="02020603050405020304" pitchFamily="18" charset="0"/>
            </a:endParaRPr>
          </a:p>
        </p:txBody>
      </p:sp>
    </p:spTree>
    <p:extLst>
      <p:ext uri="{BB962C8B-B14F-4D97-AF65-F5344CB8AC3E}">
        <p14:creationId xmlns:p14="http://schemas.microsoft.com/office/powerpoint/2010/main" val="2568186946"/>
      </p:ext>
    </p:extLst>
  </p:cSld>
  <p:clrMapOvr>
    <a:masterClrMapping/>
  </p:clrMapOvr>
  <p:transition advTm="60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1439862" y="3743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ZMĚNA PROJEKTU</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21</a:t>
            </a:fld>
            <a:endParaRPr lang="cs-CZ" dirty="0"/>
          </a:p>
        </p:txBody>
      </p:sp>
      <p:sp>
        <p:nvSpPr>
          <p:cNvPr id="4" name="Obdélník 3"/>
          <p:cNvSpPr/>
          <p:nvPr/>
        </p:nvSpPr>
        <p:spPr>
          <a:xfrm>
            <a:off x="539552" y="1343481"/>
            <a:ext cx="7848872" cy="5139869"/>
          </a:xfrm>
          <a:prstGeom prst="rect">
            <a:avLst/>
          </a:prstGeom>
        </p:spPr>
        <p:txBody>
          <a:bodyPr wrap="square">
            <a:spAutoFit/>
          </a:bodyPr>
          <a:lstStyle/>
          <a:p>
            <a:pPr algn="just">
              <a:spcAft>
                <a:spcPts val="0"/>
              </a:spcAft>
            </a:pPr>
            <a:r>
              <a:rPr lang="cs-CZ" sz="1600" dirty="0" smtClean="0">
                <a:solidFill>
                  <a:srgbClr val="00B050"/>
                </a:solidFill>
              </a:rPr>
              <a:t>Formulář </a:t>
            </a:r>
            <a:r>
              <a:rPr lang="cs-CZ" sz="1600" b="1" dirty="0">
                <a:solidFill>
                  <a:srgbClr val="00B050"/>
                </a:solidFill>
              </a:rPr>
              <a:t>Žádost o změnu</a:t>
            </a:r>
            <a:r>
              <a:rPr lang="cs-CZ" sz="1600" dirty="0">
                <a:solidFill>
                  <a:srgbClr val="00B050"/>
                </a:solidFill>
              </a:rPr>
              <a:t> naleznete v záložce „</a:t>
            </a:r>
            <a:r>
              <a:rPr lang="cs-CZ" sz="1600" i="1" dirty="0">
                <a:solidFill>
                  <a:srgbClr val="00B050"/>
                </a:solidFill>
              </a:rPr>
              <a:t>Projekty</a:t>
            </a:r>
            <a:r>
              <a:rPr lang="cs-CZ" sz="1600" dirty="0">
                <a:solidFill>
                  <a:srgbClr val="00B050"/>
                </a:solidFill>
              </a:rPr>
              <a:t>“ - </a:t>
            </a:r>
            <a:r>
              <a:rPr lang="en-US" sz="1600" dirty="0">
                <a:solidFill>
                  <a:srgbClr val="00B050"/>
                </a:solidFill>
              </a:rPr>
              <a:t>&gt;</a:t>
            </a:r>
            <a:r>
              <a:rPr lang="cs-CZ" sz="1600" dirty="0">
                <a:solidFill>
                  <a:srgbClr val="00B050"/>
                </a:solidFill>
              </a:rPr>
              <a:t> „</a:t>
            </a:r>
            <a:r>
              <a:rPr lang="cs-CZ" sz="1600" i="1" dirty="0">
                <a:solidFill>
                  <a:srgbClr val="00B050"/>
                </a:solidFill>
              </a:rPr>
              <a:t>Podpořené projekty</a:t>
            </a:r>
            <a:r>
              <a:rPr lang="cs-CZ" sz="1600" dirty="0">
                <a:solidFill>
                  <a:srgbClr val="00B050"/>
                </a:solidFill>
              </a:rPr>
              <a:t>“ - </a:t>
            </a:r>
            <a:r>
              <a:rPr lang="en-US" sz="1600" dirty="0">
                <a:solidFill>
                  <a:srgbClr val="00B050"/>
                </a:solidFill>
              </a:rPr>
              <a:t>&gt; </a:t>
            </a:r>
            <a:r>
              <a:rPr lang="en-US" sz="1600" dirty="0" err="1">
                <a:solidFill>
                  <a:srgbClr val="00B050"/>
                </a:solidFill>
              </a:rPr>
              <a:t>po</a:t>
            </a:r>
            <a:r>
              <a:rPr lang="en-US" sz="1600" dirty="0">
                <a:solidFill>
                  <a:srgbClr val="00B050"/>
                </a:solidFill>
              </a:rPr>
              <a:t> </a:t>
            </a:r>
            <a:r>
              <a:rPr lang="en-US" sz="1600" dirty="0" err="1">
                <a:solidFill>
                  <a:srgbClr val="00B050"/>
                </a:solidFill>
              </a:rPr>
              <a:t>rozkliknutí</a:t>
            </a:r>
            <a:r>
              <a:rPr lang="en-US" sz="1600" dirty="0">
                <a:solidFill>
                  <a:srgbClr val="00B050"/>
                </a:solidFill>
              </a:rPr>
              <a:t> </a:t>
            </a:r>
            <a:r>
              <a:rPr lang="en-US" sz="1600" dirty="0" err="1">
                <a:solidFill>
                  <a:srgbClr val="00B050"/>
                </a:solidFill>
              </a:rPr>
              <a:t>příslušného</a:t>
            </a:r>
            <a:r>
              <a:rPr lang="en-US" sz="1600" dirty="0">
                <a:solidFill>
                  <a:srgbClr val="00B050"/>
                </a:solidFill>
              </a:rPr>
              <a:t> </a:t>
            </a:r>
            <a:r>
              <a:rPr lang="en-US" sz="1600" dirty="0" err="1">
                <a:solidFill>
                  <a:srgbClr val="00B050"/>
                </a:solidFill>
              </a:rPr>
              <a:t>projektu</a:t>
            </a:r>
            <a:r>
              <a:rPr lang="en-US" sz="1600" dirty="0">
                <a:solidFill>
                  <a:srgbClr val="00B050"/>
                </a:solidFill>
              </a:rPr>
              <a:t> </a:t>
            </a:r>
            <a:r>
              <a:rPr lang="en-US" sz="1600" dirty="0" err="1">
                <a:solidFill>
                  <a:srgbClr val="00B050"/>
                </a:solidFill>
              </a:rPr>
              <a:t>zvolte</a:t>
            </a:r>
            <a:r>
              <a:rPr lang="en-US" sz="1600" dirty="0">
                <a:solidFill>
                  <a:srgbClr val="00B050"/>
                </a:solidFill>
              </a:rPr>
              <a:t> </a:t>
            </a:r>
            <a:r>
              <a:rPr lang="en-US" sz="1600" dirty="0" err="1">
                <a:solidFill>
                  <a:srgbClr val="00B050"/>
                </a:solidFill>
              </a:rPr>
              <a:t>záložku</a:t>
            </a:r>
            <a:r>
              <a:rPr lang="en-US" sz="1600" i="1" dirty="0">
                <a:solidFill>
                  <a:srgbClr val="00B050"/>
                </a:solidFill>
              </a:rPr>
              <a:t> </a:t>
            </a:r>
            <a:r>
              <a:rPr lang="cs-CZ" sz="1600" i="1" dirty="0">
                <a:solidFill>
                  <a:srgbClr val="00B050"/>
                </a:solidFill>
              </a:rPr>
              <a:t>„Zprávy</a:t>
            </a:r>
            <a:r>
              <a:rPr lang="en-US" sz="1600" dirty="0">
                <a:solidFill>
                  <a:srgbClr val="00B050"/>
                </a:solidFill>
              </a:rPr>
              <a:t>” </a:t>
            </a:r>
            <a:r>
              <a:rPr lang="en-US" sz="1600" dirty="0" err="1">
                <a:solidFill>
                  <a:srgbClr val="00B050"/>
                </a:solidFill>
              </a:rPr>
              <a:t>umístěnou</a:t>
            </a:r>
            <a:r>
              <a:rPr lang="en-US" sz="1600" dirty="0">
                <a:solidFill>
                  <a:srgbClr val="00B050"/>
                </a:solidFill>
              </a:rPr>
              <a:t> v </a:t>
            </a:r>
            <a:r>
              <a:rPr lang="en-US" sz="1600" dirty="0" err="1">
                <a:solidFill>
                  <a:srgbClr val="00B050"/>
                </a:solidFill>
              </a:rPr>
              <a:t>levé</a:t>
            </a:r>
            <a:r>
              <a:rPr lang="en-US" sz="1600" dirty="0">
                <a:solidFill>
                  <a:srgbClr val="00B050"/>
                </a:solidFill>
              </a:rPr>
              <a:t> </a:t>
            </a:r>
            <a:r>
              <a:rPr lang="en-US" sz="1600" dirty="0" err="1">
                <a:solidFill>
                  <a:srgbClr val="00B050"/>
                </a:solidFill>
              </a:rPr>
              <a:t>části</a:t>
            </a:r>
            <a:r>
              <a:rPr lang="en-US" sz="1600" dirty="0">
                <a:solidFill>
                  <a:srgbClr val="00B050"/>
                </a:solidFill>
              </a:rPr>
              <a:t> </a:t>
            </a:r>
            <a:r>
              <a:rPr lang="en-US" sz="1600" dirty="0" err="1">
                <a:solidFill>
                  <a:srgbClr val="00B050"/>
                </a:solidFill>
              </a:rPr>
              <a:t>obrazovky</a:t>
            </a:r>
            <a:r>
              <a:rPr lang="cs-CZ" sz="1600" i="1" dirty="0">
                <a:solidFill>
                  <a:srgbClr val="00B050"/>
                </a:solidFill>
              </a:rPr>
              <a:t>“ -</a:t>
            </a:r>
            <a:r>
              <a:rPr lang="en-US" sz="1600" i="1" dirty="0">
                <a:solidFill>
                  <a:srgbClr val="00B050"/>
                </a:solidFill>
              </a:rPr>
              <a:t>&gt; </a:t>
            </a:r>
            <a:r>
              <a:rPr lang="cs-CZ" sz="1600" dirty="0">
                <a:solidFill>
                  <a:srgbClr val="00B050"/>
                </a:solidFill>
              </a:rPr>
              <a:t>následně zvolte </a:t>
            </a:r>
            <a:r>
              <a:rPr lang="cs-CZ" sz="1600" i="1" dirty="0">
                <a:solidFill>
                  <a:srgbClr val="0070C0"/>
                </a:solidFill>
              </a:rPr>
              <a:t>„Vytvořit</a:t>
            </a:r>
            <a:r>
              <a:rPr lang="cs-CZ" sz="1600" dirty="0">
                <a:solidFill>
                  <a:srgbClr val="0070C0"/>
                </a:solidFill>
              </a:rPr>
              <a:t> </a:t>
            </a:r>
            <a:r>
              <a:rPr lang="cs-CZ" sz="1600" i="1" dirty="0">
                <a:solidFill>
                  <a:srgbClr val="0070C0"/>
                </a:solidFill>
              </a:rPr>
              <a:t>žádost o změnu projektu</a:t>
            </a:r>
            <a:r>
              <a:rPr lang="cs-CZ" sz="1600" dirty="0">
                <a:solidFill>
                  <a:srgbClr val="0070C0"/>
                </a:solidFill>
              </a:rPr>
              <a:t>“</a:t>
            </a:r>
            <a:r>
              <a:rPr lang="cs-CZ" sz="1600" dirty="0">
                <a:solidFill>
                  <a:srgbClr val="00B050"/>
                </a:solidFill>
              </a:rPr>
              <a:t> (nabídka v horní části obrazovky). </a:t>
            </a:r>
            <a:endParaRPr lang="cs-CZ" sz="1600" dirty="0" smtClean="0">
              <a:solidFill>
                <a:srgbClr val="00B050"/>
              </a:solidFill>
            </a:endParaRPr>
          </a:p>
          <a:p>
            <a:pPr algn="just">
              <a:spcAft>
                <a:spcPts val="0"/>
              </a:spcAft>
            </a:pPr>
            <a:endParaRPr lang="cs-CZ" sz="800" dirty="0"/>
          </a:p>
          <a:p>
            <a:r>
              <a:rPr lang="cs-CZ" sz="1400" i="1" dirty="0"/>
              <a:t>Grafické znázornění postupu při vyplnění </a:t>
            </a:r>
            <a:r>
              <a:rPr lang="cs-CZ" sz="1400" b="1" i="1" dirty="0"/>
              <a:t>žádosti o změnu </a:t>
            </a:r>
            <a:r>
              <a:rPr lang="cs-CZ" sz="1400" i="1" dirty="0"/>
              <a:t>v systému GRANTYS</a:t>
            </a:r>
            <a:r>
              <a:rPr lang="cs-CZ" sz="1400" i="1" dirty="0" smtClean="0"/>
              <a:t>:</a:t>
            </a:r>
            <a:endParaRPr lang="cs-CZ" sz="1400" i="1" dirty="0"/>
          </a:p>
          <a:p>
            <a:endParaRPr lang="cs-CZ" sz="800" dirty="0"/>
          </a:p>
          <a:p>
            <a:pPr algn="just">
              <a:spcAft>
                <a:spcPts val="0"/>
              </a:spcAft>
            </a:pPr>
            <a:endParaRPr lang="cs-CZ" sz="1600" dirty="0" smtClean="0"/>
          </a:p>
          <a:p>
            <a:pPr algn="just">
              <a:spcAft>
                <a:spcPts val="0"/>
              </a:spcAft>
            </a:pPr>
            <a:endParaRPr lang="cs-CZ" sz="1600" dirty="0"/>
          </a:p>
          <a:p>
            <a:pPr algn="just">
              <a:spcAft>
                <a:spcPts val="0"/>
              </a:spcAft>
            </a:pPr>
            <a:endParaRPr lang="cs-CZ" sz="1600" dirty="0"/>
          </a:p>
          <a:p>
            <a:pPr algn="just">
              <a:spcAft>
                <a:spcPts val="0"/>
              </a:spcAft>
            </a:pPr>
            <a:endParaRPr lang="cs-CZ" sz="1600" dirty="0"/>
          </a:p>
          <a:p>
            <a:pPr marL="285750" lvl="0" indent="-285750" algn="just">
              <a:spcAft>
                <a:spcPts val="0"/>
              </a:spcAft>
              <a:buFont typeface="Arial" panose="020B0604020202020204" pitchFamily="34" charset="0"/>
              <a:buChar char="•"/>
            </a:pPr>
            <a:endParaRPr lang="cs-CZ" sz="1600"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a:solidFill>
                <a:srgbClr val="FF0000"/>
              </a:solidFill>
              <a:effectLst/>
              <a:latin typeface="+mn-lt"/>
              <a:ea typeface="Times New Roman" panose="02020603050405020304" pitchFamily="18" charset="0"/>
            </a:endParaRPr>
          </a:p>
        </p:txBody>
      </p:sp>
      <p:pic>
        <p:nvPicPr>
          <p:cNvPr id="7" name="Obrázek 6"/>
          <p:cNvPicPr/>
          <p:nvPr/>
        </p:nvPicPr>
        <p:blipFill rotWithShape="1">
          <a:blip r:embed="rId4" cstate="print">
            <a:extLst>
              <a:ext uri="{28A0092B-C50C-407E-A947-70E740481C1C}">
                <a14:useLocalDpi xmlns:a14="http://schemas.microsoft.com/office/drawing/2010/main" val="0"/>
              </a:ext>
            </a:extLst>
          </a:blip>
          <a:srcRect t="3020"/>
          <a:stretch/>
        </p:blipFill>
        <p:spPr bwMode="auto">
          <a:xfrm>
            <a:off x="899592" y="2788221"/>
            <a:ext cx="6408712" cy="3483684"/>
          </a:xfrm>
          <a:prstGeom prst="rect">
            <a:avLst/>
          </a:prstGeom>
          <a:noFill/>
          <a:ln>
            <a:noFill/>
          </a:ln>
        </p:spPr>
      </p:pic>
    </p:spTree>
    <p:extLst>
      <p:ext uri="{BB962C8B-B14F-4D97-AF65-F5344CB8AC3E}">
        <p14:creationId xmlns:p14="http://schemas.microsoft.com/office/powerpoint/2010/main" val="3431102766"/>
      </p:ext>
    </p:extLst>
  </p:cSld>
  <p:clrMapOvr>
    <a:masterClrMapping/>
  </p:clrMapOvr>
  <p:transition advTm="60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1439862" y="343791"/>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ZMĚNA PROJEKTU</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22</a:t>
            </a:fld>
            <a:endParaRPr lang="cs-CZ" dirty="0"/>
          </a:p>
        </p:txBody>
      </p:sp>
      <p:sp>
        <p:nvSpPr>
          <p:cNvPr id="4" name="Obdélník 3"/>
          <p:cNvSpPr/>
          <p:nvPr/>
        </p:nvSpPr>
        <p:spPr>
          <a:xfrm>
            <a:off x="827584" y="1397191"/>
            <a:ext cx="7488832" cy="4031873"/>
          </a:xfrm>
          <a:prstGeom prst="rect">
            <a:avLst/>
          </a:prstGeom>
        </p:spPr>
        <p:txBody>
          <a:bodyPr wrap="square">
            <a:spAutoFit/>
          </a:bodyPr>
          <a:lstStyle/>
          <a:p>
            <a:endParaRPr lang="cs-CZ" sz="1600" dirty="0"/>
          </a:p>
          <a:p>
            <a:endParaRPr lang="cs-CZ" sz="1600" dirty="0"/>
          </a:p>
          <a:p>
            <a:pPr algn="just">
              <a:spcAft>
                <a:spcPts val="0"/>
              </a:spcAft>
            </a:pPr>
            <a:endParaRPr lang="cs-CZ" sz="1600" dirty="0" smtClean="0"/>
          </a:p>
          <a:p>
            <a:pPr algn="just">
              <a:spcAft>
                <a:spcPts val="0"/>
              </a:spcAft>
            </a:pPr>
            <a:endParaRPr lang="cs-CZ" sz="1600" dirty="0"/>
          </a:p>
          <a:p>
            <a:pPr algn="just">
              <a:spcAft>
                <a:spcPts val="0"/>
              </a:spcAft>
            </a:pPr>
            <a:endParaRPr lang="cs-CZ" sz="1600" dirty="0"/>
          </a:p>
          <a:p>
            <a:pPr algn="just">
              <a:spcAft>
                <a:spcPts val="0"/>
              </a:spcAft>
            </a:pPr>
            <a:endParaRPr lang="cs-CZ" sz="1600" dirty="0"/>
          </a:p>
          <a:p>
            <a:pPr marL="285750" lvl="0" indent="-285750" algn="just">
              <a:spcAft>
                <a:spcPts val="0"/>
              </a:spcAft>
              <a:buFont typeface="Arial" panose="020B0604020202020204" pitchFamily="34" charset="0"/>
              <a:buChar char="•"/>
            </a:pPr>
            <a:endParaRPr lang="cs-CZ" sz="1600"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b="1" dirty="0">
              <a:solidFill>
                <a:srgbClr val="FF0000"/>
              </a:solidFill>
              <a:effectLst/>
              <a:latin typeface="+mn-lt"/>
              <a:ea typeface="Times New Roman" panose="02020603050405020304" pitchFamily="18" charset="0"/>
            </a:endParaRPr>
          </a:p>
        </p:txBody>
      </p:sp>
      <p:pic>
        <p:nvPicPr>
          <p:cNvPr id="8" name="Obrázek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1599" y="1830892"/>
            <a:ext cx="6912769" cy="3874588"/>
          </a:xfrm>
          <a:prstGeom prst="rect">
            <a:avLst/>
          </a:prstGeom>
          <a:noFill/>
          <a:ln>
            <a:noFill/>
          </a:ln>
        </p:spPr>
      </p:pic>
    </p:spTree>
    <p:extLst>
      <p:ext uri="{BB962C8B-B14F-4D97-AF65-F5344CB8AC3E}">
        <p14:creationId xmlns:p14="http://schemas.microsoft.com/office/powerpoint/2010/main" val="1195542165"/>
      </p:ext>
    </p:extLst>
  </p:cSld>
  <p:clrMapOvr>
    <a:masterClrMapping/>
  </p:clrMapOvr>
  <p:transition advTm="60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699792" y="353538"/>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ČESTNÉ PROHLÁŠENÍ O ČERPÁNÍ DOTACE</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23</a:t>
            </a:fld>
            <a:endParaRPr lang="cs-CZ" dirty="0"/>
          </a:p>
        </p:txBody>
      </p:sp>
      <p:sp>
        <p:nvSpPr>
          <p:cNvPr id="4" name="Obdélník 3"/>
          <p:cNvSpPr/>
          <p:nvPr/>
        </p:nvSpPr>
        <p:spPr>
          <a:xfrm>
            <a:off x="1086081" y="1556792"/>
            <a:ext cx="7014311" cy="5755422"/>
          </a:xfrm>
          <a:prstGeom prst="rect">
            <a:avLst/>
          </a:prstGeom>
        </p:spPr>
        <p:txBody>
          <a:bodyPr wrap="square">
            <a:spAutoFit/>
          </a:bodyPr>
          <a:lstStyle/>
          <a:p>
            <a:pPr marL="285750" indent="-285750" algn="just">
              <a:spcAft>
                <a:spcPts val="0"/>
              </a:spcAft>
              <a:buFont typeface="Arial" panose="020B0604020202020204" pitchFamily="34" charset="0"/>
              <a:buChar char="•"/>
            </a:pPr>
            <a:r>
              <a:rPr lang="cs-CZ" sz="1600" b="1" dirty="0" smtClean="0">
                <a:solidFill>
                  <a:srgbClr val="FF0000"/>
                </a:solidFill>
                <a:latin typeface="+mn-lt"/>
                <a:ea typeface="Times New Roman" panose="02020603050405020304" pitchFamily="18" charset="0"/>
              </a:rPr>
              <a:t>do 31. 12. 2024 </a:t>
            </a:r>
            <a:r>
              <a:rPr lang="cs-CZ" sz="1600" dirty="0" smtClean="0">
                <a:latin typeface="+mn-lt"/>
                <a:ea typeface="Times New Roman" panose="02020603050405020304" pitchFamily="18" charset="0"/>
              </a:rPr>
              <a:t>doručit poskytovateli dotace prostřednictvím </a:t>
            </a:r>
            <a:r>
              <a:rPr lang="cs-CZ" sz="1600" dirty="0" smtClean="0">
                <a:solidFill>
                  <a:srgbClr val="FF0000"/>
                </a:solidFill>
                <a:latin typeface="+mn-lt"/>
                <a:ea typeface="Times New Roman" panose="02020603050405020304" pitchFamily="18" charset="0"/>
              </a:rPr>
              <a:t>elektronického systému </a:t>
            </a:r>
            <a:r>
              <a:rPr lang="cs-CZ" sz="1600" dirty="0" err="1" smtClean="0">
                <a:solidFill>
                  <a:srgbClr val="FF0000"/>
                </a:solidFill>
                <a:latin typeface="+mn-lt"/>
                <a:ea typeface="Times New Roman" panose="02020603050405020304" pitchFamily="18" charset="0"/>
              </a:rPr>
              <a:t>Grantys</a:t>
            </a:r>
            <a:r>
              <a:rPr lang="cs-CZ" sz="1600" dirty="0" smtClean="0">
                <a:latin typeface="+mn-lt"/>
                <a:ea typeface="Times New Roman" panose="02020603050405020304" pitchFamily="18" charset="0"/>
              </a:rPr>
              <a:t> </a:t>
            </a:r>
            <a:r>
              <a:rPr lang="cs-CZ" sz="1600" dirty="0" smtClean="0"/>
              <a:t>(formulář je k dispozici v </a:t>
            </a:r>
            <a:r>
              <a:rPr lang="cs-CZ" sz="1600" dirty="0"/>
              <a:t>sekci „</a:t>
            </a:r>
            <a:r>
              <a:rPr lang="cs-CZ" sz="1600" i="1" dirty="0"/>
              <a:t>Zprávy</a:t>
            </a:r>
            <a:r>
              <a:rPr lang="cs-CZ" sz="1600" dirty="0"/>
              <a:t>“ - </a:t>
            </a:r>
            <a:r>
              <a:rPr lang="en-US" sz="1600" dirty="0"/>
              <a:t>&gt; “</a:t>
            </a:r>
            <a:r>
              <a:rPr lang="cs-CZ" sz="1600" i="1" dirty="0"/>
              <a:t>Čestné prohlášení o čerpání dotace</a:t>
            </a:r>
            <a:r>
              <a:rPr lang="cs-CZ" sz="1600" dirty="0" smtClean="0"/>
              <a:t>“)</a:t>
            </a:r>
          </a:p>
          <a:p>
            <a:pPr marL="285750" indent="-285750" algn="just">
              <a:spcAft>
                <a:spcPts val="0"/>
              </a:spcAft>
              <a:buFont typeface="Arial" panose="020B0604020202020204" pitchFamily="34" charset="0"/>
              <a:buChar char="•"/>
            </a:pPr>
            <a:endParaRPr lang="cs-CZ" sz="800" dirty="0"/>
          </a:p>
          <a:p>
            <a:pPr marL="285750" indent="-285750" algn="just">
              <a:spcAft>
                <a:spcPts val="0"/>
              </a:spcAft>
              <a:buFont typeface="Arial" panose="020B0604020202020204" pitchFamily="34" charset="0"/>
              <a:buChar char="•"/>
            </a:pPr>
            <a:endParaRPr lang="cs-CZ" sz="1000" dirty="0"/>
          </a:p>
          <a:p>
            <a:pPr marL="285750" lvl="0" indent="-285750" algn="just">
              <a:spcAft>
                <a:spcPts val="0"/>
              </a:spcAft>
              <a:buFont typeface="Arial" panose="020B0604020202020204" pitchFamily="34" charset="0"/>
              <a:buChar char="•"/>
            </a:pPr>
            <a:endParaRPr lang="cs-CZ" sz="1600" dirty="0" smtClean="0">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a:solidFill>
                <a:srgbClr val="FF0000"/>
              </a:solidFill>
              <a:effectLst/>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smtClean="0">
              <a:solidFill>
                <a:srgbClr val="FF0000"/>
              </a:solidFill>
              <a:latin typeface="+mn-lt"/>
              <a:ea typeface="Times New Roman" panose="02020603050405020304" pitchFamily="18" charset="0"/>
            </a:endParaRPr>
          </a:p>
          <a:p>
            <a:pPr marL="285750" lvl="0" indent="-285750" algn="just">
              <a:spcAft>
                <a:spcPts val="0"/>
              </a:spcAft>
              <a:buFont typeface="Arial" panose="020B0604020202020204" pitchFamily="34" charset="0"/>
              <a:buChar char="•"/>
            </a:pPr>
            <a:endParaRPr lang="cs-CZ" sz="1600" dirty="0">
              <a:solidFill>
                <a:srgbClr val="FF0000"/>
              </a:solidFill>
              <a:effectLst/>
              <a:latin typeface="+mn-lt"/>
              <a:ea typeface="Times New Roman" panose="02020603050405020304" pitchFamily="18" charset="0"/>
            </a:endParaRPr>
          </a:p>
        </p:txBody>
      </p:sp>
      <p:pic>
        <p:nvPicPr>
          <p:cNvPr id="7" name="Obrázek 6"/>
          <p:cNvPicPr/>
          <p:nvPr/>
        </p:nvPicPr>
        <p:blipFill>
          <a:blip r:embed="rId4">
            <a:extLst>
              <a:ext uri="{28A0092B-C50C-407E-A947-70E740481C1C}">
                <a14:useLocalDpi xmlns:a14="http://schemas.microsoft.com/office/drawing/2010/main" val="0"/>
              </a:ext>
            </a:extLst>
          </a:blip>
          <a:srcRect/>
          <a:stretch>
            <a:fillRect/>
          </a:stretch>
        </p:blipFill>
        <p:spPr bwMode="auto">
          <a:xfrm>
            <a:off x="1086081" y="2458209"/>
            <a:ext cx="6078207" cy="3635087"/>
          </a:xfrm>
          <a:prstGeom prst="rect">
            <a:avLst/>
          </a:prstGeom>
          <a:noFill/>
          <a:ln>
            <a:noFill/>
          </a:ln>
        </p:spPr>
      </p:pic>
    </p:spTree>
    <p:extLst>
      <p:ext uri="{BB962C8B-B14F-4D97-AF65-F5344CB8AC3E}">
        <p14:creationId xmlns:p14="http://schemas.microsoft.com/office/powerpoint/2010/main" val="445490035"/>
      </p:ext>
    </p:extLst>
  </p:cSld>
  <p:clrMapOvr>
    <a:masterClrMapping/>
  </p:clrMapOvr>
  <p:transition advTm="60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232161" y="344943"/>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ZÁVĚREČNÉ VYÚČTOVÁNÍ  DOTACE</a:t>
            </a:r>
            <a:endParaRPr lang="cs-CZ" altLang="cs-CZ" sz="2200" b="1" dirty="0"/>
          </a:p>
        </p:txBody>
      </p:sp>
      <p:sp>
        <p:nvSpPr>
          <p:cNvPr id="6" name="TextovéPole 3"/>
          <p:cNvSpPr txBox="1">
            <a:spLocks noChangeArrowheads="1"/>
          </p:cNvSpPr>
          <p:nvPr/>
        </p:nvSpPr>
        <p:spPr bwMode="auto">
          <a:xfrm>
            <a:off x="647564" y="1403961"/>
            <a:ext cx="7848872" cy="5041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a:buNone/>
            </a:pPr>
            <a:r>
              <a:rPr lang="cs-CZ" sz="1600" b="1" dirty="0" smtClean="0"/>
              <a:t>Součástí závěrečného vyúčtování dotace je:</a:t>
            </a:r>
          </a:p>
          <a:p>
            <a:pPr marL="342900" indent="-342900" algn="just">
              <a:buFont typeface="+mj-lt"/>
              <a:buAutoNum type="arabicPeriod"/>
            </a:pPr>
            <a:r>
              <a:rPr lang="cs-CZ" sz="1600" b="1" u="sng" dirty="0" smtClean="0">
                <a:solidFill>
                  <a:srgbClr val="FF0000"/>
                </a:solidFill>
              </a:rPr>
              <a:t>Zpráva o realizaci projektu</a:t>
            </a:r>
            <a:r>
              <a:rPr lang="cs-CZ" sz="1600" dirty="0" smtClean="0"/>
              <a:t>:</a:t>
            </a:r>
          </a:p>
          <a:p>
            <a:pPr marL="285750" indent="-285750" algn="just"/>
            <a:r>
              <a:rPr lang="cs-CZ" sz="1600" dirty="0" smtClean="0"/>
              <a:t>vyplňuje se přímo v elektronickém systému </a:t>
            </a:r>
            <a:r>
              <a:rPr lang="cs-CZ" sz="1600" dirty="0" err="1" smtClean="0"/>
              <a:t>Grantys</a:t>
            </a:r>
            <a:r>
              <a:rPr lang="cs-CZ" sz="1600" dirty="0" smtClean="0"/>
              <a:t> </a:t>
            </a:r>
            <a:r>
              <a:rPr lang="cs-CZ" sz="1600" dirty="0"/>
              <a:t>(v sekci „</a:t>
            </a:r>
            <a:r>
              <a:rPr lang="cs-CZ" sz="1600" i="1" dirty="0"/>
              <a:t>Zprávy</a:t>
            </a:r>
            <a:r>
              <a:rPr lang="cs-CZ" sz="1600" dirty="0"/>
              <a:t>“ - </a:t>
            </a:r>
            <a:r>
              <a:rPr lang="en-US" sz="1600" dirty="0"/>
              <a:t>&gt; </a:t>
            </a:r>
            <a:r>
              <a:rPr lang="cs-CZ" sz="1600" i="1" dirty="0"/>
              <a:t>Zpráva o realizaci projektu</a:t>
            </a:r>
            <a:r>
              <a:rPr lang="cs-CZ" sz="1600" dirty="0" smtClean="0"/>
              <a:t>“)</a:t>
            </a:r>
          </a:p>
          <a:p>
            <a:pPr marL="285750" indent="-285750" algn="just"/>
            <a:r>
              <a:rPr lang="cs-CZ" sz="1600" dirty="0"/>
              <a:t>v</a:t>
            </a:r>
            <a:r>
              <a:rPr lang="cs-CZ" sz="1600" dirty="0" smtClean="0"/>
              <a:t>e </a:t>
            </a:r>
            <a:r>
              <a:rPr lang="cs-CZ" sz="1600" dirty="0"/>
              <a:t>formuláři </a:t>
            </a:r>
            <a:r>
              <a:rPr lang="cs-CZ" sz="1600" dirty="0" smtClean="0"/>
              <a:t>-</a:t>
            </a:r>
            <a:r>
              <a:rPr lang="en-US" sz="1600" dirty="0" smtClean="0"/>
              <a:t>&gt;</a:t>
            </a:r>
            <a:r>
              <a:rPr lang="cs-CZ" sz="1600" dirty="0" smtClean="0"/>
              <a:t> stručné zhodnocení realizovaného projektu. V případě </a:t>
            </a:r>
            <a:r>
              <a:rPr lang="cs-CZ" sz="1600" dirty="0"/>
              <a:t>odchýlení se od schválené žádostí je nutný komentář k vzniklým změnám</a:t>
            </a:r>
            <a:r>
              <a:rPr lang="cs-CZ" sz="1600" dirty="0" smtClean="0"/>
              <a:t>.</a:t>
            </a:r>
          </a:p>
          <a:p>
            <a:pPr algn="just">
              <a:buNone/>
            </a:pPr>
            <a:endParaRPr lang="cs-CZ" sz="800" i="1" u="sng" dirty="0" smtClean="0"/>
          </a:p>
          <a:p>
            <a:pPr algn="just">
              <a:buNone/>
            </a:pPr>
            <a:r>
              <a:rPr lang="cs-CZ" sz="1400" i="1" dirty="0" smtClean="0"/>
              <a:t>Grafické </a:t>
            </a:r>
            <a:r>
              <a:rPr lang="cs-CZ" sz="1400" i="1" dirty="0"/>
              <a:t>znázornění postupu při vyplnění </a:t>
            </a:r>
            <a:r>
              <a:rPr lang="cs-CZ" sz="1400" b="1" i="1" dirty="0"/>
              <a:t>Zprávy o realizaci projektu </a:t>
            </a:r>
            <a:r>
              <a:rPr lang="cs-CZ" sz="1400" i="1" dirty="0"/>
              <a:t>v systému GRANTYS</a:t>
            </a:r>
            <a:r>
              <a:rPr lang="cs-CZ" sz="1400" i="1" dirty="0" smtClean="0"/>
              <a:t>:</a:t>
            </a:r>
          </a:p>
          <a:p>
            <a:pPr algn="just">
              <a:buNone/>
            </a:pPr>
            <a:endParaRPr lang="cs-CZ" sz="1200" i="1" dirty="0"/>
          </a:p>
          <a:p>
            <a:pPr algn="just">
              <a:buNone/>
            </a:pPr>
            <a:endParaRPr lang="cs-CZ" sz="1600" b="1" dirty="0" smtClean="0"/>
          </a:p>
          <a:p>
            <a:pPr algn="just">
              <a:buNone/>
            </a:pPr>
            <a:endParaRPr lang="cs-CZ" sz="1600" b="1" dirty="0"/>
          </a:p>
          <a:p>
            <a:pPr algn="just">
              <a:buNone/>
            </a:pPr>
            <a:endParaRPr lang="cs-CZ" sz="1600" b="1" dirty="0" smtClean="0"/>
          </a:p>
          <a:p>
            <a:pPr algn="just">
              <a:buNone/>
            </a:pPr>
            <a:endParaRPr lang="cs-CZ" sz="1600" b="1" dirty="0"/>
          </a:p>
          <a:p>
            <a:pPr algn="just">
              <a:buNone/>
            </a:pPr>
            <a:endParaRPr lang="cs-CZ" sz="1600" b="1" dirty="0"/>
          </a:p>
          <a:p>
            <a:pPr algn="just">
              <a:buNone/>
            </a:pPr>
            <a:endParaRPr lang="cs-CZ" sz="1600" b="1" dirty="0" smtClean="0">
              <a:solidFill>
                <a:srgbClr val="FF0000"/>
              </a:solidFill>
            </a:endParaRPr>
          </a:p>
          <a:p>
            <a:pPr algn="just">
              <a:buNone/>
            </a:pPr>
            <a:endParaRPr lang="cs-CZ" sz="1600" b="1" dirty="0">
              <a:solidFill>
                <a:srgbClr val="FF0000"/>
              </a:solidFill>
            </a:endParaRPr>
          </a:p>
          <a:p>
            <a:pPr algn="just">
              <a:buNone/>
            </a:pPr>
            <a:endParaRPr lang="cs-CZ" sz="1600" b="1" dirty="0" smtClean="0">
              <a:solidFill>
                <a:srgbClr val="FF0000"/>
              </a:solidFill>
            </a:endParaRPr>
          </a:p>
          <a:p>
            <a:pPr lvl="0" algn="just">
              <a:buNone/>
            </a:pPr>
            <a:endParaRPr lang="cs-CZ" sz="1600" b="1"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24</a:t>
            </a:fld>
            <a:endParaRPr lang="cs-CZ" dirty="0"/>
          </a:p>
        </p:txBody>
      </p:sp>
      <p:pic>
        <p:nvPicPr>
          <p:cNvPr id="8" name="Obrázek 7"/>
          <p:cNvPicPr/>
          <p:nvPr/>
        </p:nvPicPr>
        <p:blipFill rotWithShape="1">
          <a:blip r:embed="rId4">
            <a:extLst>
              <a:ext uri="{28A0092B-C50C-407E-A947-70E740481C1C}">
                <a14:useLocalDpi xmlns:a14="http://schemas.microsoft.com/office/drawing/2010/main" val="0"/>
              </a:ext>
            </a:extLst>
          </a:blip>
          <a:srcRect t="1986"/>
          <a:stretch/>
        </p:blipFill>
        <p:spPr bwMode="auto">
          <a:xfrm>
            <a:off x="1304359" y="3501007"/>
            <a:ext cx="6147961" cy="2944333"/>
          </a:xfrm>
          <a:prstGeom prst="rect">
            <a:avLst/>
          </a:prstGeom>
          <a:noFill/>
        </p:spPr>
      </p:pic>
    </p:spTree>
    <p:extLst>
      <p:ext uri="{BB962C8B-B14F-4D97-AF65-F5344CB8AC3E}">
        <p14:creationId xmlns:p14="http://schemas.microsoft.com/office/powerpoint/2010/main" val="432924108"/>
      </p:ext>
    </p:extLst>
  </p:cSld>
  <p:clrMapOvr>
    <a:masterClrMapping/>
  </p:clrMapOvr>
  <p:transition advTm="60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232161" y="344943"/>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ZÁVĚREČNÉ VYÚČTOVÁNÍ  DOTACE</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25</a:t>
            </a:fld>
            <a:endParaRPr lang="cs-CZ" dirty="0"/>
          </a:p>
        </p:txBody>
      </p:sp>
      <p:pic>
        <p:nvPicPr>
          <p:cNvPr id="6" name="Obrázek 5"/>
          <p:cNvPicPr/>
          <p:nvPr/>
        </p:nvPicPr>
        <p:blipFill>
          <a:blip r:embed="rId4">
            <a:extLst>
              <a:ext uri="{28A0092B-C50C-407E-A947-70E740481C1C}">
                <a14:useLocalDpi xmlns:a14="http://schemas.microsoft.com/office/drawing/2010/main" val="0"/>
              </a:ext>
            </a:extLst>
          </a:blip>
          <a:srcRect/>
          <a:stretch>
            <a:fillRect/>
          </a:stretch>
        </p:blipFill>
        <p:spPr bwMode="auto">
          <a:xfrm>
            <a:off x="647564" y="1846796"/>
            <a:ext cx="7740860" cy="3672408"/>
          </a:xfrm>
          <a:prstGeom prst="rect">
            <a:avLst/>
          </a:prstGeom>
          <a:noFill/>
          <a:ln>
            <a:noFill/>
          </a:ln>
        </p:spPr>
      </p:pic>
    </p:spTree>
    <p:extLst>
      <p:ext uri="{BB962C8B-B14F-4D97-AF65-F5344CB8AC3E}">
        <p14:creationId xmlns:p14="http://schemas.microsoft.com/office/powerpoint/2010/main" val="3252723659"/>
      </p:ext>
    </p:extLst>
  </p:cSld>
  <p:clrMapOvr>
    <a:masterClrMapping/>
  </p:clrMapOvr>
  <p:transition advTm="60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195736" y="344943"/>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ZÁVĚREČNÉ VYÚČTOVÁNÍ  DOTACE</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26</a:t>
            </a:fld>
            <a:endParaRPr lang="cs-CZ" dirty="0"/>
          </a:p>
        </p:txBody>
      </p:sp>
      <p:pic>
        <p:nvPicPr>
          <p:cNvPr id="7" name="Obrázek 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1580" y="1465718"/>
            <a:ext cx="7560840" cy="4213886"/>
          </a:xfrm>
          <a:prstGeom prst="rect">
            <a:avLst/>
          </a:prstGeom>
          <a:noFill/>
          <a:ln>
            <a:noFill/>
          </a:ln>
        </p:spPr>
      </p:pic>
    </p:spTree>
    <p:extLst>
      <p:ext uri="{BB962C8B-B14F-4D97-AF65-F5344CB8AC3E}">
        <p14:creationId xmlns:p14="http://schemas.microsoft.com/office/powerpoint/2010/main" val="3661190076"/>
      </p:ext>
    </p:extLst>
  </p:cSld>
  <p:clrMapOvr>
    <a:masterClrMapping/>
  </p:clrMapOvr>
  <p:transition advTm="60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267744" y="344943"/>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ZÁVĚREČNÉ VYÚČTOVÁNÍ  DOTACE</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27</a:t>
            </a:fld>
            <a:endParaRPr lang="cs-CZ" dirty="0"/>
          </a:p>
        </p:txBody>
      </p:sp>
      <p:sp>
        <p:nvSpPr>
          <p:cNvPr id="3" name="Obdélník 2"/>
          <p:cNvSpPr/>
          <p:nvPr/>
        </p:nvSpPr>
        <p:spPr>
          <a:xfrm>
            <a:off x="539552" y="1454150"/>
            <a:ext cx="7848872" cy="4832092"/>
          </a:xfrm>
          <a:prstGeom prst="rect">
            <a:avLst/>
          </a:prstGeom>
        </p:spPr>
        <p:txBody>
          <a:bodyPr wrap="square">
            <a:spAutoFit/>
          </a:bodyPr>
          <a:lstStyle/>
          <a:p>
            <a:pPr marL="342900" indent="-342900">
              <a:buAutoNum type="arabicPeriod" startAt="2"/>
            </a:pPr>
            <a:endParaRPr lang="cs-CZ" sz="1600" b="1" u="sng" dirty="0" smtClean="0">
              <a:solidFill>
                <a:srgbClr val="FF0000"/>
              </a:solidFill>
              <a:latin typeface="Arial" panose="020B0604020202020204" pitchFamily="34" charset="0"/>
              <a:ea typeface="Times New Roman" panose="02020603050405020304" pitchFamily="18" charset="0"/>
            </a:endParaRPr>
          </a:p>
          <a:p>
            <a:pPr marL="342900" indent="-342900">
              <a:buAutoNum type="arabicPeriod" startAt="2"/>
            </a:pPr>
            <a:r>
              <a:rPr lang="cs-CZ" sz="1600" b="1" u="sng" dirty="0" smtClean="0">
                <a:solidFill>
                  <a:srgbClr val="FF0000"/>
                </a:solidFill>
                <a:latin typeface="Arial" panose="020B0604020202020204" pitchFamily="34" charset="0"/>
                <a:ea typeface="Times New Roman" panose="02020603050405020304" pitchFamily="18" charset="0"/>
              </a:rPr>
              <a:t>Seznam účetních dokladů o uznatelných nákladech projektu</a:t>
            </a:r>
          </a:p>
          <a:p>
            <a:pPr marL="342900" indent="-342900" algn="just">
              <a:buAutoNum type="arabicPeriod" startAt="2"/>
            </a:pPr>
            <a:endParaRPr lang="cs-CZ" sz="1000" b="1" u="sng" dirty="0">
              <a:solidFill>
                <a:srgbClr val="FF0000"/>
              </a:solidFill>
              <a:latin typeface="Arial" panose="020B0604020202020204" pitchFamily="34" charset="0"/>
              <a:ea typeface="Times New Roman" panose="02020603050405020304" pitchFamily="18" charset="0"/>
            </a:endParaRPr>
          </a:p>
          <a:p>
            <a:pPr marL="285750" lvl="0" indent="-285750" algn="just">
              <a:buFont typeface="Arial" panose="020B0604020202020204" pitchFamily="34" charset="0"/>
              <a:buChar char="•"/>
            </a:pPr>
            <a:r>
              <a:rPr lang="cs-CZ" sz="1600" dirty="0" smtClean="0"/>
              <a:t>bude obsahovat </a:t>
            </a:r>
            <a:r>
              <a:rPr lang="cs-CZ" sz="1600" u="sng" dirty="0"/>
              <a:t>všechny uznatelné náklady projektu hrazené z dotace </a:t>
            </a:r>
            <a:r>
              <a:rPr lang="cs-CZ" sz="1600" dirty="0"/>
              <a:t>případně další uznatelné náklady, které nebyly hrazené z dotace tak, aby </a:t>
            </a:r>
            <a:r>
              <a:rPr lang="cs-CZ" sz="1600" u="sng" dirty="0"/>
              <a:t>byla splněna podmínka minimální finanční spoluúčasti příjemce </a:t>
            </a:r>
            <a:r>
              <a:rPr lang="cs-CZ" sz="1600" u="sng" dirty="0" smtClean="0"/>
              <a:t>dotace</a:t>
            </a:r>
          </a:p>
          <a:p>
            <a:pPr lvl="0" algn="just"/>
            <a:endParaRPr lang="cs-CZ" sz="800" dirty="0" smtClean="0"/>
          </a:p>
          <a:p>
            <a:pPr marL="285750" lvl="0" indent="-285750" algn="just">
              <a:buFont typeface="Arial" panose="020B0604020202020204" pitchFamily="34" charset="0"/>
              <a:buChar char="•"/>
            </a:pPr>
            <a:r>
              <a:rPr lang="cs-CZ" sz="1600" dirty="0" smtClean="0"/>
              <a:t>vyplňuje se v</a:t>
            </a:r>
            <a:r>
              <a:rPr lang="cs-CZ" sz="1600" dirty="0"/>
              <a:t> elektronickém systému GRANTYS </a:t>
            </a:r>
            <a:r>
              <a:rPr lang="en-US" sz="1600" dirty="0"/>
              <a:t>(</a:t>
            </a:r>
            <a:r>
              <a:rPr lang="cs-CZ" sz="1600" dirty="0"/>
              <a:t>záložka </a:t>
            </a:r>
            <a:r>
              <a:rPr lang="cs-CZ" sz="1600" i="1" dirty="0"/>
              <a:t>„Zprávy“ – výběr „Zpráva o realizaci projektu“ </a:t>
            </a:r>
            <a:r>
              <a:rPr lang="cs-CZ" sz="1600" dirty="0"/>
              <a:t>– výběr záložky „</a:t>
            </a:r>
            <a:r>
              <a:rPr lang="cs-CZ" sz="1600" i="1" dirty="0"/>
              <a:t>Čerpání po dokladech</a:t>
            </a:r>
            <a:r>
              <a:rPr lang="cs-CZ" sz="1600" dirty="0" smtClean="0"/>
              <a:t>“)</a:t>
            </a:r>
          </a:p>
          <a:p>
            <a:pPr lvl="0" algn="just"/>
            <a:endParaRPr lang="cs-CZ" sz="1000" i="1" dirty="0"/>
          </a:p>
          <a:p>
            <a:pPr lvl="0" algn="just"/>
            <a:r>
              <a:rPr lang="cs-CZ" sz="1600" i="1" dirty="0" smtClean="0"/>
              <a:t>POZN. přes tlačítko „Přidat </a:t>
            </a:r>
            <a:r>
              <a:rPr lang="cs-CZ" sz="1600" i="1" dirty="0"/>
              <a:t>položku“ </a:t>
            </a:r>
            <a:r>
              <a:rPr lang="cs-CZ" sz="1600" i="1" dirty="0" smtClean="0"/>
              <a:t>je nutné vložit </a:t>
            </a:r>
            <a:r>
              <a:rPr lang="cs-CZ" sz="1600" i="1" dirty="0"/>
              <a:t>všechny uznatelné náklady/výdaje projektu hrazené z dotace + další uznatelné náklady/výdaje prokazující minimální spoluúčast příjemce </a:t>
            </a:r>
            <a:r>
              <a:rPr lang="cs-CZ" sz="1600" i="1" dirty="0" smtClean="0"/>
              <a:t>dotace</a:t>
            </a:r>
            <a:r>
              <a:rPr lang="cs-CZ" sz="1600" i="1" dirty="0"/>
              <a:t> </a:t>
            </a:r>
            <a:r>
              <a:rPr lang="cs-CZ" sz="1600" i="1" dirty="0" smtClean="0">
                <a:solidFill>
                  <a:srgbClr val="FF0000"/>
                </a:solidFill>
              </a:rPr>
              <a:t>(ukázka přímo v systému </a:t>
            </a:r>
            <a:r>
              <a:rPr lang="cs-CZ" sz="1600" i="1" dirty="0" err="1" smtClean="0">
                <a:solidFill>
                  <a:srgbClr val="FF0000"/>
                </a:solidFill>
              </a:rPr>
              <a:t>Grantys</a:t>
            </a:r>
            <a:r>
              <a:rPr lang="cs-CZ" sz="1600" i="1" dirty="0" smtClean="0">
                <a:solidFill>
                  <a:srgbClr val="FF0000"/>
                </a:solidFill>
              </a:rPr>
              <a:t>).</a:t>
            </a:r>
            <a:endParaRPr lang="cs-CZ" sz="1600" i="1" dirty="0"/>
          </a:p>
          <a:p>
            <a:r>
              <a:rPr lang="cs-CZ" sz="1600" dirty="0"/>
              <a:t> </a:t>
            </a:r>
          </a:p>
          <a:p>
            <a:pPr marL="285750" indent="-285750">
              <a:buFont typeface="Arial" panose="020B0604020202020204" pitchFamily="34" charset="0"/>
              <a:buChar char="•"/>
            </a:pPr>
            <a:r>
              <a:rPr lang="cs-CZ" sz="1600" dirty="0" smtClean="0"/>
              <a:t>po </a:t>
            </a:r>
            <a:r>
              <a:rPr lang="cs-CZ" sz="1600" dirty="0"/>
              <a:t>kliknutí na tlačítko „</a:t>
            </a:r>
            <a:r>
              <a:rPr lang="cs-CZ" sz="1600" i="1" dirty="0"/>
              <a:t>Přidat položku</a:t>
            </a:r>
            <a:r>
              <a:rPr lang="cs-CZ" sz="1600" dirty="0"/>
              <a:t>“ </a:t>
            </a:r>
            <a:r>
              <a:rPr lang="cs-CZ" sz="1600" dirty="0" smtClean="0"/>
              <a:t>je nutné postupně vyplnit všechna pole</a:t>
            </a:r>
          </a:p>
          <a:p>
            <a:endParaRPr lang="cs-CZ" sz="800" dirty="0"/>
          </a:p>
          <a:p>
            <a:pPr marL="285750" indent="-285750">
              <a:buFont typeface="Arial" panose="020B0604020202020204" pitchFamily="34" charset="0"/>
              <a:buChar char="•"/>
            </a:pPr>
            <a:r>
              <a:rPr lang="cs-CZ" sz="1600" dirty="0"/>
              <a:t>za každý výdaj projektu (</a:t>
            </a:r>
            <a:r>
              <a:rPr lang="cs-CZ" sz="1600" b="1" dirty="0"/>
              <a:t>účetní doklad</a:t>
            </a:r>
            <a:r>
              <a:rPr lang="cs-CZ" sz="1600" dirty="0"/>
              <a:t>) bude vyplněn nejméně jeden </a:t>
            </a:r>
            <a:r>
              <a:rPr lang="cs-CZ" sz="1600" dirty="0" smtClean="0"/>
              <a:t>řádek Pokud </a:t>
            </a:r>
            <a:r>
              <a:rPr lang="cs-CZ" sz="1600" dirty="0"/>
              <a:t>výdaje z jednoho dokladu spadají do více položek rozpočtu, bude příslušný doklad uveden na více </a:t>
            </a:r>
            <a:r>
              <a:rPr lang="cs-CZ" sz="1600" dirty="0" smtClean="0"/>
              <a:t>řádcích.</a:t>
            </a:r>
            <a:endParaRPr lang="cs-CZ" sz="1600" dirty="0"/>
          </a:p>
          <a:p>
            <a:pPr marL="285750" indent="-285750">
              <a:buFont typeface="Arial" panose="020B0604020202020204" pitchFamily="34" charset="0"/>
              <a:buChar char="•"/>
            </a:pPr>
            <a:endParaRPr lang="cs-CZ" sz="1600" dirty="0"/>
          </a:p>
          <a:p>
            <a:pPr lvl="0" algn="just"/>
            <a:endParaRPr lang="cs-CZ" sz="1600" dirty="0"/>
          </a:p>
        </p:txBody>
      </p:sp>
    </p:spTree>
    <p:extLst>
      <p:ext uri="{BB962C8B-B14F-4D97-AF65-F5344CB8AC3E}">
        <p14:creationId xmlns:p14="http://schemas.microsoft.com/office/powerpoint/2010/main" val="3006555704"/>
      </p:ext>
    </p:extLst>
  </p:cSld>
  <p:clrMapOvr>
    <a:masterClrMapping/>
  </p:clrMapOvr>
  <p:transition advTm="60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267744" y="344943"/>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ZÁVĚREČNÉ VYÚČTOVÁNÍ  DOTACE</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28</a:t>
            </a:fld>
            <a:endParaRPr lang="cs-CZ" dirty="0"/>
          </a:p>
        </p:txBody>
      </p:sp>
      <p:sp>
        <p:nvSpPr>
          <p:cNvPr id="3" name="Obdélník 2"/>
          <p:cNvSpPr/>
          <p:nvPr/>
        </p:nvSpPr>
        <p:spPr>
          <a:xfrm>
            <a:off x="683568" y="1250311"/>
            <a:ext cx="7596844" cy="5853910"/>
          </a:xfrm>
          <a:prstGeom prst="rect">
            <a:avLst/>
          </a:prstGeom>
        </p:spPr>
        <p:txBody>
          <a:bodyPr wrap="square">
            <a:spAutoFit/>
          </a:bodyPr>
          <a:lstStyle/>
          <a:p>
            <a:pPr marL="285750" lvl="0" indent="-285750">
              <a:buFont typeface="Arial" panose="020B0604020202020204" pitchFamily="34" charset="0"/>
              <a:buChar char="•"/>
            </a:pPr>
            <a:endParaRPr lang="cs-CZ" sz="1600" dirty="0"/>
          </a:p>
          <a:p>
            <a:pPr marL="342900" indent="-342900">
              <a:buAutoNum type="arabicPeriod" startAt="3"/>
            </a:pPr>
            <a:r>
              <a:rPr lang="cs-CZ" sz="1600" b="1" u="sng" dirty="0" smtClean="0">
                <a:solidFill>
                  <a:srgbClr val="FF0000"/>
                </a:solidFill>
                <a:latin typeface="Arial" panose="020B0604020202020204" pitchFamily="34" charset="0"/>
                <a:ea typeface="Times New Roman" panose="02020603050405020304" pitchFamily="18" charset="0"/>
              </a:rPr>
              <a:t>Nákladový rozpočet projektu</a:t>
            </a:r>
          </a:p>
          <a:p>
            <a:endParaRPr lang="cs-CZ" sz="800" b="1" u="sng" dirty="0">
              <a:solidFill>
                <a:srgbClr val="FF0000"/>
              </a:solidFill>
              <a:latin typeface="Arial" panose="020B0604020202020204" pitchFamily="34" charset="0"/>
              <a:ea typeface="Times New Roman" panose="02020603050405020304" pitchFamily="18" charset="0"/>
            </a:endParaRPr>
          </a:p>
          <a:p>
            <a:pPr marL="285750" lvl="0" indent="-285750">
              <a:buFont typeface="Arial" panose="020B0604020202020204" pitchFamily="34" charset="0"/>
              <a:buChar char="•"/>
            </a:pPr>
            <a:r>
              <a:rPr lang="cs-CZ" sz="1600" dirty="0" smtClean="0"/>
              <a:t>k</a:t>
            </a:r>
            <a:r>
              <a:rPr lang="cs-CZ" sz="1600" dirty="0"/>
              <a:t> dispozici v záložce „</a:t>
            </a:r>
            <a:r>
              <a:rPr lang="cs-CZ" sz="1600" i="1" dirty="0" smtClean="0"/>
              <a:t>vyúčtování</a:t>
            </a:r>
            <a:r>
              <a:rPr lang="cs-CZ" sz="1600" dirty="0" smtClean="0"/>
              <a:t>“</a:t>
            </a:r>
          </a:p>
          <a:p>
            <a:pPr marL="285750" lvl="0" indent="-285750" algn="just">
              <a:buFont typeface="Arial" panose="020B0604020202020204" pitchFamily="34" charset="0"/>
              <a:buChar char="•"/>
            </a:pPr>
            <a:r>
              <a:rPr lang="cs-CZ" sz="1600" dirty="0" smtClean="0"/>
              <a:t>po </a:t>
            </a:r>
            <a:r>
              <a:rPr lang="cs-CZ" sz="1600" dirty="0"/>
              <a:t>vyplnění záložky „</a:t>
            </a:r>
            <a:r>
              <a:rPr lang="cs-CZ" sz="1600" i="1" dirty="0"/>
              <a:t>čerpání po dokladech</a:t>
            </a:r>
            <a:r>
              <a:rPr lang="cs-CZ" sz="1600" dirty="0"/>
              <a:t>“ (viz </a:t>
            </a:r>
            <a:r>
              <a:rPr lang="cs-CZ" sz="1600" dirty="0" smtClean="0"/>
              <a:t>výše) se </a:t>
            </a:r>
            <a:r>
              <a:rPr lang="cs-CZ" sz="1600" dirty="0"/>
              <a:t>jednotlivé náklady automaticky propíší do „nákladového rozpočtu“, není třeba již nic </a:t>
            </a:r>
            <a:r>
              <a:rPr lang="cs-CZ" sz="1600" dirty="0" smtClean="0"/>
              <a:t>vyplňovat </a:t>
            </a:r>
          </a:p>
          <a:p>
            <a:pPr lvl="0" algn="just"/>
            <a:endParaRPr lang="cs-CZ" sz="500" u="sng" dirty="0"/>
          </a:p>
          <a:p>
            <a:pPr lvl="0" algn="just"/>
            <a:r>
              <a:rPr lang="cs-CZ" sz="1600" u="sng" dirty="0" smtClean="0"/>
              <a:t>Pokud </a:t>
            </a:r>
            <a:r>
              <a:rPr lang="cs-CZ" sz="1600" u="sng" dirty="0"/>
              <a:t>je však </a:t>
            </a:r>
            <a:r>
              <a:rPr lang="cs-CZ" sz="1600" u="sng" dirty="0" smtClean="0"/>
              <a:t>potřeba </a:t>
            </a:r>
            <a:r>
              <a:rPr lang="cs-CZ" sz="1600" u="sng" dirty="0"/>
              <a:t>vytvořit novou nákladovou </a:t>
            </a:r>
            <a:r>
              <a:rPr lang="cs-CZ" sz="1600" u="sng" dirty="0" smtClean="0"/>
              <a:t>položku</a:t>
            </a:r>
            <a:r>
              <a:rPr lang="cs-CZ" sz="1600" dirty="0" smtClean="0"/>
              <a:t>, </a:t>
            </a:r>
            <a:r>
              <a:rPr lang="cs-CZ" sz="1600" dirty="0"/>
              <a:t>která ve schváleném rozpočtu nebyla uvedena, </a:t>
            </a:r>
            <a:r>
              <a:rPr lang="cs-CZ" sz="1600" u="sng" dirty="0"/>
              <a:t>je nutné ji </a:t>
            </a:r>
            <a:r>
              <a:rPr lang="cs-CZ" sz="1600" u="sng" dirty="0" smtClean="0"/>
              <a:t>vytvořit v záložce „</a:t>
            </a:r>
            <a:r>
              <a:rPr lang="cs-CZ" sz="1600" i="1" u="sng" dirty="0" smtClean="0"/>
              <a:t>vyúčtování</a:t>
            </a:r>
            <a:r>
              <a:rPr lang="cs-CZ" sz="1600" u="sng" dirty="0" smtClean="0"/>
              <a:t>“ pomocí </a:t>
            </a:r>
            <a:r>
              <a:rPr lang="cs-CZ" sz="1600" u="sng" dirty="0"/>
              <a:t>tlačítka </a:t>
            </a:r>
            <a:r>
              <a:rPr lang="cs-CZ" sz="1600" i="1" u="sng" dirty="0"/>
              <a:t>'přidat položku'</a:t>
            </a:r>
            <a:r>
              <a:rPr lang="cs-CZ" sz="1600" u="sng" dirty="0"/>
              <a:t> </a:t>
            </a:r>
            <a:r>
              <a:rPr lang="cs-CZ" sz="1600" dirty="0"/>
              <a:t>a následně ji opět vyplnit v záložce „</a:t>
            </a:r>
            <a:r>
              <a:rPr lang="cs-CZ" sz="1600" i="1" dirty="0"/>
              <a:t>čerpání po dokladech“ </a:t>
            </a:r>
            <a:r>
              <a:rPr lang="cs-CZ" sz="1600" dirty="0"/>
              <a:t>(postup pro </a:t>
            </a:r>
            <a:r>
              <a:rPr lang="cs-CZ" sz="1600" dirty="0" smtClean="0"/>
              <a:t>vyplnění </a:t>
            </a:r>
            <a:r>
              <a:rPr lang="cs-CZ" sz="1600" dirty="0"/>
              <a:t>- viz </a:t>
            </a:r>
            <a:r>
              <a:rPr lang="cs-CZ" sz="1600" dirty="0" smtClean="0"/>
              <a:t>výše).</a:t>
            </a:r>
            <a:endParaRPr lang="cs-CZ" sz="1600" dirty="0"/>
          </a:p>
          <a:p>
            <a:pPr lvl="0" algn="just"/>
            <a:endParaRPr lang="cs-CZ" sz="1200" dirty="0"/>
          </a:p>
          <a:p>
            <a:pPr algn="just"/>
            <a:r>
              <a:rPr lang="cs-CZ" sz="1600" b="1" u="sng" dirty="0">
                <a:solidFill>
                  <a:srgbClr val="FF0000"/>
                </a:solidFill>
              </a:rPr>
              <a:t>UPOZORNĚNÍ!</a:t>
            </a:r>
            <a:r>
              <a:rPr lang="cs-CZ" sz="1600" b="1" dirty="0">
                <a:solidFill>
                  <a:srgbClr val="FF0000"/>
                </a:solidFill>
              </a:rPr>
              <a:t> </a:t>
            </a:r>
            <a:endParaRPr lang="cs-CZ" sz="1600" b="1" dirty="0" smtClean="0">
              <a:solidFill>
                <a:srgbClr val="FF0000"/>
              </a:solidFill>
            </a:endParaRPr>
          </a:p>
          <a:p>
            <a:pPr algn="just"/>
            <a:r>
              <a:rPr lang="cs-CZ" sz="1600" dirty="0" smtClean="0">
                <a:solidFill>
                  <a:srgbClr val="FF0000"/>
                </a:solidFill>
              </a:rPr>
              <a:t>Na </a:t>
            </a:r>
            <a:r>
              <a:rPr lang="cs-CZ" sz="1600" dirty="0">
                <a:solidFill>
                  <a:srgbClr val="FF0000"/>
                </a:solidFill>
              </a:rPr>
              <a:t>nově zařazenou nákladovou položku nelze bez předchozího schválení čerpat </a:t>
            </a:r>
            <a:r>
              <a:rPr lang="cs-CZ" sz="1600" dirty="0" smtClean="0">
                <a:solidFill>
                  <a:srgbClr val="FF0000"/>
                </a:solidFill>
              </a:rPr>
              <a:t>dotaci</a:t>
            </a:r>
            <a:r>
              <a:rPr lang="cs-CZ" sz="1600" b="1" dirty="0" smtClean="0">
                <a:solidFill>
                  <a:srgbClr val="FF0000"/>
                </a:solidFill>
              </a:rPr>
              <a:t> –</a:t>
            </a:r>
            <a:r>
              <a:rPr lang="en-US" sz="1600" b="1" dirty="0" smtClean="0">
                <a:solidFill>
                  <a:srgbClr val="FF0000"/>
                </a:solidFill>
              </a:rPr>
              <a:t>&gt;</a:t>
            </a:r>
            <a:r>
              <a:rPr lang="cs-CZ" sz="1600" b="1" dirty="0" smtClean="0">
                <a:solidFill>
                  <a:srgbClr val="FF0000"/>
                </a:solidFill>
              </a:rPr>
              <a:t> </a:t>
            </a:r>
            <a:r>
              <a:rPr lang="cs-CZ" sz="1600" i="1" dirty="0">
                <a:solidFill>
                  <a:srgbClr val="FF0000"/>
                </a:solidFill>
              </a:rPr>
              <a:t>více o schválení nové položky rozpočtu viz </a:t>
            </a:r>
            <a:r>
              <a:rPr lang="cs-CZ" sz="1600" i="1" dirty="0" smtClean="0">
                <a:solidFill>
                  <a:srgbClr val="FF0000"/>
                </a:solidFill>
              </a:rPr>
              <a:t>Žádost </a:t>
            </a:r>
            <a:r>
              <a:rPr lang="cs-CZ" sz="1600" i="1" dirty="0">
                <a:solidFill>
                  <a:srgbClr val="FF0000"/>
                </a:solidFill>
              </a:rPr>
              <a:t>o změnu.</a:t>
            </a:r>
            <a:endParaRPr lang="cs-CZ" sz="1600" dirty="0">
              <a:solidFill>
                <a:srgbClr val="FF0000"/>
              </a:solidFill>
            </a:endParaRPr>
          </a:p>
          <a:p>
            <a:endParaRPr lang="cs-CZ" sz="1200" dirty="0"/>
          </a:p>
          <a:p>
            <a:pPr marL="0" lvl="3" algn="just">
              <a:defRPr/>
            </a:pPr>
            <a:r>
              <a:rPr lang="cs-CZ" sz="1600" b="1" kern="0" dirty="0">
                <a:solidFill>
                  <a:srgbClr val="000000"/>
                </a:solidFill>
                <a:latin typeface="Arial"/>
              </a:rPr>
              <a:t>Od nákladového rozpočtu je možné se odchýlit pouze při dodržení následujících podmínek</a:t>
            </a:r>
            <a:r>
              <a:rPr lang="cs-CZ" sz="1600" b="1" kern="0" dirty="0" smtClean="0">
                <a:solidFill>
                  <a:srgbClr val="000000"/>
                </a:solidFill>
                <a:latin typeface="Arial"/>
              </a:rPr>
              <a:t>:</a:t>
            </a:r>
            <a:endParaRPr lang="cs-CZ" sz="1600" b="1" kern="0" dirty="0">
              <a:solidFill>
                <a:srgbClr val="000000"/>
              </a:solidFill>
              <a:latin typeface="Arial"/>
            </a:endParaRPr>
          </a:p>
          <a:p>
            <a:pPr marL="342900" lvl="0" indent="-342900" algn="just" eaLnBrk="0" hangingPunct="0">
              <a:spcBef>
                <a:spcPct val="20000"/>
              </a:spcBef>
              <a:buFontTx/>
              <a:buChar char="•"/>
            </a:pPr>
            <a:r>
              <a:rPr lang="cs-CZ" sz="1600" kern="0" dirty="0">
                <a:solidFill>
                  <a:srgbClr val="000000"/>
                </a:solidFill>
                <a:latin typeface="Arial"/>
              </a:rPr>
              <a:t>v rámci provozních nákladů nebo mzdových nákladů LZE přesouvat finanční prostředky bez omezení</a:t>
            </a:r>
            <a:r>
              <a:rPr lang="cs-CZ" sz="1600" kern="0" dirty="0" smtClean="0">
                <a:solidFill>
                  <a:srgbClr val="000000"/>
                </a:solidFill>
                <a:latin typeface="Arial"/>
              </a:rPr>
              <a:t>,</a:t>
            </a:r>
            <a:endParaRPr lang="cs-CZ" sz="500" kern="0" dirty="0">
              <a:solidFill>
                <a:srgbClr val="000000"/>
              </a:solidFill>
              <a:latin typeface="Arial"/>
            </a:endParaRPr>
          </a:p>
          <a:p>
            <a:pPr marL="342900" lvl="0" indent="-342900" algn="just" eaLnBrk="0" hangingPunct="0">
              <a:spcBef>
                <a:spcPct val="20000"/>
              </a:spcBef>
              <a:buFontTx/>
              <a:buChar char="•"/>
            </a:pPr>
            <a:r>
              <a:rPr lang="cs-CZ" sz="1600" kern="0" dirty="0">
                <a:solidFill>
                  <a:srgbClr val="000000"/>
                </a:solidFill>
                <a:latin typeface="Arial"/>
              </a:rPr>
              <a:t>mezi provozními náklady a osobními náklady NELZE přesouvat finanční prostředky.</a:t>
            </a:r>
          </a:p>
          <a:p>
            <a:endParaRPr lang="cs-CZ" sz="1600" dirty="0">
              <a:solidFill>
                <a:srgbClr val="FF0000"/>
              </a:solidFill>
              <a:latin typeface="Arial" panose="020B0604020202020204" pitchFamily="34" charset="0"/>
              <a:ea typeface="Times New Roman" panose="02020603050405020304" pitchFamily="18" charset="0"/>
            </a:endParaRPr>
          </a:p>
          <a:p>
            <a:pPr marL="285750" lvl="0" indent="-285750">
              <a:buFont typeface="Arial" panose="020B0604020202020204" pitchFamily="34" charset="0"/>
              <a:buChar char="•"/>
            </a:pPr>
            <a:endParaRPr lang="cs-CZ" sz="1600" dirty="0"/>
          </a:p>
        </p:txBody>
      </p:sp>
    </p:spTree>
    <p:extLst>
      <p:ext uri="{BB962C8B-B14F-4D97-AF65-F5344CB8AC3E}">
        <p14:creationId xmlns:p14="http://schemas.microsoft.com/office/powerpoint/2010/main" val="3365412896"/>
      </p:ext>
    </p:extLst>
  </p:cSld>
  <p:clrMapOvr>
    <a:masterClrMapping/>
  </p:clrMapOvr>
  <p:transition advTm="60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268165" y="370402"/>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ZÁVĚREČNÉ VYÚČTOVÁNÍ  DOTACE</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29</a:t>
            </a:fld>
            <a:endParaRPr lang="cs-CZ" dirty="0"/>
          </a:p>
        </p:txBody>
      </p:sp>
      <p:sp>
        <p:nvSpPr>
          <p:cNvPr id="3" name="Obdélník 2"/>
          <p:cNvSpPr/>
          <p:nvPr/>
        </p:nvSpPr>
        <p:spPr>
          <a:xfrm>
            <a:off x="323528" y="1340768"/>
            <a:ext cx="8208912" cy="3262432"/>
          </a:xfrm>
          <a:prstGeom prst="rect">
            <a:avLst/>
          </a:prstGeom>
        </p:spPr>
        <p:txBody>
          <a:bodyPr wrap="square">
            <a:spAutoFit/>
          </a:bodyPr>
          <a:lstStyle/>
          <a:p>
            <a:pPr marL="285750" lvl="0" indent="-285750">
              <a:buFont typeface="Arial" panose="020B0604020202020204" pitchFamily="34" charset="0"/>
              <a:buChar char="•"/>
            </a:pPr>
            <a:endParaRPr lang="cs-CZ" i="1" dirty="0" smtClean="0"/>
          </a:p>
          <a:p>
            <a:r>
              <a:rPr lang="cs-CZ" sz="1400" i="1" dirty="0"/>
              <a:t> </a:t>
            </a:r>
            <a:r>
              <a:rPr lang="cs-CZ" sz="1400" i="1" dirty="0" smtClean="0"/>
              <a:t>          Přehled </a:t>
            </a:r>
            <a:r>
              <a:rPr lang="cs-CZ" sz="1400" i="1" dirty="0"/>
              <a:t>záložek s podklady k závěrečnému vyúčtování </a:t>
            </a:r>
            <a:r>
              <a:rPr lang="cs-CZ" sz="1400" i="1" dirty="0" smtClean="0"/>
              <a:t>dotace</a:t>
            </a:r>
            <a:endParaRPr lang="cs-CZ" sz="1400" dirty="0" smtClean="0">
              <a:solidFill>
                <a:srgbClr val="FF0000"/>
              </a:solidFill>
              <a:latin typeface="Arial" panose="020B0604020202020204" pitchFamily="34" charset="0"/>
              <a:ea typeface="Times New Roman" panose="02020603050405020304" pitchFamily="18" charset="0"/>
            </a:endParaRPr>
          </a:p>
          <a:p>
            <a:endParaRPr lang="cs-CZ" sz="1600" dirty="0">
              <a:solidFill>
                <a:srgbClr val="FF0000"/>
              </a:solidFill>
              <a:latin typeface="Arial" panose="020B0604020202020204" pitchFamily="34" charset="0"/>
              <a:ea typeface="Times New Roman" panose="02020603050405020304" pitchFamily="18" charset="0"/>
            </a:endParaRPr>
          </a:p>
          <a:p>
            <a:endParaRPr lang="cs-CZ" sz="1600" dirty="0" smtClean="0">
              <a:solidFill>
                <a:srgbClr val="FF0000"/>
              </a:solidFill>
              <a:latin typeface="Arial" panose="020B0604020202020204" pitchFamily="34" charset="0"/>
              <a:ea typeface="Times New Roman" panose="02020603050405020304" pitchFamily="18" charset="0"/>
            </a:endParaRPr>
          </a:p>
          <a:p>
            <a:endParaRPr lang="cs-CZ" sz="1600" dirty="0">
              <a:solidFill>
                <a:srgbClr val="FF0000"/>
              </a:solidFill>
              <a:latin typeface="Arial" panose="020B0604020202020204" pitchFamily="34" charset="0"/>
              <a:ea typeface="Times New Roman" panose="02020603050405020304" pitchFamily="18" charset="0"/>
            </a:endParaRPr>
          </a:p>
          <a:p>
            <a:endParaRPr lang="cs-CZ" sz="1600" dirty="0" smtClean="0">
              <a:solidFill>
                <a:srgbClr val="FF0000"/>
              </a:solidFill>
              <a:latin typeface="Arial" panose="020B0604020202020204" pitchFamily="34" charset="0"/>
              <a:ea typeface="Times New Roman" panose="02020603050405020304" pitchFamily="18" charset="0"/>
            </a:endParaRPr>
          </a:p>
          <a:p>
            <a:endParaRPr lang="cs-CZ" sz="1600" dirty="0">
              <a:solidFill>
                <a:srgbClr val="FF0000"/>
              </a:solidFill>
              <a:latin typeface="Arial" panose="020B0604020202020204" pitchFamily="34" charset="0"/>
              <a:ea typeface="Times New Roman" panose="02020603050405020304" pitchFamily="18" charset="0"/>
            </a:endParaRPr>
          </a:p>
          <a:p>
            <a:endParaRPr lang="cs-CZ" sz="1600" dirty="0" smtClean="0">
              <a:solidFill>
                <a:srgbClr val="FF0000"/>
              </a:solidFill>
              <a:latin typeface="Arial" panose="020B0604020202020204" pitchFamily="34" charset="0"/>
              <a:ea typeface="Times New Roman" panose="02020603050405020304" pitchFamily="18" charset="0"/>
            </a:endParaRPr>
          </a:p>
          <a:p>
            <a:endParaRPr lang="cs-CZ" sz="1600" dirty="0">
              <a:solidFill>
                <a:srgbClr val="FF0000"/>
              </a:solidFill>
              <a:latin typeface="Arial" panose="020B0604020202020204" pitchFamily="34" charset="0"/>
              <a:ea typeface="Times New Roman" panose="02020603050405020304" pitchFamily="18" charset="0"/>
            </a:endParaRPr>
          </a:p>
          <a:p>
            <a:endParaRPr lang="cs-CZ" sz="1600" dirty="0" smtClean="0">
              <a:solidFill>
                <a:srgbClr val="FF0000"/>
              </a:solidFill>
              <a:latin typeface="Arial" panose="020B0604020202020204" pitchFamily="34" charset="0"/>
              <a:ea typeface="Times New Roman" panose="02020603050405020304" pitchFamily="18" charset="0"/>
            </a:endParaRPr>
          </a:p>
          <a:p>
            <a:endParaRPr lang="cs-CZ" sz="1600" dirty="0">
              <a:solidFill>
                <a:srgbClr val="FF0000"/>
              </a:solidFill>
              <a:latin typeface="Arial" panose="020B0604020202020204" pitchFamily="34" charset="0"/>
              <a:ea typeface="Times New Roman" panose="02020603050405020304" pitchFamily="18" charset="0"/>
            </a:endParaRPr>
          </a:p>
          <a:p>
            <a:endParaRPr lang="cs-CZ" sz="1600" dirty="0">
              <a:solidFill>
                <a:srgbClr val="FF0000"/>
              </a:solidFill>
              <a:latin typeface="Arial" panose="020B0604020202020204" pitchFamily="34" charset="0"/>
              <a:ea typeface="Times New Roman" panose="02020603050405020304" pitchFamily="18" charset="0"/>
            </a:endParaRPr>
          </a:p>
          <a:p>
            <a:pPr marL="285750" lvl="0" indent="-285750">
              <a:buFont typeface="Arial" panose="020B0604020202020204" pitchFamily="34" charset="0"/>
              <a:buChar char="•"/>
            </a:pPr>
            <a:endParaRPr lang="cs-CZ" sz="1600" dirty="0"/>
          </a:p>
        </p:txBody>
      </p:sp>
      <p:pic>
        <p:nvPicPr>
          <p:cNvPr id="8" name="Obrázek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5128" y="1988840"/>
            <a:ext cx="7293744" cy="4135090"/>
          </a:xfrm>
          <a:prstGeom prst="rect">
            <a:avLst/>
          </a:prstGeom>
          <a:noFill/>
          <a:ln>
            <a:noFill/>
          </a:ln>
        </p:spPr>
      </p:pic>
    </p:spTree>
    <p:extLst>
      <p:ext uri="{BB962C8B-B14F-4D97-AF65-F5344CB8AC3E}">
        <p14:creationId xmlns:p14="http://schemas.microsoft.com/office/powerpoint/2010/main" val="1519612674"/>
      </p:ext>
    </p:extLst>
  </p:cSld>
  <p:clrMapOvr>
    <a:masterClrMapping/>
  </p:clrMapOvr>
  <p:transition advTm="6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Text Box 3"/>
          <p:cNvSpPr txBox="1">
            <a:spLocks noChangeArrowheads="1"/>
          </p:cNvSpPr>
          <p:nvPr/>
        </p:nvSpPr>
        <p:spPr bwMode="auto">
          <a:xfrm>
            <a:off x="2699792" y="99286"/>
            <a:ext cx="6264275"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000" b="1" dirty="0"/>
              <a:t>PODPORA </a:t>
            </a:r>
            <a:r>
              <a:rPr lang="cs-CZ" altLang="cs-CZ" sz="2000" b="1" dirty="0" smtClean="0"/>
              <a:t>PROVOZU KULTURNÍCH ZAŘÍZENÍ </a:t>
            </a:r>
            <a:br>
              <a:rPr lang="cs-CZ" altLang="cs-CZ" sz="2000" b="1" dirty="0" smtClean="0"/>
            </a:br>
            <a:r>
              <a:rPr lang="cs-CZ" altLang="cs-CZ" sz="2000" b="1" dirty="0" smtClean="0"/>
              <a:t>S CELOROČNÍ ČINNOSTÍ                                    (K1/25)</a:t>
            </a:r>
            <a:endParaRPr lang="cs-CZ" altLang="cs-CZ" sz="2000" b="1" dirty="0"/>
          </a:p>
        </p:txBody>
      </p:sp>
      <p:sp>
        <p:nvSpPr>
          <p:cNvPr id="7" name="Rectangle 11"/>
          <p:cNvSpPr>
            <a:spLocks noGrp="1" noChangeArrowheads="1"/>
          </p:cNvSpPr>
          <p:nvPr>
            <p:ph idx="1"/>
          </p:nvPr>
        </p:nvSpPr>
        <p:spPr/>
        <p:txBody>
          <a:bodyPr/>
          <a:lstStyle/>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600" dirty="0" smtClean="0"/>
          </a:p>
          <a:p>
            <a:pPr marL="0" indent="0" algn="just">
              <a:buFontTx/>
              <a:buNone/>
            </a:pPr>
            <a:endParaRPr lang="cs-CZ" altLang="cs-CZ" sz="1400" dirty="0" smtClean="0"/>
          </a:p>
          <a:p>
            <a:pPr marL="0" indent="0" algn="just">
              <a:buFontTx/>
              <a:buNone/>
            </a:pPr>
            <a:endParaRPr lang="cs-CZ" altLang="cs-CZ" sz="14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3</a:t>
            </a:fld>
            <a:endParaRPr lang="cs-CZ"/>
          </a:p>
        </p:txBody>
      </p:sp>
      <p:sp>
        <p:nvSpPr>
          <p:cNvPr id="6" name="Rectangle 11"/>
          <p:cNvSpPr txBox="1">
            <a:spLocks noChangeArrowheads="1"/>
          </p:cNvSpPr>
          <p:nvPr/>
        </p:nvSpPr>
        <p:spPr bwMode="auto">
          <a:xfrm>
            <a:off x="431540" y="1269380"/>
            <a:ext cx="8460940" cy="5688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FontTx/>
              <a:buNone/>
            </a:pPr>
            <a:r>
              <a:rPr lang="cs-CZ" altLang="cs-CZ" sz="1550" b="1" u="sng" kern="0" dirty="0" smtClean="0">
                <a:solidFill>
                  <a:srgbClr val="FF0000"/>
                </a:solidFill>
              </a:rPr>
              <a:t>Účelem dotačního titulu K1/25</a:t>
            </a:r>
            <a:r>
              <a:rPr lang="cs-CZ" altLang="cs-CZ" sz="1550" kern="0" dirty="0" smtClean="0">
                <a:solidFill>
                  <a:srgbClr val="FF0000"/>
                </a:solidFill>
              </a:rPr>
              <a:t> </a:t>
            </a:r>
            <a:r>
              <a:rPr lang="cs-CZ" sz="1550" kern="0" dirty="0" smtClean="0"/>
              <a:t>je poskytnutí podpory provozních nákladů celoroční činnosti hudebních klubů, galerií či jiných kulturních zařízení. Celoroční kulturní činnost musí být realizována ve veřejně přístupných prostorech, které slouží pro kulturní aktivity na území SMO. </a:t>
            </a:r>
          </a:p>
          <a:p>
            <a:pPr marL="0" indent="0" algn="just">
              <a:buFontTx/>
              <a:buNone/>
            </a:pPr>
            <a:endParaRPr lang="cs-CZ" sz="400" u="sng" kern="0" dirty="0" smtClean="0"/>
          </a:p>
          <a:p>
            <a:pPr marL="0" indent="0">
              <a:buFontTx/>
              <a:buNone/>
            </a:pPr>
            <a:r>
              <a:rPr lang="cs-CZ" sz="1550" u="sng" kern="0" dirty="0" smtClean="0"/>
              <a:t>Realizační podmínkou je:</a:t>
            </a:r>
            <a:endParaRPr lang="cs-CZ" sz="1550" kern="0" dirty="0" smtClean="0"/>
          </a:p>
          <a:p>
            <a:pPr indent="-180000">
              <a:spcBef>
                <a:spcPts val="0"/>
              </a:spcBef>
            </a:pPr>
            <a:r>
              <a:rPr lang="cs-CZ" sz="1550" kern="0" dirty="0" smtClean="0"/>
              <a:t>přístupnost prostoru pro veřejnost min. v délce 10 měsíců/rok,</a:t>
            </a:r>
          </a:p>
          <a:p>
            <a:pPr indent="-180000">
              <a:spcBef>
                <a:spcPts val="0"/>
              </a:spcBef>
            </a:pPr>
            <a:r>
              <a:rPr lang="cs-CZ" sz="1550" kern="0" dirty="0"/>
              <a:t>p</a:t>
            </a:r>
            <a:r>
              <a:rPr lang="cs-CZ" sz="1550" kern="0" dirty="0" smtClean="0"/>
              <a:t>odrobný plán celoroční kulturní činnosti (doložení při podání žádosti),</a:t>
            </a:r>
          </a:p>
          <a:p>
            <a:pPr indent="-180000" algn="just">
              <a:spcBef>
                <a:spcPts val="0"/>
              </a:spcBef>
            </a:pPr>
            <a:r>
              <a:rPr lang="cs-CZ" sz="1550" kern="0" dirty="0" smtClean="0"/>
              <a:t>žadatel musí být výhradním provozovatelem kulturního zařízení např. jako vlastník, vypůjčitel nebo dlouhodobý nájemce </a:t>
            </a:r>
            <a:r>
              <a:rPr lang="cs-CZ" sz="1550" b="1" kern="0" dirty="0" smtClean="0"/>
              <a:t>s dobou užívání min. celý rok 2025</a:t>
            </a:r>
            <a:r>
              <a:rPr lang="cs-CZ" sz="1550" kern="0" dirty="0" smtClean="0"/>
              <a:t> (doložení této skutečnosti je žadatel povinen doložit při podání žádosti např. nájemní smlouvou, smlouvou o výpůjčce, listem vlastnictví). </a:t>
            </a:r>
          </a:p>
          <a:p>
            <a:pPr marL="0" indent="0">
              <a:buNone/>
            </a:pPr>
            <a:endParaRPr lang="cs-CZ" altLang="cs-CZ" sz="500" kern="0" dirty="0" smtClean="0">
              <a:solidFill>
                <a:srgbClr val="92D050"/>
              </a:solidFill>
            </a:endParaRPr>
          </a:p>
          <a:p>
            <a:pPr marL="0" indent="0" algn="just">
              <a:spcBef>
                <a:spcPts val="0"/>
              </a:spcBef>
              <a:buFontTx/>
              <a:buNone/>
              <a:defRPr/>
            </a:pPr>
            <a:r>
              <a:rPr lang="cs-CZ" altLang="cs-CZ" sz="1550" kern="0" dirty="0" smtClean="0"/>
              <a:t>Minimální výše poskytnuté dotace:	  </a:t>
            </a:r>
            <a:r>
              <a:rPr lang="cs-CZ" altLang="cs-CZ" sz="1550" b="1" kern="0" dirty="0" smtClean="0">
                <a:solidFill>
                  <a:srgbClr val="000000"/>
                </a:solidFill>
              </a:rPr>
              <a:t>40.000,00 Kč</a:t>
            </a:r>
          </a:p>
          <a:p>
            <a:pPr marL="0" indent="0" algn="just">
              <a:spcBef>
                <a:spcPts val="0"/>
              </a:spcBef>
              <a:buFontTx/>
              <a:buNone/>
              <a:defRPr/>
            </a:pPr>
            <a:r>
              <a:rPr lang="cs-CZ" altLang="cs-CZ" sz="1550" kern="0" dirty="0" smtClean="0">
                <a:solidFill>
                  <a:srgbClr val="000000"/>
                </a:solidFill>
              </a:rPr>
              <a:t>Maximální výše poskytnuté dotace:</a:t>
            </a:r>
            <a:r>
              <a:rPr lang="cs-CZ" altLang="cs-CZ" sz="1550" b="1" kern="0" dirty="0" smtClean="0">
                <a:solidFill>
                  <a:srgbClr val="000000"/>
                </a:solidFill>
              </a:rPr>
              <a:t>	200.000,00 Kč</a:t>
            </a:r>
          </a:p>
          <a:p>
            <a:pPr marL="0" indent="0" algn="just">
              <a:buFontTx/>
              <a:buNone/>
              <a:defRPr/>
            </a:pPr>
            <a:endParaRPr lang="cs-CZ" altLang="cs-CZ" sz="500" b="1" kern="0" dirty="0" smtClean="0">
              <a:solidFill>
                <a:srgbClr val="000000"/>
              </a:solidFill>
            </a:endParaRPr>
          </a:p>
          <a:p>
            <a:pPr marL="0" lvl="0" indent="0" algn="just" eaLnBrk="1" hangingPunct="1">
              <a:spcBef>
                <a:spcPct val="0"/>
              </a:spcBef>
              <a:buNone/>
              <a:defRPr/>
            </a:pPr>
            <a:r>
              <a:rPr lang="cs-CZ" altLang="cs-CZ" sz="1550" kern="0" dirty="0" smtClean="0">
                <a:solidFill>
                  <a:srgbClr val="000000"/>
                </a:solidFill>
                <a:latin typeface="Arial" charset="0"/>
              </a:rPr>
              <a:t>Minimální </a:t>
            </a:r>
            <a:r>
              <a:rPr lang="cs-CZ" altLang="cs-CZ" sz="1550" kern="0" dirty="0">
                <a:solidFill>
                  <a:srgbClr val="000000"/>
                </a:solidFill>
                <a:latin typeface="Arial" charset="0"/>
              </a:rPr>
              <a:t>% spoluúčast žadatele na uznatelných nákladech projektu: </a:t>
            </a:r>
            <a:r>
              <a:rPr lang="cs-CZ" altLang="cs-CZ" sz="1550" b="1" kern="0" dirty="0">
                <a:solidFill>
                  <a:srgbClr val="000000"/>
                </a:solidFill>
                <a:latin typeface="Arial" charset="0"/>
              </a:rPr>
              <a:t>35 </a:t>
            </a:r>
            <a:r>
              <a:rPr lang="cs-CZ" altLang="cs-CZ" sz="1550" b="1" kern="0" dirty="0" smtClean="0">
                <a:solidFill>
                  <a:srgbClr val="000000"/>
                </a:solidFill>
                <a:latin typeface="Arial" charset="0"/>
              </a:rPr>
              <a:t>%</a:t>
            </a:r>
            <a:r>
              <a:rPr lang="cs-CZ" altLang="cs-CZ" sz="1550" kern="0" dirty="0" smtClean="0">
                <a:solidFill>
                  <a:srgbClr val="000000"/>
                </a:solidFill>
                <a:latin typeface="Arial" charset="0"/>
              </a:rPr>
              <a:t>.</a:t>
            </a:r>
            <a:endParaRPr lang="cs-CZ" altLang="cs-CZ" sz="1550" kern="0" dirty="0" smtClean="0"/>
          </a:p>
          <a:p>
            <a:pPr marL="0" indent="0" algn="just">
              <a:buNone/>
              <a:defRPr/>
            </a:pPr>
            <a:endParaRPr lang="cs-CZ" altLang="cs-CZ" sz="500" strike="sngStrike" kern="0" dirty="0" smtClean="0"/>
          </a:p>
          <a:p>
            <a:pPr marL="0" indent="0" algn="just">
              <a:buNone/>
              <a:defRPr/>
            </a:pPr>
            <a:r>
              <a:rPr lang="cs-CZ" altLang="cs-CZ" sz="1550" kern="0" dirty="0" smtClean="0"/>
              <a:t>Žadatel o dotaci smí podat pouze </a:t>
            </a:r>
            <a:r>
              <a:rPr lang="cs-CZ" altLang="cs-CZ" sz="1550" b="1" u="sng" kern="0" cap="all" dirty="0" smtClean="0"/>
              <a:t>jednu</a:t>
            </a:r>
            <a:r>
              <a:rPr lang="cs-CZ" altLang="cs-CZ" sz="1550" kern="0" dirty="0" smtClean="0"/>
              <a:t> žádost !</a:t>
            </a:r>
          </a:p>
          <a:p>
            <a:pPr marL="0" indent="0" algn="just">
              <a:buNone/>
              <a:defRPr/>
            </a:pPr>
            <a:endParaRPr lang="cs-CZ" altLang="cs-CZ" sz="500" kern="0" dirty="0" smtClean="0"/>
          </a:p>
          <a:p>
            <a:pPr marL="0" indent="0" algn="just">
              <a:buNone/>
              <a:defRPr/>
            </a:pPr>
            <a:r>
              <a:rPr lang="cs-CZ" altLang="cs-CZ" sz="1550" b="1" kern="0" dirty="0">
                <a:solidFill>
                  <a:srgbClr val="FF0000"/>
                </a:solidFill>
              </a:rPr>
              <a:t>Dotace může být poskytnuta pouze na provoz jednoho kulturního zařízení.</a:t>
            </a:r>
          </a:p>
          <a:p>
            <a:pPr marL="0" indent="0" algn="just">
              <a:buNone/>
              <a:defRPr/>
            </a:pPr>
            <a:endParaRPr lang="cs-CZ" sz="500" dirty="0"/>
          </a:p>
          <a:p>
            <a:pPr marL="0" indent="0" algn="just">
              <a:buNone/>
              <a:defRPr/>
            </a:pPr>
            <a:r>
              <a:rPr lang="cs-CZ" sz="1550" b="1" dirty="0" smtClean="0">
                <a:solidFill>
                  <a:srgbClr val="FF0000"/>
                </a:solidFill>
              </a:rPr>
              <a:t>UPOZORNĚNÍ: </a:t>
            </a:r>
            <a:r>
              <a:rPr lang="cs-CZ" sz="1550" dirty="0" smtClean="0">
                <a:solidFill>
                  <a:srgbClr val="FF0000"/>
                </a:solidFill>
              </a:rPr>
              <a:t>Žadatel </a:t>
            </a:r>
            <a:r>
              <a:rPr lang="cs-CZ" sz="1550" dirty="0">
                <a:solidFill>
                  <a:srgbClr val="FF0000"/>
                </a:solidFill>
              </a:rPr>
              <a:t>může v rámci dotačních programů vyhlášených na rok 2025 (KULTURA, ŽIVOTNÍ PROSTŘEDÍ A EVVO a PREVENCE KRIMINALITY) podat pouze jednu žádost o poskytnutí dotace </a:t>
            </a:r>
            <a:r>
              <a:rPr lang="cs-CZ" sz="1550" b="1" u="sng" dirty="0">
                <a:solidFill>
                  <a:srgbClr val="FF0000"/>
                </a:solidFill>
              </a:rPr>
              <a:t>na celoroční činnost</a:t>
            </a:r>
            <a:r>
              <a:rPr lang="cs-CZ" sz="1550" dirty="0">
                <a:solidFill>
                  <a:srgbClr val="FF0000"/>
                </a:solidFill>
              </a:rPr>
              <a:t>. </a:t>
            </a:r>
            <a:r>
              <a:rPr lang="cs-CZ" sz="1550" b="1" dirty="0">
                <a:solidFill>
                  <a:srgbClr val="FF0000"/>
                </a:solidFill>
              </a:rPr>
              <a:t>V případě podání více žádostí na celoroční činnost budou všechny takové žádosti z dalšího posuzování vyloučeny </a:t>
            </a:r>
            <a:r>
              <a:rPr lang="cs-CZ" sz="1550" b="1" dirty="0" smtClean="0">
                <a:solidFill>
                  <a:srgbClr val="FF0000"/>
                </a:solidFill>
              </a:rPr>
              <a:t>!</a:t>
            </a:r>
            <a:endParaRPr lang="cs-CZ" altLang="cs-CZ" sz="1550" kern="0" dirty="0">
              <a:solidFill>
                <a:srgbClr val="FF0000"/>
              </a:solidFill>
            </a:endParaRPr>
          </a:p>
          <a:p>
            <a:pPr marL="0" indent="0" algn="just">
              <a:buFontTx/>
              <a:buNone/>
              <a:defRPr/>
            </a:pPr>
            <a:endParaRPr lang="cs-CZ" altLang="cs-CZ" sz="800" kern="0" dirty="0" smtClean="0"/>
          </a:p>
          <a:p>
            <a:pPr marL="0" indent="0" algn="just">
              <a:buFontTx/>
              <a:buNone/>
              <a:defRPr/>
            </a:pPr>
            <a:endParaRPr lang="cs-CZ" altLang="cs-CZ" sz="1600" kern="0" dirty="0" smtClean="0">
              <a:solidFill>
                <a:schemeClr val="accent2">
                  <a:lumMod val="60000"/>
                  <a:lumOff val="40000"/>
                </a:schemeClr>
              </a:solidFill>
            </a:endParaRPr>
          </a:p>
          <a:p>
            <a:pPr marL="0" indent="0" algn="just">
              <a:buFontTx/>
              <a:buNone/>
              <a:defRPr/>
            </a:pPr>
            <a:endParaRPr lang="cs-CZ" altLang="cs-CZ" sz="1400" kern="0" dirty="0" smtClean="0"/>
          </a:p>
        </p:txBody>
      </p:sp>
    </p:spTree>
    <p:extLst>
      <p:ext uri="{BB962C8B-B14F-4D97-AF65-F5344CB8AC3E}">
        <p14:creationId xmlns:p14="http://schemas.microsoft.com/office/powerpoint/2010/main" val="2607371477"/>
      </p:ext>
    </p:extLst>
  </p:cSld>
  <p:clrMapOvr>
    <a:masterClrMapping/>
  </p:clrMapOvr>
  <p:transition advTm="60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267744" y="344943"/>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ZÁVĚREČNÉ VYÚČTOVÁNÍ  DOTACE</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30</a:t>
            </a:fld>
            <a:endParaRPr lang="cs-CZ" dirty="0"/>
          </a:p>
        </p:txBody>
      </p:sp>
      <p:sp>
        <p:nvSpPr>
          <p:cNvPr id="3" name="Obdélník 2"/>
          <p:cNvSpPr/>
          <p:nvPr/>
        </p:nvSpPr>
        <p:spPr>
          <a:xfrm>
            <a:off x="611560" y="1405037"/>
            <a:ext cx="7920459" cy="5570756"/>
          </a:xfrm>
          <a:prstGeom prst="rect">
            <a:avLst/>
          </a:prstGeom>
        </p:spPr>
        <p:txBody>
          <a:bodyPr wrap="square">
            <a:spAutoFit/>
          </a:bodyPr>
          <a:lstStyle/>
          <a:p>
            <a:endParaRPr lang="cs-CZ" sz="1600" b="1" dirty="0" smtClean="0">
              <a:solidFill>
                <a:srgbClr val="FF0000"/>
              </a:solidFill>
              <a:latin typeface="Arial" panose="020B0604020202020204" pitchFamily="34" charset="0"/>
              <a:ea typeface="Times New Roman" panose="02020603050405020304" pitchFamily="18" charset="0"/>
            </a:endParaRPr>
          </a:p>
          <a:p>
            <a:r>
              <a:rPr lang="cs-CZ" sz="1600" b="1" dirty="0" smtClean="0">
                <a:solidFill>
                  <a:srgbClr val="FF0000"/>
                </a:solidFill>
                <a:latin typeface="Arial" panose="020B0604020202020204" pitchFamily="34" charset="0"/>
                <a:ea typeface="Times New Roman" panose="02020603050405020304" pitchFamily="18" charset="0"/>
              </a:rPr>
              <a:t>4.  </a:t>
            </a:r>
            <a:r>
              <a:rPr lang="cs-CZ" sz="1600" b="1" u="sng" dirty="0" smtClean="0">
                <a:solidFill>
                  <a:srgbClr val="FF0000"/>
                </a:solidFill>
                <a:latin typeface="Arial" panose="020B0604020202020204" pitchFamily="34" charset="0"/>
                <a:ea typeface="Times New Roman" panose="02020603050405020304" pitchFamily="18" charset="0"/>
              </a:rPr>
              <a:t>Kopie všech účetních dokladů hrazených z dotace </a:t>
            </a:r>
            <a:r>
              <a:rPr lang="cs-CZ" sz="1600" dirty="0"/>
              <a:t> </a:t>
            </a:r>
          </a:p>
          <a:p>
            <a:endParaRPr lang="cs-CZ" sz="800" dirty="0" smtClean="0">
              <a:solidFill>
                <a:srgbClr val="FF0000"/>
              </a:solidFill>
              <a:latin typeface="Arial" panose="020B0604020202020204" pitchFamily="34" charset="0"/>
              <a:ea typeface="Times New Roman" panose="02020603050405020304" pitchFamily="18" charset="0"/>
            </a:endParaRPr>
          </a:p>
          <a:p>
            <a:pPr marL="285750" lvl="0" indent="-285750">
              <a:buFont typeface="Arial" panose="020B0604020202020204" pitchFamily="34" charset="0"/>
              <a:buChar char="•"/>
            </a:pPr>
            <a:r>
              <a:rPr lang="cs-CZ" sz="1600" dirty="0" smtClean="0"/>
              <a:t>doložení kopií </a:t>
            </a:r>
            <a:r>
              <a:rPr lang="cs-CZ" sz="1600" dirty="0"/>
              <a:t>účetních dokladů, které byly alespoň z části hrazeny z </a:t>
            </a:r>
            <a:r>
              <a:rPr lang="cs-CZ" sz="1600" dirty="0" smtClean="0"/>
              <a:t>dotace</a:t>
            </a:r>
            <a:endParaRPr lang="cs-CZ" sz="1600" dirty="0"/>
          </a:p>
          <a:p>
            <a:pPr marL="285750" lvl="0" indent="-285750">
              <a:buFont typeface="Arial" panose="020B0604020202020204" pitchFamily="34" charset="0"/>
              <a:buChar char="•"/>
            </a:pPr>
            <a:r>
              <a:rPr lang="cs-CZ" sz="1600" dirty="0" smtClean="0"/>
              <a:t>doložení kopií </a:t>
            </a:r>
            <a:r>
              <a:rPr lang="cs-CZ" sz="1600" dirty="0"/>
              <a:t>dokladů o úhradě výše uvedených účetních </a:t>
            </a:r>
            <a:r>
              <a:rPr lang="cs-CZ" sz="1600" dirty="0" smtClean="0"/>
              <a:t>dokladů</a:t>
            </a:r>
            <a:endParaRPr lang="cs-CZ" sz="1600" dirty="0"/>
          </a:p>
          <a:p>
            <a:pPr algn="just"/>
            <a:endParaRPr lang="cs-CZ" sz="1200" dirty="0"/>
          </a:p>
          <a:p>
            <a:pPr algn="just"/>
            <a:r>
              <a:rPr lang="cs-CZ" sz="1600" b="1" dirty="0">
                <a:solidFill>
                  <a:srgbClr val="00B050"/>
                </a:solidFill>
              </a:rPr>
              <a:t>Kopie účetních dokladů a dokladů o úhradě </a:t>
            </a:r>
            <a:r>
              <a:rPr lang="cs-CZ" sz="1600" b="1" u="sng" dirty="0">
                <a:solidFill>
                  <a:srgbClr val="00B050"/>
                </a:solidFill>
              </a:rPr>
              <a:t>budu řazeny v pořadí uvedeném v Seznamu účetních dokladů</a:t>
            </a:r>
            <a:r>
              <a:rPr lang="cs-CZ" sz="1600" b="1" dirty="0">
                <a:solidFill>
                  <a:srgbClr val="00B050"/>
                </a:solidFill>
              </a:rPr>
              <a:t>, příslušná </a:t>
            </a:r>
            <a:r>
              <a:rPr lang="cs-CZ" sz="1600" b="1" u="sng" dirty="0">
                <a:solidFill>
                  <a:srgbClr val="00B050"/>
                </a:solidFill>
              </a:rPr>
              <a:t>platba bude na bankovním výpise vyznačena.</a:t>
            </a:r>
            <a:endParaRPr lang="cs-CZ" sz="1600" u="sng" dirty="0">
              <a:solidFill>
                <a:srgbClr val="00B050"/>
              </a:solidFill>
            </a:endParaRPr>
          </a:p>
          <a:p>
            <a:pPr algn="just"/>
            <a:r>
              <a:rPr lang="cs-CZ" sz="1600" dirty="0"/>
              <a:t> </a:t>
            </a:r>
          </a:p>
          <a:p>
            <a:pPr algn="just"/>
            <a:r>
              <a:rPr lang="cs-CZ" sz="1600" b="1" dirty="0"/>
              <a:t>Příklady daňových dokladů: </a:t>
            </a:r>
            <a:endParaRPr lang="cs-CZ" sz="1600" dirty="0"/>
          </a:p>
          <a:p>
            <a:pPr marL="285750" lvl="0" indent="-285750" algn="just">
              <a:buFont typeface="Wingdings" panose="05000000000000000000" pitchFamily="2" charset="2"/>
              <a:buChar char="ü"/>
            </a:pPr>
            <a:r>
              <a:rPr lang="cs-CZ" sz="1600" dirty="0"/>
              <a:t>faktury, </a:t>
            </a:r>
          </a:p>
          <a:p>
            <a:pPr marL="285750" lvl="0" indent="-285750" algn="just">
              <a:buFont typeface="Wingdings" panose="05000000000000000000" pitchFamily="2" charset="2"/>
              <a:buChar char="ü"/>
            </a:pPr>
            <a:r>
              <a:rPr lang="cs-CZ" sz="1600" dirty="0"/>
              <a:t>paragony, stvrzenky, </a:t>
            </a:r>
          </a:p>
          <a:p>
            <a:pPr marL="285750" lvl="0" indent="-285750" algn="just">
              <a:buFont typeface="Wingdings" panose="05000000000000000000" pitchFamily="2" charset="2"/>
              <a:buChar char="ü"/>
            </a:pPr>
            <a:r>
              <a:rPr lang="cs-CZ" sz="1600" dirty="0" smtClean="0"/>
              <a:t>pokladní doklady (příjmové, výdajové), </a:t>
            </a:r>
            <a:endParaRPr lang="cs-CZ" sz="1600" dirty="0"/>
          </a:p>
          <a:p>
            <a:pPr marL="285750" lvl="0" indent="-285750" algn="just">
              <a:buFont typeface="Wingdings" panose="05000000000000000000" pitchFamily="2" charset="2"/>
              <a:buChar char="ü"/>
            </a:pPr>
            <a:r>
              <a:rPr lang="cs-CZ" sz="1600" dirty="0"/>
              <a:t>smlouvy o nájmu, kupní smlouvy, pracovní smlouvy, </a:t>
            </a:r>
            <a:r>
              <a:rPr lang="cs-CZ" sz="1600" dirty="0" smtClean="0"/>
              <a:t>objednávky </a:t>
            </a:r>
            <a:r>
              <a:rPr lang="cs-CZ" sz="1600" dirty="0"/>
              <a:t>atd. </a:t>
            </a:r>
            <a:endParaRPr lang="cs-CZ" sz="1600" dirty="0" smtClean="0"/>
          </a:p>
          <a:p>
            <a:pPr lvl="0" algn="just"/>
            <a:endParaRPr lang="cs-CZ" sz="1600" dirty="0"/>
          </a:p>
          <a:p>
            <a:pPr algn="just"/>
            <a:r>
              <a:rPr lang="cs-CZ" sz="1600" b="1" dirty="0">
                <a:solidFill>
                  <a:srgbClr val="FF0000"/>
                </a:solidFill>
              </a:rPr>
              <a:t>ZMĚNA</a:t>
            </a:r>
            <a:r>
              <a:rPr lang="cs-CZ" sz="1600" b="1" dirty="0" smtClean="0">
                <a:solidFill>
                  <a:srgbClr val="FF0000"/>
                </a:solidFill>
              </a:rPr>
              <a:t>:</a:t>
            </a:r>
          </a:p>
          <a:p>
            <a:pPr algn="just"/>
            <a:r>
              <a:rPr lang="cs-CZ" sz="1600" dirty="0" smtClean="0">
                <a:solidFill>
                  <a:srgbClr val="FF0000"/>
                </a:solidFill>
              </a:rPr>
              <a:t>ZRUŠENA </a:t>
            </a:r>
            <a:r>
              <a:rPr lang="cs-CZ" sz="1600" dirty="0">
                <a:solidFill>
                  <a:srgbClr val="FF0000"/>
                </a:solidFill>
              </a:rPr>
              <a:t>povinnost označování originálů účetních dokladů o uznatelných nákladech projektu</a:t>
            </a:r>
            <a:r>
              <a:rPr lang="cs-CZ" sz="1600" dirty="0"/>
              <a:t> </a:t>
            </a:r>
            <a:r>
              <a:rPr lang="cs-CZ" sz="1600" dirty="0">
                <a:solidFill>
                  <a:srgbClr val="FF0000"/>
                </a:solidFill>
              </a:rPr>
              <a:t>číslem projektu, jejichž kopie předkládá v rámci závěrečného vyúčtování.</a:t>
            </a:r>
            <a:endParaRPr lang="cs-CZ" sz="1600" dirty="0"/>
          </a:p>
          <a:p>
            <a:pPr algn="just"/>
            <a:endParaRPr lang="cs-CZ" sz="1600" b="1" dirty="0" smtClean="0">
              <a:solidFill>
                <a:srgbClr val="FF0000"/>
              </a:solidFill>
            </a:endParaRPr>
          </a:p>
          <a:p>
            <a:pPr lvl="0" algn="just"/>
            <a:endParaRPr lang="cs-CZ" sz="1600" dirty="0" smtClean="0"/>
          </a:p>
          <a:p>
            <a:pPr lvl="0" algn="just"/>
            <a:endParaRPr lang="cs-CZ" sz="1600" dirty="0"/>
          </a:p>
          <a:p>
            <a:pPr algn="just"/>
            <a:r>
              <a:rPr lang="cs-CZ" sz="1600" dirty="0"/>
              <a:t> </a:t>
            </a:r>
          </a:p>
        </p:txBody>
      </p:sp>
    </p:spTree>
    <p:extLst>
      <p:ext uri="{BB962C8B-B14F-4D97-AF65-F5344CB8AC3E}">
        <p14:creationId xmlns:p14="http://schemas.microsoft.com/office/powerpoint/2010/main" val="629485274"/>
      </p:ext>
    </p:extLst>
  </p:cSld>
  <p:clrMapOvr>
    <a:masterClrMapping/>
  </p:clrMapOvr>
  <p:transition advTm="60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268165" y="344943"/>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ZÁVĚREČNÉ VYÚČTOVÁNÍ  DOTACE</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31</a:t>
            </a:fld>
            <a:endParaRPr lang="cs-CZ" dirty="0"/>
          </a:p>
        </p:txBody>
      </p:sp>
      <p:sp>
        <p:nvSpPr>
          <p:cNvPr id="3" name="Obdélník 2"/>
          <p:cNvSpPr/>
          <p:nvPr/>
        </p:nvSpPr>
        <p:spPr>
          <a:xfrm>
            <a:off x="611560" y="1416081"/>
            <a:ext cx="7920880" cy="6217087"/>
          </a:xfrm>
          <a:prstGeom prst="rect">
            <a:avLst/>
          </a:prstGeom>
        </p:spPr>
        <p:txBody>
          <a:bodyPr wrap="square">
            <a:spAutoFit/>
          </a:bodyPr>
          <a:lstStyle/>
          <a:p>
            <a:pPr marL="342900" indent="-342900">
              <a:buAutoNum type="arabicPeriod" startAt="5"/>
            </a:pPr>
            <a:endParaRPr lang="cs-CZ" sz="1600" b="1" u="sng" dirty="0" smtClean="0">
              <a:solidFill>
                <a:srgbClr val="FF0000"/>
              </a:solidFill>
              <a:latin typeface="Arial" panose="020B0604020202020204" pitchFamily="34" charset="0"/>
              <a:ea typeface="Times New Roman" panose="02020603050405020304" pitchFamily="18" charset="0"/>
            </a:endParaRPr>
          </a:p>
          <a:p>
            <a:pPr algn="just"/>
            <a:r>
              <a:rPr lang="cs-CZ" sz="1600" b="1" dirty="0" smtClean="0"/>
              <a:t>Příklady </a:t>
            </a:r>
            <a:r>
              <a:rPr lang="cs-CZ" sz="1600" b="1" dirty="0"/>
              <a:t>dokladů o úhradě účetních dokladů</a:t>
            </a:r>
            <a:r>
              <a:rPr lang="cs-CZ" sz="1600" dirty="0"/>
              <a:t>: </a:t>
            </a:r>
          </a:p>
          <a:p>
            <a:pPr marL="285750" lvl="0" indent="-285750" algn="just">
              <a:buFont typeface="Wingdings" panose="05000000000000000000" pitchFamily="2" charset="2"/>
              <a:buChar char="ü"/>
            </a:pPr>
            <a:r>
              <a:rPr lang="cs-CZ" sz="1600" dirty="0"/>
              <a:t>výdajové pokladní doklady – dokládají se v případě hotovostní </a:t>
            </a:r>
            <a:r>
              <a:rPr lang="cs-CZ" sz="1600" dirty="0" smtClean="0"/>
              <a:t>platby</a:t>
            </a:r>
            <a:endParaRPr lang="cs-CZ" sz="1600" dirty="0"/>
          </a:p>
          <a:p>
            <a:pPr marL="285750" lvl="0" indent="-285750" algn="just">
              <a:buFont typeface="Wingdings" panose="05000000000000000000" pitchFamily="2" charset="2"/>
              <a:buChar char="ü"/>
            </a:pPr>
            <a:r>
              <a:rPr lang="cs-CZ" sz="1600" dirty="0"/>
              <a:t>výpisy z bankovních účtů s</a:t>
            </a:r>
            <a:r>
              <a:rPr lang="cs-CZ" sz="1600" b="1" dirty="0"/>
              <a:t> vyznačením příslušné platby </a:t>
            </a:r>
            <a:r>
              <a:rPr lang="cs-CZ" sz="1600" dirty="0"/>
              <a:t>nebo</a:t>
            </a:r>
            <a:r>
              <a:rPr lang="cs-CZ" sz="1600" b="1" dirty="0"/>
              <a:t> potvrzení o provedené platbě </a:t>
            </a:r>
            <a:r>
              <a:rPr lang="cs-CZ" sz="1600" dirty="0"/>
              <a:t>(doklad vygenerovaný z el. bankovnictví) – dokládají se v případě bezhotovostní </a:t>
            </a:r>
            <a:r>
              <a:rPr lang="cs-CZ" sz="1600" dirty="0" smtClean="0"/>
              <a:t>platby</a:t>
            </a:r>
            <a:endParaRPr lang="cs-CZ" sz="1600" dirty="0"/>
          </a:p>
          <a:p>
            <a:endParaRPr lang="cs-CZ" sz="1000" dirty="0"/>
          </a:p>
          <a:p>
            <a:r>
              <a:rPr lang="cs-CZ" sz="1600" dirty="0">
                <a:solidFill>
                  <a:srgbClr val="FF0000"/>
                </a:solidFill>
              </a:rPr>
              <a:t>V případě platby zálohové faktury je nutné doložit i vyúčtování zálohové faktury (řádná vyúčtovací faktura).</a:t>
            </a:r>
            <a:endParaRPr lang="cs-CZ" sz="1600" dirty="0"/>
          </a:p>
          <a:p>
            <a:endParaRPr lang="cs-CZ" sz="1200" b="1" u="sng" dirty="0">
              <a:solidFill>
                <a:srgbClr val="FF0000"/>
              </a:solidFill>
              <a:latin typeface="Arial" panose="020B0604020202020204" pitchFamily="34" charset="0"/>
              <a:ea typeface="Times New Roman" panose="02020603050405020304" pitchFamily="18" charset="0"/>
            </a:endParaRPr>
          </a:p>
          <a:p>
            <a:pPr marL="342900" indent="-342900">
              <a:buAutoNum type="arabicPeriod" startAt="5"/>
            </a:pPr>
            <a:r>
              <a:rPr lang="cs-CZ" sz="1600" b="1" u="sng" dirty="0" smtClean="0">
                <a:solidFill>
                  <a:srgbClr val="FF0000"/>
                </a:solidFill>
                <a:latin typeface="Arial" panose="020B0604020202020204" pitchFamily="34" charset="0"/>
                <a:ea typeface="Times New Roman" panose="02020603050405020304" pitchFamily="18" charset="0"/>
              </a:rPr>
              <a:t>Doklady prokazující publicitu poskytovatele dotace</a:t>
            </a:r>
            <a:r>
              <a:rPr lang="cs-CZ" sz="1600" dirty="0" smtClean="0"/>
              <a:t> </a:t>
            </a:r>
          </a:p>
          <a:p>
            <a:pPr marL="342900" indent="-342900">
              <a:buAutoNum type="arabicPeriod" startAt="5"/>
            </a:pPr>
            <a:endParaRPr lang="cs-CZ" sz="1000" dirty="0"/>
          </a:p>
          <a:p>
            <a:pPr marL="285750" indent="-285750" algn="just">
              <a:buFont typeface="Arial" panose="020B0604020202020204" pitchFamily="34" charset="0"/>
              <a:buChar char="•"/>
            </a:pPr>
            <a:r>
              <a:rPr lang="cs-CZ" sz="1600" b="1" dirty="0"/>
              <a:t>fotodokumentace </a:t>
            </a:r>
            <a:r>
              <a:rPr lang="cs-CZ" sz="1600" dirty="0"/>
              <a:t>(kopie) </a:t>
            </a:r>
            <a:r>
              <a:rPr lang="cs-CZ" sz="1600" dirty="0" smtClean="0"/>
              <a:t>– v souladu s uzavřenou smlouvou !</a:t>
            </a:r>
          </a:p>
          <a:p>
            <a:pPr marL="742950" lvl="1" indent="-285750" algn="just">
              <a:buFont typeface="Wingdings" panose="05000000000000000000" pitchFamily="2" charset="2"/>
              <a:buChar char="ü"/>
            </a:pPr>
            <a:r>
              <a:rPr lang="cs-CZ" sz="1600" dirty="0" smtClean="0"/>
              <a:t>umístění </a:t>
            </a:r>
            <a:r>
              <a:rPr lang="cs-CZ" sz="1600" dirty="0"/>
              <a:t>loga poskytovatele dotace na webových nebo FB stránkách </a:t>
            </a:r>
            <a:r>
              <a:rPr lang="cs-CZ" sz="1600" dirty="0" smtClean="0"/>
              <a:t>příjemce</a:t>
            </a:r>
          </a:p>
          <a:p>
            <a:pPr marL="742950" lvl="1" indent="-285750" algn="just">
              <a:buFont typeface="Wingdings" panose="05000000000000000000" pitchFamily="2" charset="2"/>
              <a:buChar char="ü"/>
            </a:pPr>
            <a:r>
              <a:rPr lang="cs-CZ" sz="1600" dirty="0" smtClean="0"/>
              <a:t>na </a:t>
            </a:r>
            <a:r>
              <a:rPr lang="cs-CZ" sz="1600" dirty="0"/>
              <a:t>všech formách propagace projektu a písemnostech, které souvisejí s realizací projektu a jsou určené </a:t>
            </a:r>
            <a:r>
              <a:rPr lang="cs-CZ" sz="1600" dirty="0" smtClean="0"/>
              <a:t>veřejnosti</a:t>
            </a:r>
          </a:p>
          <a:p>
            <a:pPr marL="742950" lvl="1" indent="-285750" algn="just">
              <a:buFont typeface="Wingdings" panose="05000000000000000000" pitchFamily="2" charset="2"/>
              <a:buChar char="ü"/>
            </a:pPr>
            <a:r>
              <a:rPr lang="cs-CZ" sz="1600" dirty="0" smtClean="0"/>
              <a:t>prezentace </a:t>
            </a:r>
            <a:r>
              <a:rPr lang="cs-CZ" sz="1600" dirty="0"/>
              <a:t>poskytovatele v prostorech realizace projektu formou informační </a:t>
            </a:r>
            <a:r>
              <a:rPr lang="cs-CZ" sz="1600" dirty="0" smtClean="0"/>
              <a:t>cedule</a:t>
            </a:r>
            <a:r>
              <a:rPr lang="cs-CZ" sz="1600" dirty="0"/>
              <a:t> </a:t>
            </a:r>
            <a:r>
              <a:rPr lang="cs-CZ" sz="1600" dirty="0" smtClean="0"/>
              <a:t>(</a:t>
            </a:r>
            <a:r>
              <a:rPr lang="cs-CZ" sz="1600" i="1" dirty="0" smtClean="0"/>
              <a:t>možnost bezplatného zapůjčení v </a:t>
            </a:r>
            <a:r>
              <a:rPr lang="cs-CZ" sz="1600" i="1" dirty="0"/>
              <a:t>i</a:t>
            </a:r>
            <a:r>
              <a:rPr lang="cs-CZ" sz="1600" i="1" dirty="0" smtClean="0"/>
              <a:t>nfocentru SMO)</a:t>
            </a:r>
            <a:endParaRPr lang="cs-CZ" sz="1600" dirty="0"/>
          </a:p>
          <a:p>
            <a:r>
              <a:rPr lang="cs-CZ" sz="1600" dirty="0"/>
              <a:t> </a:t>
            </a:r>
          </a:p>
          <a:p>
            <a:pPr marL="342900" indent="-342900">
              <a:buAutoNum type="arabicPeriod" startAt="5"/>
            </a:pPr>
            <a:endParaRPr lang="cs-CZ" sz="1600" dirty="0" smtClean="0"/>
          </a:p>
          <a:p>
            <a:endParaRPr lang="cs-CZ" sz="1600" dirty="0"/>
          </a:p>
          <a:p>
            <a:pPr marL="342900" indent="-342900">
              <a:buAutoNum type="arabicPeriod" startAt="5"/>
            </a:pPr>
            <a:endParaRPr lang="cs-CZ" sz="1600" dirty="0" smtClean="0"/>
          </a:p>
          <a:p>
            <a:pPr marL="342900" indent="-342900">
              <a:buAutoNum type="arabicPeriod" startAt="5"/>
            </a:pPr>
            <a:endParaRPr lang="cs-CZ" sz="1600" dirty="0"/>
          </a:p>
          <a:p>
            <a:pPr marL="342900" indent="-342900">
              <a:buAutoNum type="arabicPeriod" startAt="5"/>
            </a:pPr>
            <a:endParaRPr lang="cs-CZ" sz="1600" dirty="0" smtClean="0"/>
          </a:p>
          <a:p>
            <a:pPr marL="342900" indent="-342900">
              <a:buAutoNum type="arabicPeriod" startAt="5"/>
            </a:pPr>
            <a:endParaRPr lang="cs-CZ" sz="1600" dirty="0" smtClean="0"/>
          </a:p>
        </p:txBody>
      </p:sp>
    </p:spTree>
    <p:extLst>
      <p:ext uri="{BB962C8B-B14F-4D97-AF65-F5344CB8AC3E}">
        <p14:creationId xmlns:p14="http://schemas.microsoft.com/office/powerpoint/2010/main" val="244069919"/>
      </p:ext>
    </p:extLst>
  </p:cSld>
  <p:clrMapOvr>
    <a:masterClrMapping/>
  </p:clrMapOvr>
  <p:transition advTm="60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195736" y="207378"/>
            <a:ext cx="7272362"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ODEVZDÁNÍ </a:t>
            </a:r>
            <a:br>
              <a:rPr lang="cs-CZ" altLang="cs-CZ" sz="2200" b="1" dirty="0" smtClean="0"/>
            </a:br>
            <a:r>
              <a:rPr lang="cs-CZ" altLang="cs-CZ" sz="2200" b="1" dirty="0" smtClean="0"/>
              <a:t>ZÁVĚREČNÉHO VYÚČTOVÁNÍ  DOTACE</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32</a:t>
            </a:fld>
            <a:endParaRPr lang="cs-CZ" dirty="0"/>
          </a:p>
        </p:txBody>
      </p:sp>
      <p:sp>
        <p:nvSpPr>
          <p:cNvPr id="3" name="Obdélník 2"/>
          <p:cNvSpPr/>
          <p:nvPr/>
        </p:nvSpPr>
        <p:spPr>
          <a:xfrm>
            <a:off x="899592" y="1340768"/>
            <a:ext cx="7920880" cy="5016758"/>
          </a:xfrm>
          <a:prstGeom prst="rect">
            <a:avLst/>
          </a:prstGeom>
        </p:spPr>
        <p:txBody>
          <a:bodyPr wrap="square">
            <a:spAutoFit/>
          </a:bodyPr>
          <a:lstStyle/>
          <a:p>
            <a:r>
              <a:rPr lang="cs-CZ" sz="1600" u="sng" dirty="0" smtClean="0"/>
              <a:t>Po vyplnění</a:t>
            </a:r>
          </a:p>
          <a:p>
            <a:pPr marL="285750" indent="-285750">
              <a:buFont typeface="Arial" panose="020B0604020202020204" pitchFamily="34" charset="0"/>
              <a:buChar char="•"/>
            </a:pPr>
            <a:r>
              <a:rPr lang="cs-CZ" sz="1600" dirty="0" smtClean="0"/>
              <a:t>Zprávy </a:t>
            </a:r>
            <a:r>
              <a:rPr lang="cs-CZ" sz="1600" dirty="0"/>
              <a:t>o realizaci </a:t>
            </a:r>
            <a:r>
              <a:rPr lang="cs-CZ" sz="1600" dirty="0" smtClean="0"/>
              <a:t>projektu </a:t>
            </a:r>
          </a:p>
          <a:p>
            <a:pPr marL="285750" indent="-285750">
              <a:buFont typeface="Arial" panose="020B0604020202020204" pitchFamily="34" charset="0"/>
              <a:buChar char="•"/>
            </a:pPr>
            <a:r>
              <a:rPr lang="cs-CZ" sz="1600" dirty="0" smtClean="0"/>
              <a:t>Seznamu účetních dokladů (záložky „</a:t>
            </a:r>
            <a:r>
              <a:rPr lang="cs-CZ" sz="1600" i="1" dirty="0" smtClean="0"/>
              <a:t>čerpání po dokladech“)</a:t>
            </a:r>
            <a:endParaRPr lang="cs-CZ" sz="1600" dirty="0" smtClean="0"/>
          </a:p>
          <a:p>
            <a:pPr marL="285750" indent="-285750">
              <a:buFont typeface="Arial" panose="020B0604020202020204" pitchFamily="34" charset="0"/>
              <a:buChar char="•"/>
            </a:pPr>
            <a:r>
              <a:rPr lang="cs-CZ" sz="1600" dirty="0"/>
              <a:t>N</a:t>
            </a:r>
            <a:r>
              <a:rPr lang="cs-CZ" sz="1600" dirty="0" smtClean="0"/>
              <a:t>ákladového rozpočtu</a:t>
            </a:r>
          </a:p>
          <a:p>
            <a:r>
              <a:rPr lang="cs-CZ" sz="1600" dirty="0" smtClean="0"/>
              <a:t>v </a:t>
            </a:r>
            <a:r>
              <a:rPr lang="cs-CZ" sz="1600" dirty="0"/>
              <a:t>systému </a:t>
            </a:r>
            <a:r>
              <a:rPr lang="cs-CZ" sz="1600" dirty="0" err="1"/>
              <a:t>Grantys</a:t>
            </a:r>
            <a:r>
              <a:rPr lang="cs-CZ" sz="1600" dirty="0"/>
              <a:t> </a:t>
            </a:r>
            <a:r>
              <a:rPr lang="cs-CZ" sz="1600" dirty="0" smtClean="0">
                <a:solidFill>
                  <a:srgbClr val="FF0000"/>
                </a:solidFill>
              </a:rPr>
              <a:t>zvolit tlačítko „ODESLAT“</a:t>
            </a:r>
            <a:endParaRPr lang="cs-CZ" sz="1600" dirty="0">
              <a:solidFill>
                <a:srgbClr val="FF0000"/>
              </a:solidFill>
            </a:endParaRPr>
          </a:p>
          <a:p>
            <a:r>
              <a:rPr lang="cs-CZ" sz="1600" dirty="0"/>
              <a:t> </a:t>
            </a:r>
          </a:p>
          <a:p>
            <a:r>
              <a:rPr lang="cs-CZ" sz="1600" dirty="0" smtClean="0"/>
              <a:t>Následně je nezbytné takto odeslané dokumenty:</a:t>
            </a:r>
          </a:p>
          <a:p>
            <a:pPr marL="285750" indent="-285750">
              <a:buFont typeface="Arial" panose="020B0604020202020204" pitchFamily="34" charset="0"/>
              <a:buChar char="•"/>
            </a:pPr>
            <a:r>
              <a:rPr lang="cs-CZ" sz="1600" b="1" dirty="0" smtClean="0"/>
              <a:t>Zprávu </a:t>
            </a:r>
            <a:r>
              <a:rPr lang="cs-CZ" sz="1600" b="1" dirty="0"/>
              <a:t>o realizaci </a:t>
            </a:r>
            <a:r>
              <a:rPr lang="cs-CZ" sz="1600" b="1" dirty="0" smtClean="0"/>
              <a:t>projektu</a:t>
            </a:r>
          </a:p>
          <a:p>
            <a:pPr marL="285750" indent="-285750">
              <a:buFont typeface="Arial" panose="020B0604020202020204" pitchFamily="34" charset="0"/>
              <a:buChar char="•"/>
            </a:pPr>
            <a:r>
              <a:rPr lang="cs-CZ" sz="1600" b="1" dirty="0" smtClean="0"/>
              <a:t>Seznam </a:t>
            </a:r>
            <a:r>
              <a:rPr lang="cs-CZ" sz="1600" b="1" dirty="0"/>
              <a:t>účetních dokladů</a:t>
            </a:r>
            <a:endParaRPr lang="cs-CZ" sz="1600" dirty="0"/>
          </a:p>
          <a:p>
            <a:pPr marL="285750" indent="-285750">
              <a:buFont typeface="Arial" panose="020B0604020202020204" pitchFamily="34" charset="0"/>
              <a:buChar char="•"/>
            </a:pPr>
            <a:r>
              <a:rPr lang="cs-CZ" sz="1600" b="1" dirty="0" smtClean="0"/>
              <a:t>Nákladový </a:t>
            </a:r>
            <a:r>
              <a:rPr lang="cs-CZ" sz="1600" b="1" dirty="0"/>
              <a:t>rozpočet </a:t>
            </a:r>
            <a:endParaRPr lang="cs-CZ" sz="1600" b="1" dirty="0" smtClean="0"/>
          </a:p>
          <a:p>
            <a:endParaRPr lang="cs-CZ" sz="1000" dirty="0" smtClean="0">
              <a:solidFill>
                <a:srgbClr val="FF0000"/>
              </a:solidFill>
            </a:endParaRPr>
          </a:p>
          <a:p>
            <a:r>
              <a:rPr lang="cs-CZ" sz="1600" dirty="0" smtClean="0">
                <a:solidFill>
                  <a:srgbClr val="FF0000"/>
                </a:solidFill>
              </a:rPr>
              <a:t>ze systému </a:t>
            </a:r>
            <a:r>
              <a:rPr lang="cs-CZ" sz="1600" dirty="0" err="1" smtClean="0">
                <a:solidFill>
                  <a:srgbClr val="FF0000"/>
                </a:solidFill>
              </a:rPr>
              <a:t>Grantys</a:t>
            </a:r>
            <a:r>
              <a:rPr lang="cs-CZ" sz="1600" dirty="0" smtClean="0">
                <a:solidFill>
                  <a:srgbClr val="FF0000"/>
                </a:solidFill>
              </a:rPr>
              <a:t> vygenerovat</a:t>
            </a:r>
            <a:r>
              <a:rPr lang="cs-CZ" sz="1600" dirty="0" smtClean="0"/>
              <a:t> (více viz níže) a společně s přílohami:</a:t>
            </a:r>
          </a:p>
          <a:p>
            <a:pPr marL="285750" indent="-285750">
              <a:buFont typeface="Arial" panose="020B0604020202020204" pitchFamily="34" charset="0"/>
              <a:buChar char="•"/>
            </a:pPr>
            <a:r>
              <a:rPr lang="cs-CZ" sz="1600" dirty="0" smtClean="0"/>
              <a:t>kopie účetních dokladů, které </a:t>
            </a:r>
            <a:r>
              <a:rPr lang="cs-CZ" sz="1600" dirty="0"/>
              <a:t>byly alespoň zčásti pokryty z </a:t>
            </a:r>
            <a:r>
              <a:rPr lang="cs-CZ" sz="1600" dirty="0" smtClean="0"/>
              <a:t>dotace</a:t>
            </a:r>
          </a:p>
          <a:p>
            <a:pPr marL="285750" indent="-285750">
              <a:buFont typeface="Arial" panose="020B0604020202020204" pitchFamily="34" charset="0"/>
              <a:buChar char="•"/>
            </a:pPr>
            <a:r>
              <a:rPr lang="cs-CZ" sz="1600" dirty="0"/>
              <a:t>k</a:t>
            </a:r>
            <a:r>
              <a:rPr lang="cs-CZ" sz="1600" dirty="0" smtClean="0"/>
              <a:t>opie dokladů o jejich úhradě</a:t>
            </a:r>
          </a:p>
          <a:p>
            <a:pPr marL="285750" indent="-285750">
              <a:buFont typeface="Arial" panose="020B0604020202020204" pitchFamily="34" charset="0"/>
              <a:buChar char="•"/>
            </a:pPr>
            <a:r>
              <a:rPr lang="cs-CZ" sz="1600" dirty="0"/>
              <a:t>d</a:t>
            </a:r>
            <a:r>
              <a:rPr lang="cs-CZ" sz="1600" dirty="0" smtClean="0"/>
              <a:t>oklady prokazující publicitu poskytovatele dotace</a:t>
            </a:r>
          </a:p>
          <a:p>
            <a:endParaRPr lang="cs-CZ" sz="1000" dirty="0" smtClean="0"/>
          </a:p>
          <a:p>
            <a:r>
              <a:rPr lang="cs-CZ" sz="1600" b="1" dirty="0" smtClean="0">
                <a:solidFill>
                  <a:srgbClr val="FF0000"/>
                </a:solidFill>
              </a:rPr>
              <a:t>doručit poskytovateli dotace </a:t>
            </a:r>
            <a:r>
              <a:rPr lang="cs-CZ" sz="1600" b="1" dirty="0"/>
              <a:t>nejpozději do 31. 01. </a:t>
            </a:r>
            <a:r>
              <a:rPr lang="cs-CZ" sz="1600" b="1" dirty="0" smtClean="0"/>
              <a:t>2026 </a:t>
            </a:r>
            <a:r>
              <a:rPr lang="cs-CZ" sz="1600" dirty="0" smtClean="0"/>
              <a:t>jedním z níže uvedených způsobů:</a:t>
            </a:r>
          </a:p>
          <a:p>
            <a:pPr marL="342900" indent="-342900">
              <a:buAutoNum type="arabicParenR"/>
            </a:pPr>
            <a:r>
              <a:rPr lang="cs-CZ" sz="1600" b="1" dirty="0" smtClean="0"/>
              <a:t>prostřednictvím datové schránky </a:t>
            </a:r>
            <a:r>
              <a:rPr lang="cs-CZ" sz="1600" dirty="0" smtClean="0"/>
              <a:t>nebo</a:t>
            </a:r>
          </a:p>
          <a:p>
            <a:pPr marL="342900" indent="-342900">
              <a:buAutoNum type="arabicParenR"/>
            </a:pPr>
            <a:r>
              <a:rPr lang="cs-CZ" sz="1600" b="1" dirty="0"/>
              <a:t>v</a:t>
            </a:r>
            <a:r>
              <a:rPr lang="cs-CZ" sz="1600" b="1" dirty="0" smtClean="0"/>
              <a:t> listinné podobě </a:t>
            </a:r>
            <a:r>
              <a:rPr lang="cs-CZ" sz="1600" dirty="0" smtClean="0"/>
              <a:t>(na podatelnu MMO nebo zaslat poštou)</a:t>
            </a:r>
          </a:p>
        </p:txBody>
      </p:sp>
    </p:spTree>
    <p:extLst>
      <p:ext uri="{BB962C8B-B14F-4D97-AF65-F5344CB8AC3E}">
        <p14:creationId xmlns:p14="http://schemas.microsoft.com/office/powerpoint/2010/main" val="2529243450"/>
      </p:ext>
    </p:extLst>
  </p:cSld>
  <p:clrMapOvr>
    <a:masterClrMapping/>
  </p:clrMapOvr>
  <p:transition advTm="60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267744" y="283360"/>
            <a:ext cx="7272362"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JAK VYGENEROVAT DOKUMENTY V RÁMCI ZÁVĚREČNÉHO VYÚČTOVÁNÍ DOTACE</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33</a:t>
            </a:fld>
            <a:endParaRPr lang="cs-CZ" dirty="0"/>
          </a:p>
        </p:txBody>
      </p:sp>
      <p:sp>
        <p:nvSpPr>
          <p:cNvPr id="3" name="Obdélník 2"/>
          <p:cNvSpPr/>
          <p:nvPr/>
        </p:nvSpPr>
        <p:spPr>
          <a:xfrm>
            <a:off x="718312" y="1113495"/>
            <a:ext cx="7920880" cy="5262979"/>
          </a:xfrm>
          <a:prstGeom prst="rect">
            <a:avLst/>
          </a:prstGeom>
        </p:spPr>
        <p:txBody>
          <a:bodyPr wrap="square">
            <a:spAutoFit/>
          </a:bodyPr>
          <a:lstStyle/>
          <a:p>
            <a:endParaRPr lang="cs-CZ" sz="1600" dirty="0" smtClean="0"/>
          </a:p>
          <a:p>
            <a:r>
              <a:rPr lang="cs-CZ" sz="1600" dirty="0" smtClean="0"/>
              <a:t> </a:t>
            </a:r>
          </a:p>
          <a:p>
            <a:r>
              <a:rPr lang="cs-CZ" sz="1600" dirty="0" smtClean="0"/>
              <a:t>Vygenerování </a:t>
            </a:r>
            <a:r>
              <a:rPr lang="cs-CZ" sz="1600" b="1" u="sng" dirty="0"/>
              <a:t>Zprávy o realizaci </a:t>
            </a:r>
            <a:r>
              <a:rPr lang="cs-CZ" sz="1600" b="1" u="sng" dirty="0" smtClean="0"/>
              <a:t>projektu:</a:t>
            </a:r>
          </a:p>
          <a:p>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endParaRPr lang="cs-CZ" sz="1600" dirty="0" smtClean="0"/>
          </a:p>
          <a:p>
            <a:r>
              <a:rPr lang="cs-CZ" sz="1600" b="1" u="sng" dirty="0" smtClean="0">
                <a:solidFill>
                  <a:srgbClr val="FF0000"/>
                </a:solidFill>
              </a:rPr>
              <a:t>Doporučení</a:t>
            </a:r>
            <a:r>
              <a:rPr lang="cs-CZ" sz="1600" b="1" dirty="0" smtClean="0">
                <a:solidFill>
                  <a:srgbClr val="FF0000"/>
                </a:solidFill>
              </a:rPr>
              <a:t>: </a:t>
            </a:r>
            <a:r>
              <a:rPr lang="cs-CZ" sz="1600" dirty="0" smtClean="0"/>
              <a:t>při generování dokumentu zvolit možnost ve formátu .</a:t>
            </a:r>
            <a:r>
              <a:rPr lang="cs-CZ" sz="1600" dirty="0" err="1" smtClean="0"/>
              <a:t>pdf</a:t>
            </a:r>
            <a:endParaRPr lang="cs-CZ" sz="1600" dirty="0" smtClean="0"/>
          </a:p>
        </p:txBody>
      </p:sp>
      <p:pic>
        <p:nvPicPr>
          <p:cNvPr id="8" name="Obrázek 7"/>
          <p:cNvPicPr/>
          <p:nvPr/>
        </p:nvPicPr>
        <p:blipFill>
          <a:blip r:embed="rId4">
            <a:extLst>
              <a:ext uri="{28A0092B-C50C-407E-A947-70E740481C1C}">
                <a14:useLocalDpi xmlns:a14="http://schemas.microsoft.com/office/drawing/2010/main" val="0"/>
              </a:ext>
            </a:extLst>
          </a:blip>
          <a:srcRect/>
          <a:stretch>
            <a:fillRect/>
          </a:stretch>
        </p:blipFill>
        <p:spPr bwMode="auto">
          <a:xfrm>
            <a:off x="718312" y="2060848"/>
            <a:ext cx="6840760" cy="3672408"/>
          </a:xfrm>
          <a:prstGeom prst="rect">
            <a:avLst/>
          </a:prstGeom>
          <a:noFill/>
          <a:ln>
            <a:noFill/>
          </a:ln>
        </p:spPr>
      </p:pic>
    </p:spTree>
    <p:extLst>
      <p:ext uri="{BB962C8B-B14F-4D97-AF65-F5344CB8AC3E}">
        <p14:creationId xmlns:p14="http://schemas.microsoft.com/office/powerpoint/2010/main" val="2057573535"/>
      </p:ext>
    </p:extLst>
  </p:cSld>
  <p:clrMapOvr>
    <a:masterClrMapping/>
  </p:clrMapOvr>
  <p:transition advTm="60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627784" y="242853"/>
            <a:ext cx="6408266"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JAK VYGENEROVAT DOKUMENTY V RÁMCI ZÁVĚREČNÉHO VYÚČTOVÁNÍ DOTACE</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34</a:t>
            </a:fld>
            <a:endParaRPr lang="cs-CZ" dirty="0"/>
          </a:p>
        </p:txBody>
      </p:sp>
      <p:sp>
        <p:nvSpPr>
          <p:cNvPr id="3" name="Obdélník 2"/>
          <p:cNvSpPr/>
          <p:nvPr/>
        </p:nvSpPr>
        <p:spPr>
          <a:xfrm>
            <a:off x="467544" y="1140634"/>
            <a:ext cx="8064896" cy="4770537"/>
          </a:xfrm>
          <a:prstGeom prst="rect">
            <a:avLst/>
          </a:prstGeom>
        </p:spPr>
        <p:txBody>
          <a:bodyPr wrap="square">
            <a:spAutoFit/>
          </a:bodyPr>
          <a:lstStyle/>
          <a:p>
            <a:endParaRPr lang="cs-CZ" sz="1600" dirty="0" smtClean="0"/>
          </a:p>
          <a:p>
            <a:endParaRPr lang="cs-CZ" sz="1600" dirty="0" smtClean="0"/>
          </a:p>
          <a:p>
            <a:r>
              <a:rPr lang="cs-CZ" sz="1600" dirty="0" smtClean="0"/>
              <a:t> Vygenerování </a:t>
            </a:r>
            <a:r>
              <a:rPr lang="cs-CZ" sz="1600" b="1" u="sng" dirty="0" smtClean="0"/>
              <a:t>Seznamu účetních dokladů</a:t>
            </a:r>
            <a:r>
              <a:rPr lang="cs-CZ" sz="1600" b="1" dirty="0" smtClean="0"/>
              <a:t>: </a:t>
            </a:r>
            <a:r>
              <a:rPr lang="cs-CZ" sz="1600" dirty="0" smtClean="0"/>
              <a:t>(generuje se automaticky do formátu .</a:t>
            </a:r>
            <a:r>
              <a:rPr lang="cs-CZ" sz="1600" dirty="0" err="1" smtClean="0"/>
              <a:t>xls</a:t>
            </a:r>
            <a:r>
              <a:rPr lang="cs-CZ" sz="1600" dirty="0" smtClean="0"/>
              <a:t>)</a:t>
            </a:r>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smtClean="0"/>
          </a:p>
        </p:txBody>
      </p:sp>
      <p:pic>
        <p:nvPicPr>
          <p:cNvPr id="7" name="Obrázek 6"/>
          <p:cNvPicPr/>
          <p:nvPr/>
        </p:nvPicPr>
        <p:blipFill>
          <a:blip r:embed="rId4">
            <a:extLst>
              <a:ext uri="{28A0092B-C50C-407E-A947-70E740481C1C}">
                <a14:useLocalDpi xmlns:a14="http://schemas.microsoft.com/office/drawing/2010/main" val="0"/>
              </a:ext>
            </a:extLst>
          </a:blip>
          <a:srcRect/>
          <a:stretch>
            <a:fillRect/>
          </a:stretch>
        </p:blipFill>
        <p:spPr bwMode="auto">
          <a:xfrm>
            <a:off x="611560" y="2060849"/>
            <a:ext cx="6912768" cy="3600400"/>
          </a:xfrm>
          <a:prstGeom prst="rect">
            <a:avLst/>
          </a:prstGeom>
          <a:noFill/>
          <a:ln>
            <a:noFill/>
          </a:ln>
        </p:spPr>
      </p:pic>
    </p:spTree>
    <p:extLst>
      <p:ext uri="{BB962C8B-B14F-4D97-AF65-F5344CB8AC3E}">
        <p14:creationId xmlns:p14="http://schemas.microsoft.com/office/powerpoint/2010/main" val="1562714204"/>
      </p:ext>
    </p:extLst>
  </p:cSld>
  <p:clrMapOvr>
    <a:masterClrMapping/>
  </p:clrMapOvr>
  <p:transition advTm="6000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35</a:t>
            </a:fld>
            <a:endParaRPr lang="cs-CZ" dirty="0"/>
          </a:p>
        </p:txBody>
      </p:sp>
      <p:sp>
        <p:nvSpPr>
          <p:cNvPr id="3" name="Obdélník 2"/>
          <p:cNvSpPr/>
          <p:nvPr/>
        </p:nvSpPr>
        <p:spPr>
          <a:xfrm>
            <a:off x="395536" y="1140634"/>
            <a:ext cx="7992888" cy="5539978"/>
          </a:xfrm>
          <a:prstGeom prst="rect">
            <a:avLst/>
          </a:prstGeom>
        </p:spPr>
        <p:txBody>
          <a:bodyPr wrap="square">
            <a:spAutoFit/>
          </a:bodyPr>
          <a:lstStyle/>
          <a:p>
            <a:endParaRPr lang="cs-CZ" sz="1600" dirty="0" smtClean="0"/>
          </a:p>
          <a:p>
            <a:endParaRPr lang="cs-CZ" sz="800" dirty="0" smtClean="0"/>
          </a:p>
          <a:p>
            <a:r>
              <a:rPr lang="cs-CZ" sz="1600" dirty="0" smtClean="0"/>
              <a:t>  Vygenerování </a:t>
            </a:r>
            <a:r>
              <a:rPr lang="cs-CZ" sz="1600" b="1" u="sng" dirty="0" smtClean="0"/>
              <a:t>Nákladového rozpočtu</a:t>
            </a:r>
            <a:r>
              <a:rPr lang="cs-CZ" sz="1600" b="1" dirty="0" smtClean="0"/>
              <a:t>: </a:t>
            </a:r>
            <a:r>
              <a:rPr lang="cs-CZ" sz="1600" dirty="0"/>
              <a:t>(generuje se automaticky do formátu .</a:t>
            </a:r>
            <a:r>
              <a:rPr lang="cs-CZ" sz="1600" dirty="0" err="1"/>
              <a:t>xls</a:t>
            </a:r>
            <a:r>
              <a:rPr lang="cs-CZ" sz="1600" dirty="0"/>
              <a:t>)</a:t>
            </a:r>
          </a:p>
          <a:p>
            <a:endParaRPr lang="cs-CZ" sz="1600" u="sng" dirty="0" smtClean="0"/>
          </a:p>
          <a:p>
            <a:endParaRPr lang="cs-CZ" sz="1000" u="sng" dirty="0"/>
          </a:p>
          <a:p>
            <a:endParaRPr lang="cs-CZ" sz="1600" u="sng" dirty="0" smtClean="0"/>
          </a:p>
          <a:p>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smtClean="0"/>
          </a:p>
        </p:txBody>
      </p:sp>
      <p:pic>
        <p:nvPicPr>
          <p:cNvPr id="8" name="Obrázek 7"/>
          <p:cNvPicPr/>
          <p:nvPr/>
        </p:nvPicPr>
        <p:blipFill>
          <a:blip r:embed="rId4">
            <a:extLst>
              <a:ext uri="{28A0092B-C50C-407E-A947-70E740481C1C}">
                <a14:useLocalDpi xmlns:a14="http://schemas.microsoft.com/office/drawing/2010/main" val="0"/>
              </a:ext>
            </a:extLst>
          </a:blip>
          <a:srcRect/>
          <a:stretch>
            <a:fillRect/>
          </a:stretch>
        </p:blipFill>
        <p:spPr bwMode="auto">
          <a:xfrm>
            <a:off x="611560" y="1957491"/>
            <a:ext cx="7344816" cy="4293411"/>
          </a:xfrm>
          <a:prstGeom prst="rect">
            <a:avLst/>
          </a:prstGeom>
          <a:noFill/>
          <a:ln>
            <a:noFill/>
          </a:ln>
        </p:spPr>
      </p:pic>
      <p:sp>
        <p:nvSpPr>
          <p:cNvPr id="7" name="Text Box 3"/>
          <p:cNvSpPr txBox="1">
            <a:spLocks noChangeArrowheads="1"/>
          </p:cNvSpPr>
          <p:nvPr/>
        </p:nvSpPr>
        <p:spPr bwMode="auto">
          <a:xfrm>
            <a:off x="2627784" y="242853"/>
            <a:ext cx="6408266"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JAK VYGENEROVAT DOKUMENTY V RÁMCI ZÁVĚREČNÉHO VYÚČTOVÁNÍ DOTACE</a:t>
            </a:r>
            <a:endParaRPr lang="cs-CZ" altLang="cs-CZ" sz="2200" b="1" dirty="0"/>
          </a:p>
        </p:txBody>
      </p:sp>
    </p:spTree>
    <p:extLst>
      <p:ext uri="{BB962C8B-B14F-4D97-AF65-F5344CB8AC3E}">
        <p14:creationId xmlns:p14="http://schemas.microsoft.com/office/powerpoint/2010/main" val="3951648979"/>
      </p:ext>
    </p:extLst>
  </p:cSld>
  <p:clrMapOvr>
    <a:masterClrMapping/>
  </p:clrMapOvr>
  <p:transition advTm="6000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411760" y="344943"/>
            <a:ext cx="5544171"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              KONTAKTNÍ OSOBY</a:t>
            </a:r>
            <a:endParaRPr lang="cs-CZ" altLang="cs-CZ" sz="2200" b="1" dirty="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36</a:t>
            </a:fld>
            <a:endParaRPr lang="cs-CZ" dirty="0"/>
          </a:p>
        </p:txBody>
      </p:sp>
      <p:sp>
        <p:nvSpPr>
          <p:cNvPr id="3" name="Obdélník 2"/>
          <p:cNvSpPr/>
          <p:nvPr/>
        </p:nvSpPr>
        <p:spPr>
          <a:xfrm>
            <a:off x="395536" y="1140634"/>
            <a:ext cx="7992888" cy="3539430"/>
          </a:xfrm>
          <a:prstGeom prst="rect">
            <a:avLst/>
          </a:prstGeom>
        </p:spPr>
        <p:txBody>
          <a:bodyPr wrap="square">
            <a:spAutoFit/>
          </a:bodyPr>
          <a:lstStyle/>
          <a:p>
            <a:endParaRPr lang="cs-CZ" sz="1600" u="sng"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a:p>
          <a:p>
            <a:pPr marL="285750" indent="-285750">
              <a:buFont typeface="Arial" panose="020B0604020202020204" pitchFamily="34" charset="0"/>
              <a:buChar char="•"/>
            </a:pPr>
            <a:endParaRPr lang="cs-CZ" sz="1600" dirty="0" smtClean="0"/>
          </a:p>
          <a:p>
            <a:pPr marL="285750" indent="-285750">
              <a:buFont typeface="Arial" panose="020B0604020202020204" pitchFamily="34" charset="0"/>
              <a:buChar char="•"/>
            </a:pPr>
            <a:endParaRPr lang="cs-CZ" sz="1600" dirty="0" smtClean="0"/>
          </a:p>
        </p:txBody>
      </p:sp>
      <p:sp>
        <p:nvSpPr>
          <p:cNvPr id="4" name="Obdélník 3"/>
          <p:cNvSpPr/>
          <p:nvPr/>
        </p:nvSpPr>
        <p:spPr>
          <a:xfrm>
            <a:off x="575556" y="1772816"/>
            <a:ext cx="7992888" cy="2769989"/>
          </a:xfrm>
          <a:prstGeom prst="rect">
            <a:avLst/>
          </a:prstGeom>
        </p:spPr>
        <p:txBody>
          <a:bodyPr wrap="square">
            <a:spAutoFit/>
          </a:bodyPr>
          <a:lstStyle/>
          <a:p>
            <a:pPr algn="just">
              <a:spcAft>
                <a:spcPts val="0"/>
              </a:spcAft>
            </a:pPr>
            <a:r>
              <a:rPr lang="cs-CZ" sz="1600" dirty="0">
                <a:solidFill>
                  <a:srgbClr val="000000"/>
                </a:solidFill>
                <a:latin typeface="+mn-lt"/>
                <a:ea typeface="Times New Roman" panose="02020603050405020304" pitchFamily="18" charset="0"/>
              </a:rPr>
              <a:t>V případě dotazů týkající se náležitostí závěrečného vyúčtování kontaktuje zaměstnance odboru rozvoje města a strategického plánování Magistrátu města Opavy: </a:t>
            </a:r>
            <a:endParaRPr lang="cs-CZ" sz="1600" dirty="0">
              <a:latin typeface="+mn-lt"/>
              <a:ea typeface="Times New Roman" panose="02020603050405020304" pitchFamily="18" charset="0"/>
            </a:endParaRPr>
          </a:p>
          <a:p>
            <a:pPr algn="just">
              <a:spcAft>
                <a:spcPts val="0"/>
              </a:spcAft>
            </a:pPr>
            <a:r>
              <a:rPr lang="cs-CZ" sz="1600" dirty="0">
                <a:solidFill>
                  <a:srgbClr val="000000"/>
                </a:solidFill>
                <a:latin typeface="+mn-lt"/>
                <a:ea typeface="Times New Roman" panose="02020603050405020304" pitchFamily="18" charset="0"/>
              </a:rPr>
              <a:t> </a:t>
            </a:r>
            <a:endParaRPr lang="cs-CZ" sz="1600" dirty="0">
              <a:latin typeface="+mn-lt"/>
              <a:ea typeface="Times New Roman" panose="02020603050405020304" pitchFamily="18" charset="0"/>
            </a:endParaRPr>
          </a:p>
          <a:p>
            <a:pPr marL="342900" lvl="0" indent="-342900" algn="just">
              <a:spcAft>
                <a:spcPts val="0"/>
              </a:spcAft>
              <a:buFont typeface="Wingdings" panose="05000000000000000000" pitchFamily="2" charset="2"/>
              <a:buChar char=""/>
            </a:pPr>
            <a:r>
              <a:rPr lang="cs-CZ" sz="1600" dirty="0">
                <a:solidFill>
                  <a:srgbClr val="000000"/>
                </a:solidFill>
                <a:latin typeface="+mn-lt"/>
                <a:ea typeface="Times New Roman" panose="02020603050405020304" pitchFamily="18" charset="0"/>
              </a:rPr>
              <a:t>Ing. Lenka Jiskrová, e-mail: </a:t>
            </a:r>
            <a:r>
              <a:rPr lang="cs-CZ" sz="1600" u="sng" dirty="0">
                <a:solidFill>
                  <a:srgbClr val="0000FF"/>
                </a:solidFill>
                <a:latin typeface="+mn-lt"/>
                <a:ea typeface="Times New Roman" panose="02020603050405020304" pitchFamily="18" charset="0"/>
                <a:hlinkClick r:id="rId4"/>
              </a:rPr>
              <a:t>lenka.jiskrova@opava-city.cz</a:t>
            </a:r>
            <a:r>
              <a:rPr lang="cs-CZ" sz="1600" dirty="0">
                <a:solidFill>
                  <a:srgbClr val="000000"/>
                </a:solidFill>
                <a:latin typeface="+mn-lt"/>
                <a:ea typeface="Times New Roman" panose="02020603050405020304" pitchFamily="18" charset="0"/>
              </a:rPr>
              <a:t>, tel.: 553 756 629, </a:t>
            </a:r>
            <a:r>
              <a:rPr lang="cs-CZ" sz="1600" dirty="0">
                <a:latin typeface="+mn-lt"/>
              </a:rPr>
              <a:t>604 229 </a:t>
            </a:r>
            <a:r>
              <a:rPr lang="cs-CZ" sz="1600" dirty="0" smtClean="0">
                <a:latin typeface="+mn-lt"/>
              </a:rPr>
              <a:t>386</a:t>
            </a:r>
          </a:p>
          <a:p>
            <a:pPr marL="342900" lvl="0" indent="-342900" algn="just">
              <a:spcAft>
                <a:spcPts val="0"/>
              </a:spcAft>
              <a:buFont typeface="Wingdings" panose="05000000000000000000" pitchFamily="2" charset="2"/>
              <a:buChar char=""/>
            </a:pPr>
            <a:endParaRPr lang="cs-CZ" sz="1200" dirty="0">
              <a:latin typeface="+mn-lt"/>
              <a:ea typeface="Times New Roman" panose="02020603050405020304" pitchFamily="18" charset="0"/>
            </a:endParaRPr>
          </a:p>
          <a:p>
            <a:pPr marL="342900" lvl="0" indent="-342900" algn="just">
              <a:spcAft>
                <a:spcPts val="0"/>
              </a:spcAft>
              <a:buFont typeface="Wingdings" panose="05000000000000000000" pitchFamily="2" charset="2"/>
              <a:buChar char=""/>
            </a:pPr>
            <a:r>
              <a:rPr lang="cs-CZ" sz="1600" dirty="0">
                <a:solidFill>
                  <a:srgbClr val="000000"/>
                </a:solidFill>
                <a:latin typeface="+mn-lt"/>
                <a:ea typeface="Times New Roman" panose="02020603050405020304" pitchFamily="18" charset="0"/>
              </a:rPr>
              <a:t>Ing. Barbora Raidová, email: </a:t>
            </a:r>
            <a:r>
              <a:rPr lang="cs-CZ" sz="1600" u="sng" dirty="0">
                <a:solidFill>
                  <a:srgbClr val="0000FF"/>
                </a:solidFill>
                <a:latin typeface="+mn-lt"/>
                <a:ea typeface="Times New Roman" panose="02020603050405020304" pitchFamily="18" charset="0"/>
                <a:hlinkClick r:id="rId5"/>
              </a:rPr>
              <a:t>barbora.raidova@opava-city.cz</a:t>
            </a:r>
            <a:r>
              <a:rPr lang="cs-CZ" sz="1600" u="sng" dirty="0">
                <a:solidFill>
                  <a:srgbClr val="000000"/>
                </a:solidFill>
                <a:latin typeface="+mn-lt"/>
                <a:ea typeface="Times New Roman" panose="02020603050405020304" pitchFamily="18" charset="0"/>
              </a:rPr>
              <a:t>, </a:t>
            </a:r>
            <a:r>
              <a:rPr lang="cs-CZ" sz="1600" dirty="0">
                <a:solidFill>
                  <a:srgbClr val="000000"/>
                </a:solidFill>
                <a:latin typeface="+mn-lt"/>
                <a:ea typeface="Times New Roman" panose="02020603050405020304" pitchFamily="18" charset="0"/>
              </a:rPr>
              <a:t>tel.: 553 756 </a:t>
            </a:r>
            <a:r>
              <a:rPr lang="cs-CZ" sz="1600" dirty="0" smtClean="0">
                <a:solidFill>
                  <a:srgbClr val="000000"/>
                </a:solidFill>
                <a:latin typeface="+mn-lt"/>
                <a:ea typeface="Times New Roman" panose="02020603050405020304" pitchFamily="18" charset="0"/>
              </a:rPr>
              <a:t>346, </a:t>
            </a:r>
            <a:r>
              <a:rPr lang="cs-CZ" sz="1600" dirty="0"/>
              <a:t>739 373 906</a:t>
            </a:r>
            <a:endParaRPr lang="cs-CZ" sz="1600" dirty="0" smtClean="0">
              <a:solidFill>
                <a:srgbClr val="000000"/>
              </a:solidFill>
              <a:latin typeface="+mn-lt"/>
              <a:ea typeface="Times New Roman" panose="02020603050405020304" pitchFamily="18" charset="0"/>
            </a:endParaRPr>
          </a:p>
          <a:p>
            <a:pPr lvl="0" algn="just">
              <a:spcAft>
                <a:spcPts val="0"/>
              </a:spcAft>
            </a:pPr>
            <a:endParaRPr lang="cs-CZ"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39430062"/>
      </p:ext>
    </p:extLst>
  </p:cSld>
  <p:clrMapOvr>
    <a:masterClrMapping/>
  </p:clrMapOvr>
  <p:transition advTm="6000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17410"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0238" y="260350"/>
            <a:ext cx="5343525" cy="27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7"/>
          <p:cNvSpPr txBox="1">
            <a:spLocks noChangeArrowheads="1"/>
          </p:cNvSpPr>
          <p:nvPr/>
        </p:nvSpPr>
        <p:spPr bwMode="auto">
          <a:xfrm>
            <a:off x="359569" y="3717032"/>
            <a:ext cx="8424862" cy="115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4200" b="1" dirty="0" smtClean="0"/>
              <a:t>DĚKUJEME </a:t>
            </a:r>
            <a:r>
              <a:rPr lang="cs-CZ" altLang="cs-CZ" sz="4200" b="1" dirty="0"/>
              <a:t>ZA POZORNOST</a:t>
            </a:r>
          </a:p>
          <a:p>
            <a:pPr algn="ctr" eaLnBrk="1" hangingPunct="1">
              <a:spcBef>
                <a:spcPct val="50000"/>
              </a:spcBef>
              <a:buFontTx/>
              <a:buNone/>
            </a:pPr>
            <a:endParaRPr lang="cs-CZ" altLang="cs-CZ" sz="1800" dirty="0"/>
          </a:p>
        </p:txBody>
      </p:sp>
      <p:sp>
        <p:nvSpPr>
          <p:cNvPr id="174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
        <p:nvSpPr>
          <p:cNvPr id="2" name="Zástupný symbol pro číslo snímku 1"/>
          <p:cNvSpPr>
            <a:spLocks noGrp="1"/>
          </p:cNvSpPr>
          <p:nvPr>
            <p:ph type="sldNum" sz="quarter" idx="12"/>
          </p:nvPr>
        </p:nvSpPr>
        <p:spPr/>
        <p:txBody>
          <a:bodyPr/>
          <a:lstStyle/>
          <a:p>
            <a:pPr>
              <a:defRPr/>
            </a:pPr>
            <a:fld id="{A7387AC9-C2D2-484D-885F-AD8E88001EE3}" type="slidenum">
              <a:rPr lang="cs-CZ" smtClean="0"/>
              <a:pPr>
                <a:defRPr/>
              </a:pPr>
              <a:t>37</a:t>
            </a:fld>
            <a:endParaRPr lang="cs-CZ"/>
          </a:p>
        </p:txBody>
      </p:sp>
    </p:spTree>
  </p:cSld>
  <p:clrMapOvr>
    <a:masterClrMapping/>
  </p:clrMapOvr>
  <p:transition advTm="6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 Box 3"/>
          <p:cNvSpPr txBox="1">
            <a:spLocks noChangeArrowheads="1"/>
          </p:cNvSpPr>
          <p:nvPr/>
        </p:nvSpPr>
        <p:spPr bwMode="auto">
          <a:xfrm>
            <a:off x="2699792" y="226806"/>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PODPORA KULTURNÍCH AKCÍ VE MĚSTĚ  (K2/25)</a:t>
            </a:r>
            <a:endParaRPr lang="cs-CZ" altLang="cs-CZ" sz="2200" b="1" dirty="0"/>
          </a:p>
        </p:txBody>
      </p:sp>
      <p:sp>
        <p:nvSpPr>
          <p:cNvPr id="7" name="Rectangle 11"/>
          <p:cNvSpPr>
            <a:spLocks noGrp="1" noChangeArrowheads="1"/>
          </p:cNvSpPr>
          <p:nvPr>
            <p:ph idx="1"/>
          </p:nvPr>
        </p:nvSpPr>
        <p:spPr/>
        <p:txBody>
          <a:bodyPr/>
          <a:lstStyle/>
          <a:p>
            <a:pPr marL="0" indent="0" algn="just">
              <a:buFontTx/>
              <a:buNone/>
              <a:defRPr/>
            </a:pPr>
            <a:endParaRPr lang="cs-CZ" altLang="cs-CZ" sz="1400" dirty="0" smtClean="0"/>
          </a:p>
          <a:p>
            <a:pPr marL="0" indent="0" algn="just">
              <a:buFontTx/>
              <a:buNone/>
              <a:defRPr/>
            </a:pPr>
            <a:endParaRPr lang="cs-CZ" altLang="cs-CZ" sz="14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4</a:t>
            </a:fld>
            <a:endParaRPr lang="cs-CZ" dirty="0"/>
          </a:p>
        </p:txBody>
      </p:sp>
      <p:sp>
        <p:nvSpPr>
          <p:cNvPr id="8" name="Rectangle 11"/>
          <p:cNvSpPr txBox="1">
            <a:spLocks noChangeArrowheads="1"/>
          </p:cNvSpPr>
          <p:nvPr/>
        </p:nvSpPr>
        <p:spPr bwMode="auto">
          <a:xfrm>
            <a:off x="457200" y="1636504"/>
            <a:ext cx="8229600" cy="475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FontTx/>
              <a:buNone/>
              <a:defRPr/>
            </a:pPr>
            <a:r>
              <a:rPr lang="cs-CZ" altLang="cs-CZ" sz="1600" b="1" u="sng" kern="0" dirty="0" smtClean="0">
                <a:solidFill>
                  <a:srgbClr val="FF0000"/>
                </a:solidFill>
              </a:rPr>
              <a:t>Cílem dotačního titulu K2/25</a:t>
            </a:r>
            <a:r>
              <a:rPr lang="cs-CZ" altLang="cs-CZ" sz="1600" kern="0" dirty="0" smtClean="0">
                <a:solidFill>
                  <a:srgbClr val="FF0000"/>
                </a:solidFill>
              </a:rPr>
              <a:t> </a:t>
            </a:r>
            <a:r>
              <a:rPr lang="cs-CZ" altLang="cs-CZ" sz="1600" kern="0" dirty="0" smtClean="0"/>
              <a:t>je p</a:t>
            </a:r>
            <a:r>
              <a:rPr lang="cs-CZ" sz="1600" kern="0" dirty="0" smtClean="0"/>
              <a:t>odpora </a:t>
            </a:r>
            <a:r>
              <a:rPr lang="cs-CZ" sz="1600" b="1" kern="0" dirty="0" smtClean="0"/>
              <a:t>veřejně přístupných </a:t>
            </a:r>
            <a:r>
              <a:rPr lang="cs-CZ" sz="1600" kern="0" dirty="0" smtClean="0"/>
              <a:t>kulturních a uměleckých </a:t>
            </a:r>
            <a:r>
              <a:rPr lang="cs-CZ" sz="1600" b="1" kern="0" dirty="0" smtClean="0">
                <a:solidFill>
                  <a:srgbClr val="000000"/>
                </a:solidFill>
              </a:rPr>
              <a:t>akcí</a:t>
            </a:r>
            <a:r>
              <a:rPr lang="cs-CZ" sz="1600" kern="0" dirty="0" smtClean="0">
                <a:solidFill>
                  <a:srgbClr val="000000"/>
                </a:solidFill>
              </a:rPr>
              <a:t> </a:t>
            </a:r>
            <a:r>
              <a:rPr lang="cs-CZ" sz="1600" b="1" kern="0" dirty="0" smtClean="0">
                <a:solidFill>
                  <a:srgbClr val="000000"/>
                </a:solidFill>
              </a:rPr>
              <a:t>pořádaných žadatelem </a:t>
            </a:r>
            <a:r>
              <a:rPr lang="cs-CZ" sz="1600" kern="0" dirty="0" smtClean="0"/>
              <a:t>v Opavě a nejbližším okolí s ohledem na přínos projektu pro občany města (např. výstavní činnost, literární pořady, kulturně-vzdělávací projekty, divadlo, apod.).</a:t>
            </a:r>
          </a:p>
          <a:p>
            <a:pPr marL="0" indent="0" algn="just">
              <a:buFontTx/>
              <a:buNone/>
              <a:defRPr/>
            </a:pPr>
            <a:endParaRPr lang="cs-CZ" sz="1200" kern="0" dirty="0" smtClean="0"/>
          </a:p>
          <a:p>
            <a:pPr marL="0" indent="0" algn="just">
              <a:buFontTx/>
              <a:buNone/>
              <a:defRPr/>
            </a:pPr>
            <a:r>
              <a:rPr lang="cs-CZ" sz="1600" b="1" kern="0" dirty="0" smtClean="0">
                <a:solidFill>
                  <a:srgbClr val="000000"/>
                </a:solidFill>
              </a:rPr>
              <a:t>Předmětem dotačního titulu jsou:</a:t>
            </a:r>
          </a:p>
          <a:p>
            <a:r>
              <a:rPr lang="cs-CZ" sz="1600" b="1" kern="0" dirty="0" smtClean="0">
                <a:solidFill>
                  <a:srgbClr val="000000"/>
                </a:solidFill>
              </a:rPr>
              <a:t>jednodenní i vícedenní kulturní akce, </a:t>
            </a:r>
          </a:p>
          <a:p>
            <a:r>
              <a:rPr lang="cs-CZ" sz="1600" b="1" kern="0" dirty="0" smtClean="0">
                <a:solidFill>
                  <a:srgbClr val="000000"/>
                </a:solidFill>
              </a:rPr>
              <a:t>umělecké cykly (koncertní, filmové, výstavní apod.),</a:t>
            </a:r>
          </a:p>
          <a:p>
            <a:r>
              <a:rPr lang="cs-CZ" sz="1600" b="1" kern="0" dirty="0" smtClean="0">
                <a:solidFill>
                  <a:srgbClr val="000000"/>
                </a:solidFill>
              </a:rPr>
              <a:t>kombinace výše uvedených typů akcí.</a:t>
            </a:r>
          </a:p>
          <a:p>
            <a:pPr marL="0" indent="0" algn="just">
              <a:buFontTx/>
              <a:buNone/>
              <a:defRPr/>
            </a:pPr>
            <a:endParaRPr lang="cs-CZ" sz="1200" kern="0" dirty="0" smtClean="0"/>
          </a:p>
          <a:p>
            <a:pPr marL="0" indent="0" algn="just">
              <a:buFontTx/>
              <a:buNone/>
              <a:defRPr/>
            </a:pPr>
            <a:r>
              <a:rPr lang="cs-CZ" altLang="cs-CZ" sz="1600" kern="0" dirty="0" smtClean="0"/>
              <a:t>Minimální výše poskytnuté dotace:	  </a:t>
            </a:r>
            <a:r>
              <a:rPr lang="cs-CZ" altLang="cs-CZ" sz="1600" b="1" kern="0" dirty="0" smtClean="0">
                <a:solidFill>
                  <a:srgbClr val="000000"/>
                </a:solidFill>
              </a:rPr>
              <a:t>20.000,00 Kč</a:t>
            </a:r>
          </a:p>
          <a:p>
            <a:pPr marL="0" indent="0" algn="just">
              <a:buFontTx/>
              <a:buNone/>
              <a:defRPr/>
            </a:pPr>
            <a:r>
              <a:rPr lang="cs-CZ" altLang="cs-CZ" sz="1600" kern="0" dirty="0" smtClean="0">
                <a:solidFill>
                  <a:srgbClr val="000000"/>
                </a:solidFill>
              </a:rPr>
              <a:t>Maximální výše poskytnuté dotace: 	</a:t>
            </a:r>
            <a:r>
              <a:rPr lang="cs-CZ" altLang="cs-CZ" sz="1600" b="1" kern="0" dirty="0" smtClean="0">
                <a:solidFill>
                  <a:srgbClr val="000000"/>
                </a:solidFill>
              </a:rPr>
              <a:t>100.000,00 Kč</a:t>
            </a:r>
          </a:p>
          <a:p>
            <a:pPr marL="0" indent="0" algn="just">
              <a:buFontTx/>
              <a:buNone/>
              <a:defRPr/>
            </a:pPr>
            <a:endParaRPr lang="cs-CZ" altLang="cs-CZ" sz="800" b="1" kern="0" dirty="0" smtClean="0">
              <a:solidFill>
                <a:srgbClr val="000000"/>
              </a:solidFill>
            </a:endParaRPr>
          </a:p>
          <a:p>
            <a:pPr marL="0" lvl="0" indent="0" algn="just" eaLnBrk="1" hangingPunct="1">
              <a:spcBef>
                <a:spcPct val="0"/>
              </a:spcBef>
              <a:buNone/>
              <a:defRPr/>
            </a:pPr>
            <a:r>
              <a:rPr lang="cs-CZ" altLang="cs-CZ" sz="1600" kern="0" dirty="0">
                <a:solidFill>
                  <a:srgbClr val="000000"/>
                </a:solidFill>
                <a:latin typeface="Arial" charset="0"/>
              </a:rPr>
              <a:t>Minimální % spoluúčast žadatele na uznatelných nákladech projektu: </a:t>
            </a:r>
            <a:r>
              <a:rPr lang="cs-CZ" altLang="cs-CZ" sz="1600" b="1" kern="0" dirty="0">
                <a:solidFill>
                  <a:srgbClr val="000000"/>
                </a:solidFill>
                <a:latin typeface="Arial" charset="0"/>
              </a:rPr>
              <a:t>35 %</a:t>
            </a:r>
            <a:r>
              <a:rPr lang="cs-CZ" altLang="cs-CZ" sz="1600" kern="0" dirty="0">
                <a:solidFill>
                  <a:srgbClr val="000000"/>
                </a:solidFill>
                <a:latin typeface="Arial" charset="0"/>
              </a:rPr>
              <a:t>.</a:t>
            </a:r>
          </a:p>
          <a:p>
            <a:pPr marL="0" indent="0" algn="just">
              <a:buFontTx/>
              <a:buNone/>
              <a:defRPr/>
            </a:pPr>
            <a:endParaRPr lang="cs-CZ" altLang="cs-CZ" sz="1200" kern="0" dirty="0" smtClean="0"/>
          </a:p>
          <a:p>
            <a:pPr marL="0" indent="0" algn="just">
              <a:buFontTx/>
              <a:buNone/>
              <a:defRPr/>
            </a:pPr>
            <a:r>
              <a:rPr lang="cs-CZ" altLang="cs-CZ" sz="1600" kern="0" dirty="0" smtClean="0"/>
              <a:t>Žadatel o dotaci smí podat </a:t>
            </a:r>
            <a:r>
              <a:rPr lang="cs-CZ" altLang="cs-CZ" sz="1600" b="1" u="sng" kern="0" cap="all" dirty="0" smtClean="0"/>
              <a:t>dvě</a:t>
            </a:r>
            <a:r>
              <a:rPr lang="cs-CZ" altLang="cs-CZ" sz="1600" kern="0" dirty="0" smtClean="0"/>
              <a:t> žádosti !</a:t>
            </a:r>
          </a:p>
          <a:p>
            <a:pPr marL="0" indent="0" algn="just">
              <a:buFontTx/>
              <a:buNone/>
              <a:defRPr/>
            </a:pPr>
            <a:endParaRPr lang="cs-CZ" altLang="cs-CZ" sz="1200" kern="0" dirty="0" smtClean="0"/>
          </a:p>
          <a:p>
            <a:pPr marL="0" indent="0" algn="just">
              <a:buFontTx/>
              <a:buNone/>
              <a:defRPr/>
            </a:pPr>
            <a:endParaRPr lang="cs-CZ" altLang="cs-CZ" sz="1600" kern="0" dirty="0" smtClean="0"/>
          </a:p>
          <a:p>
            <a:pPr marL="0" indent="0" algn="just">
              <a:buFontTx/>
              <a:buNone/>
              <a:defRPr/>
            </a:pPr>
            <a:endParaRPr lang="cs-CZ" altLang="cs-CZ" sz="1400" kern="0" dirty="0" smtClean="0"/>
          </a:p>
          <a:p>
            <a:pPr marL="0" indent="0" algn="just">
              <a:buFontTx/>
              <a:buNone/>
              <a:defRPr/>
            </a:pPr>
            <a:endParaRPr lang="cs-CZ" altLang="cs-CZ" sz="1400" kern="0" dirty="0" smtClean="0"/>
          </a:p>
        </p:txBody>
      </p:sp>
    </p:spTree>
    <p:extLst>
      <p:ext uri="{BB962C8B-B14F-4D97-AF65-F5344CB8AC3E}">
        <p14:creationId xmlns:p14="http://schemas.microsoft.com/office/powerpoint/2010/main" val="663344282"/>
      </p:ext>
    </p:extLst>
  </p:cSld>
  <p:clrMapOvr>
    <a:masterClrMapping/>
  </p:clrMapOvr>
  <p:transition advTm="6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 Box 3"/>
          <p:cNvSpPr txBox="1">
            <a:spLocks noChangeArrowheads="1"/>
          </p:cNvSpPr>
          <p:nvPr/>
        </p:nvSpPr>
        <p:spPr bwMode="auto">
          <a:xfrm>
            <a:off x="2864461" y="249060"/>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KREATIVNÍ VÝSTUPY                                  (K3/25)</a:t>
            </a:r>
            <a:endParaRPr lang="cs-CZ" altLang="cs-CZ" sz="2200" b="1" dirty="0"/>
          </a:p>
        </p:txBody>
      </p:sp>
      <p:sp>
        <p:nvSpPr>
          <p:cNvPr id="7" name="Rectangle 11"/>
          <p:cNvSpPr>
            <a:spLocks noGrp="1" noChangeArrowheads="1"/>
          </p:cNvSpPr>
          <p:nvPr>
            <p:ph idx="1"/>
          </p:nvPr>
        </p:nvSpPr>
        <p:spPr>
          <a:xfrm>
            <a:off x="457200" y="1727492"/>
            <a:ext cx="8229600" cy="4525963"/>
          </a:xfrm>
        </p:spPr>
        <p:txBody>
          <a:bodyPr/>
          <a:lstStyle/>
          <a:p>
            <a:pPr marL="0" indent="0" algn="just">
              <a:buFontTx/>
              <a:buNone/>
            </a:pPr>
            <a:endParaRPr lang="cs-CZ" altLang="cs-CZ" sz="1400" dirty="0" smtClean="0"/>
          </a:p>
          <a:p>
            <a:pPr marL="0" indent="0" algn="just">
              <a:buFontTx/>
              <a:buNone/>
            </a:pPr>
            <a:endParaRPr lang="cs-CZ" altLang="cs-CZ" sz="1400" dirty="0" smtClean="0"/>
          </a:p>
          <a:p>
            <a:pPr marL="0" indent="0" algn="just">
              <a:buFontTx/>
              <a:buNone/>
            </a:pPr>
            <a:endParaRPr lang="cs-CZ" altLang="cs-CZ" sz="14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5</a:t>
            </a:fld>
            <a:endParaRPr lang="cs-CZ"/>
          </a:p>
        </p:txBody>
      </p:sp>
      <p:sp>
        <p:nvSpPr>
          <p:cNvPr id="6" name="Rectangle 11"/>
          <p:cNvSpPr txBox="1">
            <a:spLocks noChangeArrowheads="1"/>
          </p:cNvSpPr>
          <p:nvPr/>
        </p:nvSpPr>
        <p:spPr bwMode="auto">
          <a:xfrm>
            <a:off x="457200" y="1628800"/>
            <a:ext cx="8229600" cy="490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FontTx/>
              <a:buNone/>
              <a:defRPr/>
            </a:pPr>
            <a:r>
              <a:rPr lang="cs-CZ" altLang="cs-CZ" sz="1600" b="1" u="sng" kern="0" dirty="0" smtClean="0">
                <a:solidFill>
                  <a:srgbClr val="FF0000"/>
                </a:solidFill>
              </a:rPr>
              <a:t>Cílem dotačního titulu K3/25</a:t>
            </a:r>
            <a:r>
              <a:rPr lang="cs-CZ" altLang="cs-CZ" sz="1600" kern="0" dirty="0" smtClean="0">
                <a:solidFill>
                  <a:srgbClr val="FF0000"/>
                </a:solidFill>
              </a:rPr>
              <a:t> </a:t>
            </a:r>
            <a:r>
              <a:rPr lang="cs-CZ" altLang="cs-CZ" sz="1600" kern="0" dirty="0" smtClean="0"/>
              <a:t>je podpora </a:t>
            </a:r>
            <a:r>
              <a:rPr lang="cs-CZ" sz="1600" kern="0" dirty="0" smtClean="0"/>
              <a:t>vydávání literárních, výtvarných, hudebních a audiovizuálních děl, jejichž autory jsou tvůrci působící v Opavě nebo v opavském regionu. Tento dotační titul je zaměřen na podporu umělecké, nikoli vědecké či studijní činnosti.</a:t>
            </a:r>
            <a:endParaRPr lang="cs-CZ" altLang="cs-CZ" sz="1600" kern="0" dirty="0" smtClean="0"/>
          </a:p>
          <a:p>
            <a:pPr marL="0" indent="0" algn="just">
              <a:buFontTx/>
              <a:buNone/>
              <a:defRPr/>
            </a:pPr>
            <a:endParaRPr lang="cs-CZ" altLang="cs-CZ" sz="800" b="1" kern="0" dirty="0" smtClean="0"/>
          </a:p>
          <a:p>
            <a:pPr marL="0" indent="0" algn="just">
              <a:buFontTx/>
              <a:buNone/>
              <a:defRPr/>
            </a:pPr>
            <a:r>
              <a:rPr lang="cs-CZ" altLang="cs-CZ" sz="1600" kern="0" dirty="0" smtClean="0"/>
              <a:t>Minimální výše poskytnuté dotace:	</a:t>
            </a:r>
            <a:r>
              <a:rPr lang="cs-CZ" altLang="cs-CZ" sz="1600" b="1" kern="0" dirty="0" smtClean="0">
                <a:solidFill>
                  <a:srgbClr val="000000"/>
                </a:solidFill>
              </a:rPr>
              <a:t>10.000,00 Kč</a:t>
            </a:r>
          </a:p>
          <a:p>
            <a:pPr marL="0" indent="0" algn="just">
              <a:buFontTx/>
              <a:buNone/>
              <a:defRPr/>
            </a:pPr>
            <a:r>
              <a:rPr lang="cs-CZ" altLang="cs-CZ" sz="1600" kern="0" dirty="0" smtClean="0">
                <a:solidFill>
                  <a:srgbClr val="000000"/>
                </a:solidFill>
              </a:rPr>
              <a:t>Maximální výše poskytnuté dotace:	</a:t>
            </a:r>
            <a:r>
              <a:rPr lang="cs-CZ" altLang="cs-CZ" sz="1600" b="1" kern="0" dirty="0" smtClean="0">
                <a:solidFill>
                  <a:srgbClr val="000000"/>
                </a:solidFill>
              </a:rPr>
              <a:t>50.000,00 Kč</a:t>
            </a:r>
          </a:p>
          <a:p>
            <a:pPr marL="0" indent="0" algn="just">
              <a:buFontTx/>
              <a:buNone/>
              <a:defRPr/>
            </a:pPr>
            <a:endParaRPr lang="cs-CZ" altLang="cs-CZ" sz="800" b="1" kern="0" dirty="0">
              <a:solidFill>
                <a:srgbClr val="000000"/>
              </a:solidFill>
            </a:endParaRPr>
          </a:p>
          <a:p>
            <a:pPr marL="0" lvl="0" indent="0" algn="just" eaLnBrk="1" hangingPunct="1">
              <a:spcBef>
                <a:spcPct val="0"/>
              </a:spcBef>
              <a:buNone/>
              <a:defRPr/>
            </a:pPr>
            <a:r>
              <a:rPr lang="cs-CZ" altLang="cs-CZ" sz="1600" kern="0" dirty="0">
                <a:solidFill>
                  <a:srgbClr val="000000"/>
                </a:solidFill>
                <a:latin typeface="Arial" panose="020B0604020202020204" pitchFamily="34" charset="0"/>
                <a:cs typeface="Arial" panose="020B0604020202020204" pitchFamily="34" charset="0"/>
              </a:rPr>
              <a:t>Minimální % spoluúčast žadatele na uznatelných nákladech projektu: </a:t>
            </a:r>
            <a:r>
              <a:rPr lang="cs-CZ" altLang="cs-CZ" sz="1600" b="1" kern="0" dirty="0">
                <a:solidFill>
                  <a:srgbClr val="000000"/>
                </a:solidFill>
                <a:latin typeface="Arial" panose="020B0604020202020204" pitchFamily="34" charset="0"/>
                <a:cs typeface="Arial" panose="020B0604020202020204" pitchFamily="34" charset="0"/>
              </a:rPr>
              <a:t>35 </a:t>
            </a:r>
            <a:r>
              <a:rPr lang="cs-CZ" altLang="cs-CZ" sz="1600" b="1" kern="0" dirty="0" smtClean="0">
                <a:solidFill>
                  <a:srgbClr val="000000"/>
                </a:solidFill>
                <a:latin typeface="Arial" panose="020B0604020202020204" pitchFamily="34" charset="0"/>
                <a:cs typeface="Arial" panose="020B0604020202020204" pitchFamily="34" charset="0"/>
              </a:rPr>
              <a:t>%</a:t>
            </a:r>
            <a:r>
              <a:rPr lang="cs-CZ" altLang="cs-CZ" sz="1600" kern="0" dirty="0" smtClean="0">
                <a:solidFill>
                  <a:srgbClr val="000000"/>
                </a:solidFill>
                <a:latin typeface="Arial" panose="020B0604020202020204" pitchFamily="34" charset="0"/>
                <a:cs typeface="Arial" panose="020B0604020202020204" pitchFamily="34" charset="0"/>
              </a:rPr>
              <a:t>.</a:t>
            </a:r>
            <a:endParaRPr lang="cs-CZ" altLang="cs-CZ" sz="1600" kern="0" dirty="0" smtClean="0">
              <a:solidFill>
                <a:srgbClr val="000000"/>
              </a:solidFill>
            </a:endParaRPr>
          </a:p>
          <a:p>
            <a:pPr marL="0" indent="0" algn="just">
              <a:buFontTx/>
              <a:buNone/>
              <a:defRPr/>
            </a:pPr>
            <a:endParaRPr lang="cs-CZ" altLang="cs-CZ" sz="800" kern="0" dirty="0" smtClean="0"/>
          </a:p>
          <a:p>
            <a:pPr marL="0" indent="0" algn="just">
              <a:buFontTx/>
              <a:buNone/>
              <a:defRPr/>
            </a:pPr>
            <a:r>
              <a:rPr lang="cs-CZ" altLang="cs-CZ" sz="1600" kern="0" dirty="0" smtClean="0"/>
              <a:t>Žadatel o dotaci může podat pouze </a:t>
            </a:r>
            <a:r>
              <a:rPr lang="cs-CZ" altLang="cs-CZ" sz="1600" b="1" u="sng" kern="0" cap="all" dirty="0" smtClean="0"/>
              <a:t>jednu</a:t>
            </a:r>
            <a:r>
              <a:rPr lang="cs-CZ" altLang="cs-CZ" sz="1600" kern="0" dirty="0" smtClean="0"/>
              <a:t> žádost ! </a:t>
            </a:r>
          </a:p>
          <a:p>
            <a:pPr marL="0" indent="0" algn="just">
              <a:buFontTx/>
              <a:buNone/>
              <a:defRPr/>
            </a:pPr>
            <a:endParaRPr lang="cs-CZ" altLang="cs-CZ" sz="800" kern="0" dirty="0" smtClean="0"/>
          </a:p>
          <a:p>
            <a:pPr marL="0" indent="0">
              <a:buFontTx/>
              <a:buNone/>
            </a:pPr>
            <a:r>
              <a:rPr lang="cs-CZ" sz="1600" b="1" kern="0" dirty="0" smtClean="0">
                <a:solidFill>
                  <a:srgbClr val="000000"/>
                </a:solidFill>
              </a:rPr>
              <a:t>Při podání žádosti je žadatel povinen:</a:t>
            </a:r>
          </a:p>
          <a:p>
            <a:pPr algn="just"/>
            <a:r>
              <a:rPr lang="cs-CZ" sz="1600" kern="0" dirty="0" smtClean="0"/>
              <a:t>doložit ukázku díla (realizované výstupy např.: básně, obrazy, sochy, hudební nahrávky atd.) nebo odkaz na veřejně přístupnou ukázku dosavadní kreativní činnosti v dané oblasti.</a:t>
            </a:r>
          </a:p>
          <a:p>
            <a:pPr marL="0" indent="0" algn="just">
              <a:buFontTx/>
              <a:buNone/>
            </a:pPr>
            <a:endParaRPr lang="cs-CZ" sz="800" u="sng" kern="0" dirty="0" smtClean="0">
              <a:solidFill>
                <a:srgbClr val="000000"/>
              </a:solidFill>
            </a:endParaRPr>
          </a:p>
          <a:p>
            <a:pPr marL="0" indent="0" algn="just">
              <a:buFontTx/>
              <a:buNone/>
            </a:pPr>
            <a:r>
              <a:rPr lang="cs-CZ" sz="1600" u="sng" kern="0" dirty="0" smtClean="0">
                <a:solidFill>
                  <a:srgbClr val="000000"/>
                </a:solidFill>
              </a:rPr>
              <a:t>Při podání žádosti o dotaci se žadateli </a:t>
            </a:r>
            <a:r>
              <a:rPr lang="cs-CZ" sz="1600" b="1" u="sng" kern="0" dirty="0" smtClean="0">
                <a:solidFill>
                  <a:srgbClr val="000000"/>
                </a:solidFill>
              </a:rPr>
              <a:t>doporučuje doložit odborný posudek</a:t>
            </a:r>
            <a:r>
              <a:rPr lang="cs-CZ" sz="1600" u="sng" kern="0" dirty="0" smtClean="0">
                <a:solidFill>
                  <a:srgbClr val="000000"/>
                </a:solidFill>
              </a:rPr>
              <a:t> zpracovaný odborníkem na danou oblast </a:t>
            </a:r>
            <a:r>
              <a:rPr lang="cs-CZ" sz="1600" b="1" u="sng" kern="0" dirty="0" smtClean="0">
                <a:solidFill>
                  <a:srgbClr val="000000"/>
                </a:solidFill>
              </a:rPr>
              <a:t>nebo</a:t>
            </a:r>
            <a:r>
              <a:rPr lang="cs-CZ" sz="1600" u="sng" kern="0" dirty="0" smtClean="0">
                <a:solidFill>
                  <a:srgbClr val="000000"/>
                </a:solidFill>
              </a:rPr>
              <a:t> </a:t>
            </a:r>
            <a:r>
              <a:rPr lang="cs-CZ" sz="1600" b="1" u="sng" kern="0" dirty="0" smtClean="0">
                <a:solidFill>
                  <a:srgbClr val="000000"/>
                </a:solidFill>
              </a:rPr>
              <a:t>reference</a:t>
            </a:r>
            <a:r>
              <a:rPr lang="cs-CZ" sz="1600" u="sng" kern="0" dirty="0" smtClean="0">
                <a:solidFill>
                  <a:srgbClr val="000000"/>
                </a:solidFill>
              </a:rPr>
              <a:t>.</a:t>
            </a:r>
          </a:p>
          <a:p>
            <a:pPr marL="0" indent="0" algn="just">
              <a:buFontTx/>
              <a:buNone/>
              <a:defRPr/>
            </a:pPr>
            <a:endParaRPr lang="cs-CZ" altLang="cs-CZ" sz="1600" kern="0" dirty="0" smtClean="0">
              <a:hlinkClick r:id="rId4" action="ppaction://hlinkfile"/>
            </a:endParaRPr>
          </a:p>
        </p:txBody>
      </p:sp>
    </p:spTree>
    <p:extLst>
      <p:ext uri="{BB962C8B-B14F-4D97-AF65-F5344CB8AC3E}">
        <p14:creationId xmlns:p14="http://schemas.microsoft.com/office/powerpoint/2010/main" val="2288673593"/>
      </p:ext>
    </p:extLst>
  </p:cSld>
  <p:clrMapOvr>
    <a:masterClrMapping/>
  </p:clrMapOvr>
  <p:transition advTm="6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 Box 3"/>
          <p:cNvSpPr txBox="1">
            <a:spLocks noChangeArrowheads="1"/>
          </p:cNvSpPr>
          <p:nvPr/>
        </p:nvSpPr>
        <p:spPr bwMode="auto">
          <a:xfrm>
            <a:off x="2864461" y="249060"/>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KREATIVNÍ VÝSTUPY                                  (K3/25)</a:t>
            </a:r>
            <a:endParaRPr lang="cs-CZ" altLang="cs-CZ" sz="2200" b="1" dirty="0"/>
          </a:p>
        </p:txBody>
      </p:sp>
      <p:sp>
        <p:nvSpPr>
          <p:cNvPr id="7" name="Rectangle 11"/>
          <p:cNvSpPr>
            <a:spLocks noGrp="1" noChangeArrowheads="1"/>
          </p:cNvSpPr>
          <p:nvPr>
            <p:ph idx="1"/>
          </p:nvPr>
        </p:nvSpPr>
        <p:spPr>
          <a:xfrm>
            <a:off x="457200" y="1727492"/>
            <a:ext cx="8229600" cy="4525963"/>
          </a:xfrm>
        </p:spPr>
        <p:txBody>
          <a:bodyPr/>
          <a:lstStyle/>
          <a:p>
            <a:pPr marL="0" indent="0" algn="just">
              <a:buFontTx/>
              <a:buNone/>
            </a:pPr>
            <a:endParaRPr lang="cs-CZ" altLang="cs-CZ" sz="1400" dirty="0" smtClean="0"/>
          </a:p>
          <a:p>
            <a:pPr marL="0" indent="0" algn="just">
              <a:buFontTx/>
              <a:buNone/>
            </a:pPr>
            <a:endParaRPr lang="cs-CZ" altLang="cs-CZ" sz="1400" dirty="0" smtClean="0"/>
          </a:p>
          <a:p>
            <a:pPr marL="0" indent="0" algn="just">
              <a:buFontTx/>
              <a:buNone/>
            </a:pPr>
            <a:endParaRPr lang="cs-CZ" altLang="cs-CZ" sz="14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6</a:t>
            </a:fld>
            <a:endParaRPr lang="cs-CZ"/>
          </a:p>
        </p:txBody>
      </p:sp>
      <p:sp>
        <p:nvSpPr>
          <p:cNvPr id="6" name="Rectangle 11"/>
          <p:cNvSpPr txBox="1">
            <a:spLocks noChangeArrowheads="1"/>
          </p:cNvSpPr>
          <p:nvPr/>
        </p:nvSpPr>
        <p:spPr bwMode="auto">
          <a:xfrm>
            <a:off x="457200" y="1628800"/>
            <a:ext cx="8229600" cy="4900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FontTx/>
              <a:buNone/>
              <a:defRPr/>
            </a:pPr>
            <a:endParaRPr lang="cs-CZ" altLang="cs-CZ" sz="1600" kern="0" dirty="0" smtClean="0">
              <a:hlinkClick r:id="rId4" action="ppaction://hlinkfile"/>
            </a:endParaRPr>
          </a:p>
        </p:txBody>
      </p:sp>
      <p:sp>
        <p:nvSpPr>
          <p:cNvPr id="8" name="Zástupný symbol pro obsah 2"/>
          <p:cNvSpPr txBox="1">
            <a:spLocks/>
          </p:cNvSpPr>
          <p:nvPr/>
        </p:nvSpPr>
        <p:spPr bwMode="auto">
          <a:xfrm>
            <a:off x="457200" y="1844825"/>
            <a:ext cx="8229600" cy="4208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Tx/>
              <a:buNone/>
            </a:pPr>
            <a:r>
              <a:rPr lang="cs-CZ" sz="1600" u="sng" kern="0" dirty="0" smtClean="0">
                <a:solidFill>
                  <a:srgbClr val="000000"/>
                </a:solidFill>
                <a:latin typeface="Arial" panose="020B0604020202020204" pitchFamily="34" charset="0"/>
                <a:cs typeface="Arial" panose="020B0604020202020204" pitchFamily="34" charset="0"/>
              </a:rPr>
              <a:t>Realizační podmínkou dotačního titulu </a:t>
            </a:r>
            <a:r>
              <a:rPr lang="cs-CZ" sz="1600" b="1" u="sng" kern="0" dirty="0" smtClean="0">
                <a:solidFill>
                  <a:srgbClr val="000000"/>
                </a:solidFill>
                <a:latin typeface="Arial" panose="020B0604020202020204" pitchFamily="34" charset="0"/>
                <a:cs typeface="Arial" panose="020B0604020202020204" pitchFamily="34" charset="0"/>
              </a:rPr>
              <a:t>K3/25</a:t>
            </a:r>
            <a:r>
              <a:rPr lang="cs-CZ" sz="1600" u="sng" kern="0" dirty="0" smtClean="0">
                <a:solidFill>
                  <a:srgbClr val="000000"/>
                </a:solidFill>
                <a:latin typeface="Arial" panose="020B0604020202020204" pitchFamily="34" charset="0"/>
                <a:cs typeface="Arial" panose="020B0604020202020204" pitchFamily="34" charset="0"/>
              </a:rPr>
              <a:t> je</a:t>
            </a:r>
            <a:r>
              <a:rPr lang="cs-CZ" sz="1600" kern="0" dirty="0" smtClean="0">
                <a:solidFill>
                  <a:srgbClr val="000000"/>
                </a:solidFill>
                <a:latin typeface="Arial" panose="020B0604020202020204" pitchFamily="34" charset="0"/>
                <a:cs typeface="Arial" panose="020B0604020202020204" pitchFamily="34" charset="0"/>
              </a:rPr>
              <a:t>:</a:t>
            </a:r>
          </a:p>
          <a:p>
            <a:pPr marL="0" indent="0">
              <a:buFontTx/>
              <a:buNone/>
            </a:pPr>
            <a:endParaRPr lang="cs-CZ" sz="500" kern="0" dirty="0" smtClean="0">
              <a:solidFill>
                <a:srgbClr val="000000"/>
              </a:solidFill>
              <a:latin typeface="Arial" panose="020B0604020202020204" pitchFamily="34" charset="0"/>
              <a:cs typeface="Arial" panose="020B0604020202020204" pitchFamily="34" charset="0"/>
            </a:endParaRPr>
          </a:p>
          <a:p>
            <a:r>
              <a:rPr lang="cs-CZ" sz="1600" u="sng" kern="0" dirty="0" smtClean="0">
                <a:latin typeface="Arial" panose="020B0604020202020204" pitchFamily="34" charset="0"/>
                <a:cs typeface="Arial" panose="020B0604020202020204" pitchFamily="34" charset="0"/>
              </a:rPr>
              <a:t>doložení výsledku realizovaného díla</a:t>
            </a:r>
            <a:r>
              <a:rPr lang="cs-CZ" sz="1600" kern="0" dirty="0" smtClean="0">
                <a:latin typeface="Arial" panose="020B0604020202020204" pitchFamily="34" charset="0"/>
                <a:cs typeface="Arial" panose="020B0604020202020204" pitchFamily="34" charset="0"/>
              </a:rPr>
              <a:t> ve fyzické podobě (min. ve 2 vyhotoveních) – dílo literární, (audio) vizuální,</a:t>
            </a:r>
          </a:p>
          <a:p>
            <a:pPr marL="0" indent="0">
              <a:buNone/>
            </a:pPr>
            <a:endParaRPr lang="cs-CZ" sz="500" kern="0" dirty="0" smtClean="0">
              <a:latin typeface="Arial" panose="020B0604020202020204" pitchFamily="34" charset="0"/>
              <a:cs typeface="Arial" panose="020B0604020202020204" pitchFamily="34" charset="0"/>
            </a:endParaRPr>
          </a:p>
          <a:p>
            <a:r>
              <a:rPr lang="cs-CZ" sz="1600" u="sng" kern="0" dirty="0" smtClean="0">
                <a:latin typeface="Arial" panose="020B0604020202020204" pitchFamily="34" charset="0"/>
                <a:cs typeface="Arial" panose="020B0604020202020204" pitchFamily="34" charset="0"/>
              </a:rPr>
              <a:t>doložení veřejné prezentace výsledků projektu</a:t>
            </a:r>
            <a:r>
              <a:rPr lang="cs-CZ" sz="1600" kern="0" dirty="0" smtClean="0">
                <a:latin typeface="Arial" panose="020B0604020202020204" pitchFamily="34" charset="0"/>
                <a:cs typeface="Arial" panose="020B0604020202020204" pitchFamily="34" charset="0"/>
              </a:rPr>
              <a:t> způsobem odpovídajícím charakteru díla (např. veřejné čtení, křest CD, zveřejnění ukázky díla na sociálních sítích apod.).</a:t>
            </a:r>
          </a:p>
          <a:p>
            <a:pPr marL="0" indent="0" algn="just">
              <a:buFontTx/>
              <a:buNone/>
              <a:defRPr/>
            </a:pPr>
            <a:endParaRPr lang="cs-CZ" altLang="cs-CZ" sz="1200" kern="0" dirty="0" smtClean="0">
              <a:latin typeface="Arial" panose="020B0604020202020204" pitchFamily="34" charset="0"/>
              <a:cs typeface="Arial" panose="020B0604020202020204" pitchFamily="34" charset="0"/>
            </a:endParaRPr>
          </a:p>
          <a:p>
            <a:pPr marL="0" indent="0">
              <a:buFontTx/>
              <a:buNone/>
            </a:pPr>
            <a:endParaRPr lang="cs-CZ" kern="0" dirty="0"/>
          </a:p>
        </p:txBody>
      </p:sp>
    </p:spTree>
    <p:extLst>
      <p:ext uri="{BB962C8B-B14F-4D97-AF65-F5344CB8AC3E}">
        <p14:creationId xmlns:p14="http://schemas.microsoft.com/office/powerpoint/2010/main" val="4009603603"/>
      </p:ext>
    </p:extLst>
  </p:cSld>
  <p:clrMapOvr>
    <a:masterClrMapping/>
  </p:clrMapOvr>
  <p:transition advTm="6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771800" y="247910"/>
            <a:ext cx="62642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REPREZENTACE MĚSTA                            (K4/25)</a:t>
            </a:r>
            <a:endParaRPr lang="cs-CZ" altLang="cs-CZ" sz="2200" b="1" dirty="0"/>
          </a:p>
        </p:txBody>
      </p:sp>
      <p:sp>
        <p:nvSpPr>
          <p:cNvPr id="6" name="TextovéPole 3"/>
          <p:cNvSpPr txBox="1">
            <a:spLocks noChangeArrowheads="1"/>
          </p:cNvSpPr>
          <p:nvPr/>
        </p:nvSpPr>
        <p:spPr bwMode="auto">
          <a:xfrm>
            <a:off x="323528" y="1700808"/>
            <a:ext cx="84969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endParaRPr lang="cs-CZ" altLang="cs-CZ" sz="1600" dirty="0" smtClean="0"/>
          </a:p>
          <a:p>
            <a:pPr algn="just" eaLnBrk="1" hangingPunct="1">
              <a:spcBef>
                <a:spcPct val="0"/>
              </a:spcBef>
              <a:buFontTx/>
              <a:buNone/>
              <a:defRPr/>
            </a:pPr>
            <a:endParaRPr lang="cs-CZ" sz="1600" dirty="0" smtClean="0"/>
          </a:p>
          <a:p>
            <a:pPr algn="just" eaLnBrk="1" hangingPunct="1">
              <a:spcBef>
                <a:spcPct val="0"/>
              </a:spcBef>
              <a:buFontTx/>
              <a:buNone/>
              <a:defRPr/>
            </a:pP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7</a:t>
            </a:fld>
            <a:endParaRPr lang="cs-CZ"/>
          </a:p>
        </p:txBody>
      </p:sp>
      <p:sp>
        <p:nvSpPr>
          <p:cNvPr id="7" name="Rectangle 11"/>
          <p:cNvSpPr txBox="1">
            <a:spLocks noChangeArrowheads="1"/>
          </p:cNvSpPr>
          <p:nvPr/>
        </p:nvSpPr>
        <p:spPr bwMode="auto">
          <a:xfrm>
            <a:off x="457200" y="1700808"/>
            <a:ext cx="8229600" cy="4544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just">
              <a:buFontTx/>
              <a:buNone/>
              <a:defRPr/>
            </a:pPr>
            <a:endParaRPr lang="cs-CZ" altLang="cs-CZ" sz="1600" kern="0" dirty="0" smtClean="0"/>
          </a:p>
          <a:p>
            <a:pPr marL="0" indent="0" algn="just">
              <a:buFontTx/>
              <a:buNone/>
              <a:defRPr/>
            </a:pPr>
            <a:r>
              <a:rPr lang="cs-CZ" altLang="cs-CZ" sz="1600" b="1" u="sng" kern="0" dirty="0" smtClean="0">
                <a:solidFill>
                  <a:srgbClr val="FF0000"/>
                </a:solidFill>
              </a:rPr>
              <a:t>Cílem dotačního titulu K4/25</a:t>
            </a:r>
            <a:r>
              <a:rPr lang="cs-CZ" altLang="cs-CZ" sz="1600" kern="0" dirty="0" smtClean="0">
                <a:solidFill>
                  <a:srgbClr val="FF0000"/>
                </a:solidFill>
              </a:rPr>
              <a:t> </a:t>
            </a:r>
            <a:r>
              <a:rPr lang="cs-CZ" altLang="cs-CZ" sz="1600" kern="0" dirty="0" smtClean="0"/>
              <a:t>je podpora místních jednotlivců, kulturních subjektů </a:t>
            </a:r>
            <a:br>
              <a:rPr lang="cs-CZ" altLang="cs-CZ" sz="1600" kern="0" dirty="0" smtClean="0"/>
            </a:br>
            <a:r>
              <a:rPr lang="cs-CZ" altLang="cs-CZ" sz="1600" kern="0" dirty="0" smtClean="0"/>
              <a:t>a organizací při reprezentaci města Opavy na prestižních přehlídkách, soutěžích </a:t>
            </a:r>
            <a:br>
              <a:rPr lang="cs-CZ" altLang="cs-CZ" sz="1600" kern="0" dirty="0" smtClean="0"/>
            </a:br>
            <a:r>
              <a:rPr lang="cs-CZ" altLang="cs-CZ" sz="1600" kern="0" dirty="0" smtClean="0"/>
              <a:t>a festivalech  ČR i zahraničí, které žánrově souvisejí s jejich celoroční činností.</a:t>
            </a:r>
          </a:p>
          <a:p>
            <a:pPr marL="0" indent="0" algn="just">
              <a:buFontTx/>
              <a:buNone/>
              <a:defRPr/>
            </a:pPr>
            <a:endParaRPr lang="cs-CZ" altLang="cs-CZ" sz="1200" kern="0" dirty="0" smtClean="0"/>
          </a:p>
          <a:p>
            <a:pPr marL="0" indent="0" algn="just">
              <a:buFontTx/>
              <a:buNone/>
              <a:defRPr/>
            </a:pPr>
            <a:r>
              <a:rPr lang="cs-CZ" altLang="cs-CZ" sz="1600" kern="0" dirty="0" smtClean="0"/>
              <a:t>Minimální výše poskytnuté dotace:	</a:t>
            </a:r>
            <a:r>
              <a:rPr lang="cs-CZ" altLang="cs-CZ" sz="1600" kern="0" dirty="0" smtClean="0">
                <a:solidFill>
                  <a:srgbClr val="000000"/>
                </a:solidFill>
              </a:rPr>
              <a:t>  </a:t>
            </a:r>
            <a:r>
              <a:rPr lang="cs-CZ" altLang="cs-CZ" sz="1600" b="1" kern="0" dirty="0" smtClean="0">
                <a:solidFill>
                  <a:srgbClr val="000000"/>
                </a:solidFill>
              </a:rPr>
              <a:t>20.000,00 Kč</a:t>
            </a:r>
          </a:p>
          <a:p>
            <a:pPr marL="0" indent="0" algn="just">
              <a:buFontTx/>
              <a:buNone/>
              <a:defRPr/>
            </a:pPr>
            <a:r>
              <a:rPr lang="cs-CZ" altLang="cs-CZ" sz="1600" kern="0" dirty="0" smtClean="0">
                <a:solidFill>
                  <a:srgbClr val="000000"/>
                </a:solidFill>
              </a:rPr>
              <a:t>Maximální výše poskytnuté dotace:	</a:t>
            </a:r>
            <a:r>
              <a:rPr lang="cs-CZ" altLang="cs-CZ" sz="1600" b="1" kern="0" dirty="0" smtClean="0">
                <a:solidFill>
                  <a:srgbClr val="000000"/>
                </a:solidFill>
              </a:rPr>
              <a:t>100.000,00 Kč</a:t>
            </a:r>
          </a:p>
          <a:p>
            <a:pPr marL="0" indent="0" algn="just">
              <a:buFontTx/>
              <a:buNone/>
              <a:defRPr/>
            </a:pPr>
            <a:endParaRPr lang="cs-CZ" altLang="cs-CZ" sz="1200" kern="0" dirty="0" smtClean="0"/>
          </a:p>
          <a:p>
            <a:pPr marL="0" indent="0" algn="just">
              <a:buFontTx/>
              <a:buNone/>
              <a:defRPr/>
            </a:pPr>
            <a:r>
              <a:rPr lang="cs-CZ" altLang="cs-CZ" sz="1600" kern="0" dirty="0" smtClean="0"/>
              <a:t>Žadatel o dotaci může podat pouze </a:t>
            </a:r>
            <a:r>
              <a:rPr lang="cs-CZ" altLang="cs-CZ" sz="1600" b="1" u="sng" kern="0" cap="all" dirty="0" smtClean="0"/>
              <a:t>jednu</a:t>
            </a:r>
            <a:r>
              <a:rPr lang="cs-CZ" altLang="cs-CZ" sz="1600" kern="0" dirty="0" smtClean="0"/>
              <a:t> žádost !</a:t>
            </a:r>
          </a:p>
          <a:p>
            <a:pPr marL="0" indent="0" algn="just">
              <a:buFontTx/>
              <a:buNone/>
              <a:defRPr/>
            </a:pPr>
            <a:endParaRPr lang="cs-CZ" altLang="cs-CZ" sz="1200" kern="0" dirty="0" smtClean="0">
              <a:hlinkClick r:id="rId4" action="ppaction://hlinkfile"/>
            </a:endParaRPr>
          </a:p>
          <a:p>
            <a:pPr marL="0" indent="0" algn="just">
              <a:buFontTx/>
              <a:buNone/>
              <a:defRPr/>
            </a:pPr>
            <a:r>
              <a:rPr lang="cs-CZ" altLang="cs-CZ" sz="1600" kern="0" dirty="0" smtClean="0"/>
              <a:t>Minimální % spoluúčast žadatele na uznatelných nákladech projektu: </a:t>
            </a:r>
            <a:r>
              <a:rPr lang="cs-CZ" altLang="cs-CZ" sz="1600" b="1" kern="0" dirty="0" smtClean="0"/>
              <a:t>35 %</a:t>
            </a:r>
            <a:r>
              <a:rPr lang="cs-CZ" altLang="cs-CZ" sz="1600" kern="0" dirty="0" smtClean="0"/>
              <a:t>.</a:t>
            </a:r>
          </a:p>
          <a:p>
            <a:pPr marL="0" indent="0" algn="just">
              <a:buFontTx/>
              <a:buNone/>
              <a:defRPr/>
            </a:pPr>
            <a:endParaRPr lang="cs-CZ" altLang="cs-CZ" sz="1600" kern="0" dirty="0" smtClean="0">
              <a:hlinkClick r:id="rId4" action="ppaction://hlinkfile"/>
            </a:endParaRPr>
          </a:p>
        </p:txBody>
      </p:sp>
    </p:spTree>
    <p:extLst>
      <p:ext uri="{BB962C8B-B14F-4D97-AF65-F5344CB8AC3E}">
        <p14:creationId xmlns:p14="http://schemas.microsoft.com/office/powerpoint/2010/main" val="3813776596"/>
      </p:ext>
    </p:extLst>
  </p:cSld>
  <p:clrMapOvr>
    <a:masterClrMapping/>
  </p:clrMapOvr>
  <p:transition advTm="6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3"/>
          <p:cNvSpPr txBox="1">
            <a:spLocks noChangeArrowheads="1"/>
          </p:cNvSpPr>
          <p:nvPr/>
        </p:nvSpPr>
        <p:spPr bwMode="auto">
          <a:xfrm>
            <a:off x="2792087" y="345280"/>
            <a:ext cx="626427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t>(NE)OPRÁVNĚNÝ </a:t>
            </a:r>
            <a:r>
              <a:rPr lang="cs-CZ" altLang="cs-CZ" sz="2200" b="1" dirty="0"/>
              <a:t>ŽADATEL</a:t>
            </a:r>
          </a:p>
        </p:txBody>
      </p:sp>
      <p:sp>
        <p:nvSpPr>
          <p:cNvPr id="6" name="TextovéPole 3"/>
          <p:cNvSpPr txBox="1">
            <a:spLocks noChangeArrowheads="1"/>
          </p:cNvSpPr>
          <p:nvPr/>
        </p:nvSpPr>
        <p:spPr bwMode="auto">
          <a:xfrm>
            <a:off x="359532" y="1772816"/>
            <a:ext cx="84249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endParaRPr lang="cs-CZ" sz="1600" dirty="0" smtClean="0"/>
          </a:p>
          <a:p>
            <a:pPr algn="just" eaLnBrk="1" hangingPunct="1">
              <a:spcBef>
                <a:spcPct val="0"/>
              </a:spcBef>
              <a:buFontTx/>
              <a:buNone/>
              <a:defRPr/>
            </a:pPr>
            <a:endParaRPr lang="cs-CZ" altLang="cs-CZ" sz="1600" dirty="0" smtClean="0"/>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8</a:t>
            </a:fld>
            <a:endParaRPr lang="cs-CZ"/>
          </a:p>
        </p:txBody>
      </p:sp>
      <p:sp>
        <p:nvSpPr>
          <p:cNvPr id="7" name="TextovéPole 3"/>
          <p:cNvSpPr txBox="1">
            <a:spLocks noChangeArrowheads="1"/>
          </p:cNvSpPr>
          <p:nvPr/>
        </p:nvSpPr>
        <p:spPr bwMode="auto">
          <a:xfrm>
            <a:off x="395288" y="1700808"/>
            <a:ext cx="8291512" cy="4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just" eaLnBrk="1" hangingPunct="1">
              <a:spcBef>
                <a:spcPct val="0"/>
              </a:spcBef>
              <a:buFontTx/>
              <a:buNone/>
              <a:defRPr/>
            </a:pPr>
            <a:r>
              <a:rPr lang="cs-CZ" altLang="cs-CZ" sz="1600" b="1" u="sng" dirty="0" smtClean="0"/>
              <a:t>Oprávněný žadatel – K1/25</a:t>
            </a:r>
          </a:p>
          <a:p>
            <a:pPr lvl="0"/>
            <a:r>
              <a:rPr lang="cs-CZ" sz="1600" dirty="0" smtClean="0"/>
              <a:t>     právnické </a:t>
            </a:r>
            <a:r>
              <a:rPr lang="cs-CZ" sz="1600" dirty="0"/>
              <a:t>osoby a fyzické osoby podnikající, které vykonávají činnost v oblasti kultury</a:t>
            </a:r>
          </a:p>
          <a:p>
            <a:pPr algn="just" eaLnBrk="1" hangingPunct="1">
              <a:spcBef>
                <a:spcPct val="0"/>
              </a:spcBef>
              <a:buFontTx/>
              <a:buNone/>
              <a:defRPr/>
            </a:pPr>
            <a:endParaRPr lang="cs-CZ" altLang="cs-CZ" sz="1400" dirty="0" smtClean="0"/>
          </a:p>
          <a:p>
            <a:pPr algn="just" eaLnBrk="1" hangingPunct="1">
              <a:spcBef>
                <a:spcPct val="0"/>
              </a:spcBef>
              <a:buFontTx/>
              <a:buNone/>
              <a:defRPr/>
            </a:pPr>
            <a:r>
              <a:rPr lang="cs-CZ" altLang="cs-CZ" sz="1600" b="1" u="sng" dirty="0" smtClean="0"/>
              <a:t>Oprávněný žadatel - K2/25, K3/25, K4/25 a K5/25</a:t>
            </a:r>
            <a:endParaRPr lang="cs-CZ" altLang="cs-CZ" sz="1600" u="sng" dirty="0" smtClean="0"/>
          </a:p>
          <a:p>
            <a:pPr marL="342900" indent="-342900" algn="just" eaLnBrk="1" hangingPunct="1">
              <a:spcBef>
                <a:spcPct val="0"/>
              </a:spcBef>
              <a:defRPr/>
            </a:pPr>
            <a:r>
              <a:rPr lang="cs-CZ" sz="1600" dirty="0"/>
              <a:t>právnické a fyzické </a:t>
            </a:r>
            <a:r>
              <a:rPr lang="cs-CZ" sz="1600" dirty="0" smtClean="0"/>
              <a:t>osoby, příspěvkové </a:t>
            </a:r>
            <a:r>
              <a:rPr lang="cs-CZ" sz="1600" dirty="0"/>
              <a:t>organizace zřízené krajem, které vykonávají činnost v oblasti </a:t>
            </a:r>
            <a:r>
              <a:rPr lang="cs-CZ" sz="1600" dirty="0" smtClean="0"/>
              <a:t>kultury</a:t>
            </a:r>
          </a:p>
          <a:p>
            <a:pPr marL="342900" indent="-342900" algn="just" eaLnBrk="1" hangingPunct="1">
              <a:spcBef>
                <a:spcPct val="0"/>
              </a:spcBef>
              <a:defRPr/>
            </a:pPr>
            <a:endParaRPr lang="cs-CZ" altLang="cs-CZ" sz="1400" b="1" dirty="0" smtClean="0"/>
          </a:p>
          <a:p>
            <a:pPr lvl="0">
              <a:buNone/>
            </a:pPr>
            <a:r>
              <a:rPr lang="cs-CZ" sz="1600" b="1" u="sng" dirty="0" smtClean="0"/>
              <a:t>Neoprávněný žadatel </a:t>
            </a:r>
          </a:p>
          <a:p>
            <a:pPr marL="285750" indent="-285750"/>
            <a:r>
              <a:rPr lang="cs-CZ" sz="1600" dirty="0" smtClean="0"/>
              <a:t>městské části statutárního </a:t>
            </a:r>
            <a:r>
              <a:rPr lang="cs-CZ" sz="1600" dirty="0"/>
              <a:t>města </a:t>
            </a:r>
            <a:r>
              <a:rPr lang="cs-CZ" sz="1600" dirty="0" smtClean="0"/>
              <a:t>Opavy</a:t>
            </a:r>
          </a:p>
          <a:p>
            <a:pPr marL="285750" indent="-285750"/>
            <a:r>
              <a:rPr lang="cs-CZ" sz="1600" dirty="0" smtClean="0"/>
              <a:t>příspěvkové </a:t>
            </a:r>
            <a:r>
              <a:rPr lang="cs-CZ" sz="1600" dirty="0"/>
              <a:t>organizace, jejímž zřizovatelem je statutární město </a:t>
            </a:r>
            <a:r>
              <a:rPr lang="cs-CZ" sz="1600" dirty="0" smtClean="0"/>
              <a:t>Opava</a:t>
            </a:r>
          </a:p>
          <a:p>
            <a:pPr marL="285750" indent="-285750"/>
            <a:r>
              <a:rPr lang="cs-CZ" sz="1600" dirty="0" smtClean="0"/>
              <a:t>státní </a:t>
            </a:r>
            <a:r>
              <a:rPr lang="cs-CZ" sz="1600" dirty="0"/>
              <a:t>příspěvkové </a:t>
            </a:r>
            <a:r>
              <a:rPr lang="cs-CZ" sz="1600" dirty="0" smtClean="0"/>
              <a:t>organizace</a:t>
            </a:r>
          </a:p>
          <a:p>
            <a:pPr marL="285750" indent="-285750"/>
            <a:r>
              <a:rPr lang="cs-CZ" sz="1600" dirty="0" smtClean="0"/>
              <a:t>příspěvkové </a:t>
            </a:r>
            <a:r>
              <a:rPr lang="cs-CZ" sz="1600" dirty="0"/>
              <a:t>organizace zřízené krajem </a:t>
            </a:r>
            <a:r>
              <a:rPr lang="cs-CZ" sz="1600" dirty="0" smtClean="0"/>
              <a:t>(pouze u </a:t>
            </a:r>
            <a:r>
              <a:rPr lang="cs-CZ" sz="1600" dirty="0"/>
              <a:t>dotačního titulu </a:t>
            </a:r>
            <a:r>
              <a:rPr lang="cs-CZ" sz="1600" dirty="0" smtClean="0"/>
              <a:t>K1/25)</a:t>
            </a:r>
          </a:p>
          <a:p>
            <a:pPr marL="285750" indent="-285750"/>
            <a:r>
              <a:rPr lang="cs-CZ" sz="1600" b="1" dirty="0">
                <a:solidFill>
                  <a:srgbClr val="FF0000"/>
                </a:solidFill>
              </a:rPr>
              <a:t>p</a:t>
            </a:r>
            <a:r>
              <a:rPr lang="cs-CZ" sz="1600" b="1" dirty="0" smtClean="0">
                <a:solidFill>
                  <a:srgbClr val="FF0000"/>
                </a:solidFill>
              </a:rPr>
              <a:t>rávnické a fyzické osoby podnikající, které vykonávají kulturní činnost v prostorech, které jsou majetkem statutárního města Opavy (pouze u dotačního titulu K1/25)</a:t>
            </a:r>
            <a:endParaRPr lang="cs-CZ" sz="1600" b="1" dirty="0">
              <a:solidFill>
                <a:srgbClr val="FF0000"/>
              </a:solidFill>
            </a:endParaRPr>
          </a:p>
          <a:p>
            <a:pPr marL="342900" indent="-342900" algn="just" eaLnBrk="1" hangingPunct="1">
              <a:spcBef>
                <a:spcPct val="0"/>
              </a:spcBef>
              <a:defRPr/>
            </a:pPr>
            <a:endParaRPr lang="cs-CZ" altLang="cs-CZ" sz="1600" b="1" dirty="0" smtClean="0"/>
          </a:p>
        </p:txBody>
      </p:sp>
    </p:spTree>
    <p:extLst>
      <p:ext uri="{BB962C8B-B14F-4D97-AF65-F5344CB8AC3E}">
        <p14:creationId xmlns:p14="http://schemas.microsoft.com/office/powerpoint/2010/main" val="1248290223"/>
      </p:ext>
    </p:extLst>
  </p:cSld>
  <p:clrMapOvr>
    <a:masterClrMapping/>
  </p:clrMapOvr>
  <p:transition advTm="6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 Box 3"/>
          <p:cNvSpPr txBox="1">
            <a:spLocks noChangeArrowheads="1"/>
          </p:cNvSpPr>
          <p:nvPr/>
        </p:nvSpPr>
        <p:spPr bwMode="auto">
          <a:xfrm>
            <a:off x="2771800" y="344943"/>
            <a:ext cx="626427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200" b="1" dirty="0" smtClean="0">
                <a:solidFill>
                  <a:srgbClr val="000000"/>
                </a:solidFill>
              </a:rPr>
              <a:t>ŽÁDOST O DOTACI A JEJÍ PŘEDLOŽENÍ</a:t>
            </a:r>
            <a:endParaRPr lang="cs-CZ" altLang="cs-CZ" sz="2200" b="1" dirty="0">
              <a:solidFill>
                <a:srgbClr val="0070C0"/>
              </a:solidFill>
            </a:endParaRPr>
          </a:p>
        </p:txBody>
      </p:sp>
      <p:sp>
        <p:nvSpPr>
          <p:cNvPr id="7" name="Rectangle 11"/>
          <p:cNvSpPr>
            <a:spLocks noGrp="1" noChangeArrowheads="1"/>
          </p:cNvSpPr>
          <p:nvPr>
            <p:ph idx="1"/>
          </p:nvPr>
        </p:nvSpPr>
        <p:spPr>
          <a:xfrm>
            <a:off x="467544" y="1249317"/>
            <a:ext cx="8424936" cy="5328592"/>
          </a:xfrm>
        </p:spPr>
        <p:txBody>
          <a:bodyPr/>
          <a:lstStyle/>
          <a:p>
            <a:pPr marL="0" indent="0" algn="just">
              <a:buFontTx/>
              <a:buNone/>
              <a:defRPr/>
            </a:pPr>
            <a:endParaRPr lang="cs-CZ" altLang="cs-CZ" sz="1600" b="1" dirty="0" smtClean="0">
              <a:solidFill>
                <a:srgbClr val="FF0000"/>
              </a:solidFill>
            </a:endParaRPr>
          </a:p>
          <a:p>
            <a:pPr marL="0" indent="0">
              <a:buFontTx/>
              <a:buNone/>
              <a:defRPr/>
            </a:pPr>
            <a:endParaRPr lang="cs-CZ" altLang="cs-CZ" sz="1600" dirty="0" smtClean="0">
              <a:solidFill>
                <a:srgbClr val="000000"/>
              </a:solidFill>
              <a:hlinkClick r:id="rId4" action="ppaction://hlinkfile"/>
            </a:endParaRPr>
          </a:p>
        </p:txBody>
      </p:sp>
      <p:sp>
        <p:nvSpPr>
          <p:cNvPr id="2" name="Zástupný symbol pro číslo snímku 1"/>
          <p:cNvSpPr>
            <a:spLocks noGrp="1"/>
          </p:cNvSpPr>
          <p:nvPr>
            <p:ph type="sldNum" sz="quarter" idx="12"/>
          </p:nvPr>
        </p:nvSpPr>
        <p:spPr/>
        <p:txBody>
          <a:bodyPr/>
          <a:lstStyle/>
          <a:p>
            <a:pPr>
              <a:defRPr/>
            </a:pPr>
            <a:fld id="{0DC07150-7A4F-4793-AE8E-E503D80DE90C}" type="slidenum">
              <a:rPr lang="cs-CZ" smtClean="0"/>
              <a:pPr>
                <a:defRPr/>
              </a:pPr>
              <a:t>9</a:t>
            </a:fld>
            <a:endParaRPr lang="cs-CZ"/>
          </a:p>
        </p:txBody>
      </p:sp>
      <p:sp>
        <p:nvSpPr>
          <p:cNvPr id="8" name="Rectangle 11"/>
          <p:cNvSpPr txBox="1">
            <a:spLocks noChangeArrowheads="1"/>
          </p:cNvSpPr>
          <p:nvPr/>
        </p:nvSpPr>
        <p:spPr bwMode="auto">
          <a:xfrm>
            <a:off x="737574" y="1608201"/>
            <a:ext cx="7668852" cy="484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spcBef>
                <a:spcPct val="0"/>
              </a:spcBef>
              <a:buFontTx/>
              <a:buNone/>
              <a:defRPr/>
            </a:pPr>
            <a:r>
              <a:rPr lang="cs-CZ" altLang="cs-CZ" sz="1800" b="1" kern="0" dirty="0" smtClean="0"/>
              <a:t>Termín pro předložení žádosti o </a:t>
            </a:r>
            <a:r>
              <a:rPr lang="cs-CZ" altLang="cs-CZ" sz="1800" b="1" kern="0" dirty="0" smtClean="0">
                <a:solidFill>
                  <a:srgbClr val="000000"/>
                </a:solidFill>
              </a:rPr>
              <a:t>dotaci:  </a:t>
            </a:r>
            <a:r>
              <a:rPr lang="cs-CZ" altLang="cs-CZ" sz="1800" b="1" kern="0" dirty="0" smtClean="0">
                <a:solidFill>
                  <a:srgbClr val="FF0000"/>
                </a:solidFill>
              </a:rPr>
              <a:t>1. 9. – 30. 9. 2024</a:t>
            </a:r>
          </a:p>
          <a:p>
            <a:pPr algn="just" eaLnBrk="1" hangingPunct="1">
              <a:spcBef>
                <a:spcPct val="0"/>
              </a:spcBef>
              <a:buFontTx/>
              <a:buNone/>
              <a:defRPr/>
            </a:pPr>
            <a:endParaRPr lang="cs-CZ" altLang="cs-CZ" sz="1400" b="1" kern="0" dirty="0" smtClean="0"/>
          </a:p>
          <a:p>
            <a:pPr marL="0" indent="0" algn="just">
              <a:buFontTx/>
              <a:buNone/>
            </a:pPr>
            <a:r>
              <a:rPr lang="cs-CZ" sz="1600" kern="0" dirty="0" smtClean="0"/>
              <a:t>Žadatel je povinen předložit vyplněnou </a:t>
            </a:r>
            <a:r>
              <a:rPr lang="cs-CZ" sz="1600" b="1" kern="0" dirty="0" smtClean="0"/>
              <a:t>Žádost o dotaci včetně všech </a:t>
            </a:r>
            <a:br>
              <a:rPr lang="cs-CZ" sz="1600" b="1" kern="0" dirty="0" smtClean="0"/>
            </a:br>
            <a:r>
              <a:rPr lang="cs-CZ" sz="1600" b="1" kern="0" dirty="0" smtClean="0"/>
              <a:t>povinných příloh</a:t>
            </a:r>
            <a:r>
              <a:rPr lang="cs-CZ" sz="1600" kern="0" dirty="0" smtClean="0"/>
              <a:t> </a:t>
            </a:r>
            <a:r>
              <a:rPr lang="cs-CZ" sz="1600" b="1" kern="0" dirty="0" smtClean="0">
                <a:solidFill>
                  <a:srgbClr val="FF0000"/>
                </a:solidFill>
              </a:rPr>
              <a:t>prostřednictvím elektronické aplikace GRANTYS</a:t>
            </a:r>
            <a:r>
              <a:rPr lang="cs-CZ" sz="1600" kern="0" dirty="0" smtClean="0"/>
              <a:t> </a:t>
            </a:r>
            <a:br>
              <a:rPr lang="cs-CZ" sz="1600" kern="0" dirty="0" smtClean="0"/>
            </a:br>
            <a:r>
              <a:rPr lang="cs-CZ" sz="1600" kern="0" dirty="0" smtClean="0"/>
              <a:t>(</a:t>
            </a:r>
            <a:r>
              <a:rPr lang="cs-CZ" sz="1600" u="sng" kern="0" dirty="0" smtClean="0">
                <a:hlinkClick r:id="rId5"/>
              </a:rPr>
              <a:t>https://dotace.opava-city.cz/</a:t>
            </a:r>
            <a:r>
              <a:rPr lang="cs-CZ" sz="1600" kern="0" dirty="0" smtClean="0"/>
              <a:t>), tzn. </a:t>
            </a:r>
          </a:p>
          <a:p>
            <a:pPr marL="0" indent="0" algn="just">
              <a:buFontTx/>
              <a:buNone/>
            </a:pPr>
            <a:endParaRPr lang="cs-CZ" sz="400" kern="0" dirty="0" smtClean="0"/>
          </a:p>
          <a:p>
            <a:pPr algn="just">
              <a:buFontTx/>
              <a:buAutoNum type="arabicParenR"/>
            </a:pPr>
            <a:r>
              <a:rPr lang="cs-CZ" sz="1600" kern="0" dirty="0" smtClean="0"/>
              <a:t>Žádost vyplnit a odeslat v systému </a:t>
            </a:r>
            <a:r>
              <a:rPr lang="cs-CZ" sz="1600" kern="0" dirty="0" err="1" smtClean="0"/>
              <a:t>Grantys</a:t>
            </a:r>
            <a:r>
              <a:rPr lang="cs-CZ" sz="1600" kern="0" dirty="0" smtClean="0"/>
              <a:t>,</a:t>
            </a:r>
          </a:p>
          <a:p>
            <a:pPr algn="just">
              <a:buFontTx/>
              <a:buAutoNum type="arabicParenR"/>
            </a:pPr>
            <a:r>
              <a:rPr lang="cs-CZ" sz="1600" kern="0" dirty="0" smtClean="0"/>
              <a:t>Odeslanou žádost vygenerovat a doručit jedním z těchto způsobů (bez příloh):</a:t>
            </a:r>
          </a:p>
          <a:p>
            <a:pPr lvl="1" algn="just">
              <a:buFont typeface="+mj-lt"/>
              <a:buAutoNum type="alphaLcParenR"/>
            </a:pPr>
            <a:r>
              <a:rPr lang="cs-CZ" sz="1600" b="1" kern="0" dirty="0" smtClean="0">
                <a:latin typeface="Arial" panose="020B0604020202020204" pitchFamily="34" charset="0"/>
                <a:cs typeface="Arial" panose="020B0604020202020204" pitchFamily="34" charset="0"/>
              </a:rPr>
              <a:t>prostřednictvím DS </a:t>
            </a:r>
            <a:r>
              <a:rPr lang="cs-CZ" sz="1600" kern="0" dirty="0" smtClean="0">
                <a:latin typeface="Arial" panose="020B0604020202020204" pitchFamily="34" charset="0"/>
                <a:cs typeface="Arial" panose="020B0604020202020204" pitchFamily="34" charset="0"/>
              </a:rPr>
              <a:t>(v případě zaslání žádosti z DS žadatele, není třeba elektronicky podepisovat), </a:t>
            </a:r>
          </a:p>
          <a:p>
            <a:pPr lvl="1" algn="just">
              <a:buFont typeface="+mj-lt"/>
              <a:buAutoNum type="alphaLcParenR"/>
            </a:pPr>
            <a:r>
              <a:rPr lang="cs-CZ" sz="1600" b="1" kern="0" dirty="0" smtClean="0">
                <a:latin typeface="Arial" panose="020B0604020202020204" pitchFamily="34" charset="0"/>
                <a:cs typeface="Arial" panose="020B0604020202020204" pitchFamily="34" charset="0"/>
              </a:rPr>
              <a:t>v listinné podobě </a:t>
            </a:r>
            <a:r>
              <a:rPr lang="cs-CZ" sz="1600" kern="0" dirty="0" smtClean="0">
                <a:latin typeface="Arial" panose="020B0604020202020204" pitchFamily="34" charset="0"/>
                <a:cs typeface="Arial" panose="020B0604020202020204" pitchFamily="34" charset="0"/>
              </a:rPr>
              <a:t>(v případě, že žádost je podepsaná pověřeným zástupcem žadatele, je třeba přiložit </a:t>
            </a:r>
            <a:r>
              <a:rPr lang="cs-CZ" sz="1600" kern="0" dirty="0" smtClean="0">
                <a:solidFill>
                  <a:srgbClr val="FF0000"/>
                </a:solidFill>
                <a:latin typeface="Arial" panose="020B0604020202020204" pitchFamily="34" charset="0"/>
                <a:cs typeface="Arial" panose="020B0604020202020204" pitchFamily="34" charset="0"/>
              </a:rPr>
              <a:t>originál nebo ověřenou kopii pověření nebo plné moci</a:t>
            </a:r>
            <a:r>
              <a:rPr lang="cs-CZ" sz="1600" kern="0" dirty="0" smtClean="0">
                <a:latin typeface="Arial" panose="020B0604020202020204" pitchFamily="34" charset="0"/>
                <a:cs typeface="Arial" panose="020B0604020202020204" pitchFamily="34" charset="0"/>
              </a:rPr>
              <a:t>)</a:t>
            </a:r>
            <a:r>
              <a:rPr lang="cs-CZ" sz="1600" b="1" kern="0" dirty="0" smtClean="0">
                <a:latin typeface="Arial" panose="020B0604020202020204" pitchFamily="34" charset="0"/>
                <a:cs typeface="Arial" panose="020B0604020202020204" pitchFamily="34" charset="0"/>
              </a:rPr>
              <a:t>,</a:t>
            </a:r>
            <a:r>
              <a:rPr lang="cs-CZ" sz="1600" kern="0" dirty="0" smtClean="0">
                <a:latin typeface="Arial" panose="020B0604020202020204" pitchFamily="34" charset="0"/>
                <a:cs typeface="Arial" panose="020B0604020202020204" pitchFamily="34" charset="0"/>
              </a:rPr>
              <a:t> a to na podatelnu SMO nebo zaslat prostřednictvím provozovatele poštovních služeb. </a:t>
            </a:r>
          </a:p>
          <a:p>
            <a:pPr marL="0" indent="0" algn="just">
              <a:buFontTx/>
              <a:buNone/>
            </a:pPr>
            <a:endParaRPr lang="cs-CZ" sz="800" kern="0" dirty="0" smtClean="0"/>
          </a:p>
          <a:p>
            <a:pPr marL="0" indent="0" algn="just">
              <a:buFontTx/>
              <a:buNone/>
            </a:pPr>
            <a:r>
              <a:rPr lang="cs-CZ" sz="1600" u="sng" kern="0" dirty="0" smtClean="0">
                <a:latin typeface="Arial" panose="020B0604020202020204" pitchFamily="34" charset="0"/>
                <a:cs typeface="Arial" panose="020B0604020202020204" pitchFamily="34" charset="0"/>
              </a:rPr>
              <a:t>Obálka bude označena:</a:t>
            </a:r>
          </a:p>
          <a:p>
            <a:pPr lvl="1"/>
            <a:r>
              <a:rPr lang="cs-CZ" sz="1600" kern="0" dirty="0" smtClean="0">
                <a:latin typeface="Arial" panose="020B0604020202020204" pitchFamily="34" charset="0"/>
                <a:cs typeface="Arial" panose="020B0604020202020204" pitchFamily="34" charset="0"/>
              </a:rPr>
              <a:t>plným názvem žadatele a adresou jeho sídla,</a:t>
            </a:r>
          </a:p>
          <a:p>
            <a:pPr lvl="1"/>
            <a:r>
              <a:rPr lang="cs-CZ" sz="1600" kern="0" dirty="0" smtClean="0">
                <a:latin typeface="Arial" panose="020B0604020202020204" pitchFamily="34" charset="0"/>
                <a:cs typeface="Arial" panose="020B0604020202020204" pitchFamily="34" charset="0"/>
              </a:rPr>
              <a:t>textem „Program KULTURA 2025 – neotvírat“.</a:t>
            </a:r>
          </a:p>
          <a:p>
            <a:pPr marL="0" indent="0">
              <a:buFontTx/>
              <a:buNone/>
            </a:pPr>
            <a:endParaRPr lang="cs-CZ" sz="1600" kern="0" dirty="0" smtClean="0">
              <a:latin typeface="Arial" panose="020B0604020202020204" pitchFamily="34" charset="0"/>
              <a:cs typeface="Arial" panose="020B0604020202020204" pitchFamily="34" charset="0"/>
            </a:endParaRPr>
          </a:p>
          <a:p>
            <a:pPr marL="0" lvl="2" indent="0" algn="just" eaLnBrk="1" hangingPunct="1">
              <a:spcBef>
                <a:spcPct val="0"/>
              </a:spcBef>
              <a:buFontTx/>
              <a:buNone/>
              <a:defRPr/>
            </a:pPr>
            <a:endParaRPr lang="cs-CZ" altLang="cs-CZ" sz="1600" kern="0" dirty="0">
              <a:solidFill>
                <a:srgbClr val="FF0000"/>
              </a:solidFill>
            </a:endParaRPr>
          </a:p>
        </p:txBody>
      </p:sp>
    </p:spTree>
    <p:extLst>
      <p:ext uri="{BB962C8B-B14F-4D97-AF65-F5344CB8AC3E}">
        <p14:creationId xmlns:p14="http://schemas.microsoft.com/office/powerpoint/2010/main" val="582973569"/>
      </p:ext>
    </p:extLst>
  </p:cSld>
  <p:clrMapOvr>
    <a:masterClrMapping/>
  </p:clrMapOvr>
  <p:transition advTm="60000"/>
  <p:timing>
    <p:tnLst>
      <p:par>
        <p:cTn id="1" dur="indefinite" restart="never" nodeType="tmRoot"/>
      </p:par>
    </p:tnLst>
  </p:timing>
</p:sld>
</file>

<file path=ppt/theme/theme1.xml><?xml version="1.0" encoding="utf-8"?>
<a:theme xmlns:a="http://schemas.openxmlformats.org/drawingml/2006/main" name="mmopava-sablona-prezentace-nadpis">
  <a:themeElements>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mopava-sablona-prezentace-nadpis">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mopava-sablona-prezentace-nadpi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mopava-sablona-prezentace-nadpi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mopava-sablona-prezentace-nadpi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mopava-sablona-prezentace-nadpi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mopava-sablona-prezentace-nadpi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mopava-sablona-prezentace-nadpi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mopava-sablona-prezentace-nadpi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mopava-sablona-prezentace-nadpi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mopava-sablona-prezentace-nadpi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mopava-sablona-prezentace-nadpi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mopava-sablona-prezentace-nadpi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mmopava-sablona-prezentace-nadpis</Template>
  <TotalTime>12724</TotalTime>
  <Words>1669</Words>
  <Application>Microsoft Office PowerPoint</Application>
  <PresentationFormat>Předvádění na obrazovce (4:3)</PresentationFormat>
  <Paragraphs>553</Paragraphs>
  <Slides>37</Slides>
  <Notes>37</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37</vt:i4>
      </vt:variant>
    </vt:vector>
  </HeadingPairs>
  <TitlesOfParts>
    <vt:vector size="42" baseType="lpstr">
      <vt:lpstr>Arial</vt:lpstr>
      <vt:lpstr>Calibri</vt:lpstr>
      <vt:lpstr>Times New Roman</vt:lpstr>
      <vt:lpstr>Wingdings</vt:lpstr>
      <vt:lpstr>mmopava-sablona-prezentace-nadpis</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Magistrát města Opavy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mrkvica</dc:creator>
  <cp:lastModifiedBy>Raidová Barbora</cp:lastModifiedBy>
  <cp:revision>912</cp:revision>
  <cp:lastPrinted>2024-09-02T06:33:11Z</cp:lastPrinted>
  <dcterms:created xsi:type="dcterms:W3CDTF">2007-01-16T13:45:29Z</dcterms:created>
  <dcterms:modified xsi:type="dcterms:W3CDTF">2024-09-02T06:59:33Z</dcterms:modified>
</cp:coreProperties>
</file>