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17" r:id="rId3"/>
    <p:sldId id="347" r:id="rId4"/>
    <p:sldId id="350" r:id="rId5"/>
    <p:sldId id="321" r:id="rId6"/>
    <p:sldId id="324" r:id="rId7"/>
    <p:sldId id="329" r:id="rId8"/>
    <p:sldId id="330" r:id="rId9"/>
    <p:sldId id="331" r:id="rId10"/>
    <p:sldId id="332" r:id="rId11"/>
    <p:sldId id="333" r:id="rId12"/>
    <p:sldId id="348" r:id="rId13"/>
    <p:sldId id="337" r:id="rId14"/>
    <p:sldId id="338" r:id="rId15"/>
    <p:sldId id="339" r:id="rId16"/>
    <p:sldId id="340" r:id="rId17"/>
    <p:sldId id="341" r:id="rId18"/>
    <p:sldId id="351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72" r:id="rId38"/>
    <p:sldId id="373" r:id="rId39"/>
    <p:sldId id="303" r:id="rId4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skrová Lenka" initials="JL" lastIdx="2" clrIdx="0">
    <p:extLst>
      <p:ext uri="{19B8F6BF-5375-455C-9EA6-DF929625EA0E}">
        <p15:presenceInfo xmlns:p15="http://schemas.microsoft.com/office/powerpoint/2012/main" userId="S-1-5-21-2835278719-1290944847-1444152478-105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19T16:28:32.784" idx="2">
    <p:pos x="3747" y="240"/>
    <p:text>doplnit o snímek obrazovky žádosti o změnu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19T15:39:26.182" idx="1">
    <p:pos x="5148" y="1516"/>
    <p:text>udělat nový printscreen z roku 2024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74B7F7-D0CF-433C-8F69-2648FF897A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331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1DE21B-5860-4610-939A-C0C923BC24B2}" type="datetimeFigureOut">
              <a:rPr lang="cs-CZ"/>
              <a:pPr>
                <a:defRPr/>
              </a:pPr>
              <a:t>04.09.2024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AB955E8-0677-4851-A183-F99C732730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030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8B8C62-7395-49E6-B51B-3AD1151B898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948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3280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25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555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2756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3442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877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510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178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6682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8B8C62-7395-49E6-B51B-3AD1151B898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6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79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8766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4418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55320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8619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14544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6103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78781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59369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7860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351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  <a:p>
            <a:endParaRPr lang="cs-CZ" altLang="cs-CZ" dirty="0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4642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2629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7587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30092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78205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8314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4176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5597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32146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0883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0620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611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0975BF-060D-4789-BB1F-ADDEA948A74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584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76F9B7-6C4D-44EF-8ED5-B2634D0F8E3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510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850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082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13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7AC9-C2D2-484D-885F-AD8E88001E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95504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4C09-CA40-4067-86FA-336B83A3DB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926046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A70D1-5E2B-4C4E-AA62-0B9EB30184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998082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7150-7A4F-4793-AE8E-E503D80DE9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819321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08BB-3146-417F-93AE-F7CB86449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8289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165C5-6B93-4262-A6C2-876FCE2653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903355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F1B4B-71FC-482E-8357-BA6A7E44D8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639296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6406C-3601-4FF5-8A8E-BDECAB6215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6005811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BE241-49E7-42FF-A1C1-C3A2DC6D2D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150450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E18D8-C1EE-4E3E-80FD-CBF504DE42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218561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AF434-BA48-4894-887C-1C572AABDD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95156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2AAE0-048C-4D07-9C16-1766D65345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anty-prevence@opava-city.cz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ranty-prevence@opava-city.cz" TargetMode="External"/><Relationship Id="rId4" Type="http://schemas.openxmlformats.org/officeDocument/2006/relationships/hyperlink" Target="mailto:granty-evvo@opava-city.cz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ava-city.cz/cz/nabidka-temat/dotace/dotacni-programy-2025/zivotni-prostredi-evvo-2025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dagmar.polaskova@opava-city.cz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durcakova@opava-city.cz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Relationship Id="rId9" Type="http://schemas.openxmlformats.org/officeDocument/2006/relationships/hyperlink" Target="http://www.opava-city.cz/cz/nabidka-temat/dotace/dotacni-programy-2025/prevence-kriminality-2025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>
                <a:solidFill>
                  <a:srgbClr val="00B050"/>
                </a:solidFill>
              </a:rPr>
              <a:t>PROGRAM ŽIVOTNÍ PROSTŘEDÍ A EVVO </a:t>
            </a:r>
            <a:r>
              <a:rPr lang="cs-CZ" altLang="cs-CZ" sz="3600" b="1" dirty="0" smtClean="0">
                <a:solidFill>
                  <a:srgbClr val="00B050"/>
                </a:solidFill>
              </a:rPr>
              <a:t>2025</a:t>
            </a:r>
          </a:p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 smtClean="0">
                <a:solidFill>
                  <a:srgbClr val="0070C0"/>
                </a:solidFill>
              </a:rPr>
              <a:t>PROGRAM </a:t>
            </a:r>
            <a:r>
              <a:rPr lang="cs-CZ" altLang="cs-CZ" sz="3600" b="1" dirty="0">
                <a:solidFill>
                  <a:srgbClr val="0070C0"/>
                </a:solidFill>
              </a:rPr>
              <a:t>PREVENCE KRIMINALITY </a:t>
            </a:r>
            <a:r>
              <a:rPr lang="cs-CZ" altLang="cs-CZ" sz="3600" b="1" dirty="0" smtClean="0">
                <a:solidFill>
                  <a:srgbClr val="0070C0"/>
                </a:solidFill>
              </a:rPr>
              <a:t>2025</a:t>
            </a:r>
            <a:endParaRPr lang="cs-CZ" altLang="cs-CZ" sz="36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387AC9-C2D2-484D-885F-AD8E88001EE3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OPATŘENÍ VE PROSPĚCH ŽIVOTNÍHO PROSTŘEDÍ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ZP3/25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72749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ZP3/25 </a:t>
            </a:r>
            <a:r>
              <a:rPr lang="cs-CZ" sz="1600" dirty="0" smtClean="0"/>
              <a:t>je </a:t>
            </a:r>
            <a:r>
              <a:rPr lang="cs-CZ" sz="1600" dirty="0"/>
              <a:t>podpora praktických opatření ve prospěch ochrany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a </a:t>
            </a:r>
            <a:r>
              <a:rPr lang="cs-CZ" sz="1600" dirty="0"/>
              <a:t>tvorby životního prostředí. Jedná se o podporu projektů na výsadby a údržbu veřejné zeleně (s preferencí původních druhů), zachování biodiverzity, řešení odpadového hospodářství, ochrany ovzduší a ochrany vod, rozvoje environmentálně šetrného životního stylu a jiných. Podporovány budou pouze veřejně prospěšné projekty. Doporučeno je záměr nejdříve konzultovat s pracovníky odboru životního prostředí. </a:t>
            </a:r>
          </a:p>
          <a:p>
            <a:pPr marL="0" indent="0" algn="just">
              <a:buNone/>
            </a:pPr>
            <a:endParaRPr lang="cs-CZ" altLang="cs-CZ" sz="1000" dirty="0" smtClean="0"/>
          </a:p>
          <a:p>
            <a:pPr marL="0" indent="0" algn="just"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Dotace nebude poskytována na kompenzační a náhradní výsadby ve smyslu zákona </a:t>
            </a:r>
            <a:br>
              <a:rPr lang="cs-CZ" altLang="cs-CZ" sz="1600" dirty="0" smtClean="0">
                <a:solidFill>
                  <a:srgbClr val="FF0000"/>
                </a:solidFill>
              </a:rPr>
            </a:br>
            <a:r>
              <a:rPr lang="cs-CZ" altLang="cs-CZ" sz="1600" dirty="0" smtClean="0">
                <a:solidFill>
                  <a:srgbClr val="FF0000"/>
                </a:solidFill>
              </a:rPr>
              <a:t>č. 114/1992 Sb.</a:t>
            </a:r>
          </a:p>
          <a:p>
            <a:pPr marL="0" indent="0" algn="just">
              <a:buNone/>
            </a:pPr>
            <a:endParaRPr lang="cs-CZ" altLang="cs-CZ" sz="10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  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 	40.000,00 Kč</a:t>
            </a:r>
          </a:p>
          <a:p>
            <a:pPr marL="0" indent="0" algn="just">
              <a:buFontTx/>
              <a:buNone/>
            </a:pPr>
            <a:endParaRPr lang="cs-CZ" altLang="cs-CZ" sz="10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0498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92087" y="34528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OPRÁVNĚNÝ </a:t>
            </a:r>
            <a:r>
              <a:rPr lang="cs-CZ" altLang="cs-CZ" sz="2200" b="1" dirty="0">
                <a:solidFill>
                  <a:srgbClr val="00B050"/>
                </a:solidFill>
              </a:rPr>
              <a:t>ŽADATEL</a:t>
            </a: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323528" y="1700808"/>
            <a:ext cx="8496944" cy="48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ZP1/25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Neziskové organizace, školy a školská zařízení působící na území města, u kterých </a:t>
            </a:r>
            <a:r>
              <a:rPr lang="cs-CZ" sz="1600" u="sng" dirty="0" smtClean="0"/>
              <a:t>není</a:t>
            </a:r>
            <a:r>
              <a:rPr lang="cs-CZ" sz="1600" dirty="0" smtClean="0"/>
              <a:t> zřizovatelem statutární město Opava.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b="1" u="sng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ZP2/25</a:t>
            </a:r>
          </a:p>
          <a:p>
            <a:pPr marL="285750" indent="-285750"/>
            <a:r>
              <a:rPr lang="cs-CZ" sz="1600" dirty="0" smtClean="0"/>
              <a:t>Neziskové </a:t>
            </a:r>
            <a:r>
              <a:rPr lang="cs-CZ" sz="1600" dirty="0"/>
              <a:t>organizace se zaměřením na ochranu životního prostředí a EVVO, které mají alespoň jednu z těchto činností ve svých stanovách nebo obdobném dokumentu.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ZP3/25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F</a:t>
            </a:r>
            <a:r>
              <a:rPr lang="cs-CZ" altLang="cs-CZ" sz="1600" dirty="0" smtClean="0"/>
              <a:t>yzické a právnické osoby.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endParaRPr lang="cs-CZ" altLang="cs-CZ" sz="14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u="sng" dirty="0" smtClean="0">
                <a:solidFill>
                  <a:srgbClr val="FF0000"/>
                </a:solidFill>
              </a:rPr>
              <a:t>Neoprávněný žadatel</a:t>
            </a:r>
          </a:p>
          <a:p>
            <a:pPr marL="285750" lvl="3" indent="-285750" algn="just" eaLnBrk="1" hangingPunct="1">
              <a:spcBef>
                <a:spcPct val="0"/>
              </a:spcBef>
              <a:buFontTx/>
              <a:buChar char="•"/>
              <a:defRPr/>
            </a:pPr>
            <a:r>
              <a:rPr lang="cs-CZ" sz="1600" dirty="0"/>
              <a:t>městská část, popř. úřad městské části statutárního města </a:t>
            </a:r>
            <a:r>
              <a:rPr lang="cs-CZ" sz="1600" dirty="0" smtClean="0"/>
              <a:t>Opavy,</a:t>
            </a:r>
          </a:p>
          <a:p>
            <a:pPr marL="285750" lvl="3" indent="-285750" algn="just" eaLnBrk="1" hangingPunct="1">
              <a:spcBef>
                <a:spcPct val="0"/>
              </a:spcBef>
              <a:buFontTx/>
              <a:buChar char="•"/>
              <a:defRPr/>
            </a:pPr>
            <a:r>
              <a:rPr lang="cs-CZ" altLang="cs-CZ" sz="1600" dirty="0"/>
              <a:t>příspěvková organizace podle zákona č. 250/2000 Sb., o rozpočtových pravidlech územních rozpočtů, ve znění pozdějších předpisů, jejímž zřizovatelem je statutární město Opava</a:t>
            </a:r>
            <a:r>
              <a:rPr lang="cs-CZ" altLang="cs-CZ" sz="1600" dirty="0" smtClean="0"/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377659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92087" y="34528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OPRÁVNĚNÝ ŽADATEL</a:t>
            </a: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359532" y="1772816"/>
            <a:ext cx="8424936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 smtClean="0"/>
              <a:t>Pokud </a:t>
            </a:r>
            <a:r>
              <a:rPr lang="cs-CZ" sz="1600" b="1" u="sng" dirty="0">
                <a:solidFill>
                  <a:srgbClr val="FF0000"/>
                </a:solidFill>
              </a:rPr>
              <a:t>je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projekt: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určen </a:t>
            </a:r>
            <a:r>
              <a:rPr lang="cs-CZ" sz="1600" dirty="0" smtClean="0"/>
              <a:t>pro </a:t>
            </a:r>
            <a:r>
              <a:rPr lang="cs-CZ" sz="1600" dirty="0"/>
              <a:t>občany města </a:t>
            </a:r>
            <a:r>
              <a:rPr lang="cs-CZ" sz="1600" dirty="0" smtClean="0"/>
              <a:t>+ realizován </a:t>
            </a:r>
            <a:r>
              <a:rPr lang="cs-CZ" sz="1600" dirty="0"/>
              <a:t>na území města </a:t>
            </a:r>
            <a:r>
              <a:rPr lang="cs-CZ" sz="1600" dirty="0" smtClean="0"/>
              <a:t>Opavy</a:t>
            </a:r>
            <a:r>
              <a:rPr lang="cs-CZ" sz="1600" dirty="0"/>
              <a:t> </a:t>
            </a:r>
            <a:r>
              <a:rPr lang="cs-CZ" sz="1600" dirty="0" smtClean="0"/>
              <a:t>= </a:t>
            </a:r>
            <a:r>
              <a:rPr lang="cs-CZ" sz="1600" b="1" dirty="0"/>
              <a:t>není žadatel povinen</a:t>
            </a:r>
            <a:r>
              <a:rPr lang="cs-CZ" sz="1600" dirty="0"/>
              <a:t> </a:t>
            </a:r>
            <a:r>
              <a:rPr lang="cs-CZ" sz="1600" b="1" dirty="0"/>
              <a:t>mít trvalé bydliště resp. sídlo </a:t>
            </a:r>
            <a:r>
              <a:rPr lang="cs-CZ" sz="1600" dirty="0"/>
              <a:t>organizace</a:t>
            </a:r>
            <a:r>
              <a:rPr lang="cs-CZ" sz="1600" b="1" dirty="0"/>
              <a:t> </a:t>
            </a:r>
            <a:r>
              <a:rPr lang="cs-CZ" sz="1600" dirty="0"/>
              <a:t>či firmy na území statutárního města Opavy. </a:t>
            </a:r>
            <a:endParaRPr lang="cs-CZ" sz="1600" dirty="0" smtClean="0"/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sz="1000" dirty="0" smtClean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 smtClean="0"/>
              <a:t>Pokud </a:t>
            </a:r>
            <a:r>
              <a:rPr lang="cs-CZ" sz="1600" b="1" u="sng" dirty="0" smtClean="0">
                <a:solidFill>
                  <a:srgbClr val="FF0000"/>
                </a:solidFill>
              </a:rPr>
              <a:t>není</a:t>
            </a:r>
            <a:r>
              <a:rPr lang="cs-CZ" sz="1600" dirty="0" smtClean="0"/>
              <a:t> projekt: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realizován na území města Opavy, </a:t>
            </a:r>
            <a:r>
              <a:rPr lang="cs-CZ" sz="1600" b="1" dirty="0" smtClean="0"/>
              <a:t>musí být určen pro občany města Opavy a žadatel musí mít trvalé bydliště resp. sídlo </a:t>
            </a:r>
            <a:r>
              <a:rPr lang="cs-CZ" sz="1600" dirty="0" smtClean="0"/>
              <a:t>organizace či firmy </a:t>
            </a:r>
            <a:r>
              <a:rPr lang="cs-CZ" sz="1600" b="1" dirty="0" smtClean="0"/>
              <a:t>na území statutárního města Opavy </a:t>
            </a:r>
            <a:r>
              <a:rPr lang="cs-CZ" sz="1600" dirty="0" smtClean="0"/>
              <a:t>(</a:t>
            </a:r>
            <a:r>
              <a:rPr lang="cs-CZ" sz="1600" b="1" dirty="0" smtClean="0">
                <a:solidFill>
                  <a:srgbClr val="FF0000"/>
                </a:solidFill>
              </a:rPr>
              <a:t>výjimka</a:t>
            </a:r>
            <a:r>
              <a:rPr lang="cs-CZ" sz="1600" dirty="0" smtClean="0"/>
              <a:t> - partnerská spolupráce opavské školy s </a:t>
            </a:r>
            <a:r>
              <a:rPr lang="cs-CZ" sz="1600" dirty="0" err="1" smtClean="0"/>
              <a:t>mimoopavskou</a:t>
            </a:r>
            <a:r>
              <a:rPr lang="cs-CZ" sz="1600" dirty="0" smtClean="0"/>
              <a:t> školou či realizace dílčí aktivity projektu mimo vymezené území).</a:t>
            </a:r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sz="1400" dirty="0" smtClean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 smtClean="0">
                <a:solidFill>
                  <a:srgbClr val="FF0000"/>
                </a:solidFill>
              </a:rPr>
              <a:t>Praktická </a:t>
            </a:r>
            <a:r>
              <a:rPr lang="cs-CZ" sz="1600" dirty="0">
                <a:solidFill>
                  <a:srgbClr val="FF0000"/>
                </a:solidFill>
              </a:rPr>
              <a:t>opatření ve prospěch ochrany a tvorby životního prostředí realizována vždy na území </a:t>
            </a:r>
            <a:r>
              <a:rPr lang="cs-CZ" sz="1600" dirty="0"/>
              <a:t>města Opavy.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82902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4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ZÁKLADNÍ ÚDAJE O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PROGRAMU 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PREVENCE KRIMINALITY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67544" y="1249317"/>
            <a:ext cx="8424936" cy="532859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lvl="3" indent="0" algn="just">
              <a:buNone/>
              <a:defRPr/>
            </a:pPr>
            <a:r>
              <a:rPr lang="cs-CZ" sz="1600" dirty="0"/>
              <a:t>P</a:t>
            </a:r>
            <a:r>
              <a:rPr lang="cs-CZ" sz="1600" dirty="0" smtClean="0"/>
              <a:t>odpora </a:t>
            </a:r>
            <a:r>
              <a:rPr lang="cs-CZ" sz="1600" dirty="0"/>
              <a:t>aktivit v oblasti prevence kriminality, včetně aktivního využití volného času </a:t>
            </a:r>
            <a:r>
              <a:rPr lang="cs-CZ" sz="1600" dirty="0" smtClean="0"/>
              <a:t>veřejnosti, především dětí a </a:t>
            </a:r>
            <a:r>
              <a:rPr lang="cs-CZ" sz="1600" dirty="0"/>
              <a:t>mládeže do 26 let a podpora </a:t>
            </a:r>
            <a:r>
              <a:rPr lang="cs-CZ" sz="1600" dirty="0" smtClean="0"/>
              <a:t>soustavné celoroční </a:t>
            </a:r>
            <a:r>
              <a:rPr lang="cs-CZ" sz="1600" dirty="0"/>
              <a:t>činnosti </a:t>
            </a:r>
            <a:r>
              <a:rPr lang="cs-CZ" sz="1600" dirty="0" smtClean="0"/>
              <a:t>členů volnočasových dětských </a:t>
            </a:r>
            <a:r>
              <a:rPr lang="cs-CZ" sz="1600" dirty="0"/>
              <a:t>a mládežnických organizací a spolků </a:t>
            </a:r>
            <a:r>
              <a:rPr lang="cs-CZ" sz="1600" dirty="0" smtClean="0"/>
              <a:t>a </a:t>
            </a:r>
            <a:r>
              <a:rPr lang="cs-CZ" sz="1600" dirty="0"/>
              <a:t>zájmových subjektů sdružujících příslušníky všech věkových kategorií v Opavě, které nelze zařadit do </a:t>
            </a:r>
            <a:r>
              <a:rPr lang="cs-CZ" sz="1600" dirty="0" smtClean="0"/>
              <a:t>ostatních dotačních </a:t>
            </a:r>
            <a:r>
              <a:rPr lang="cs-CZ" sz="1600" dirty="0"/>
              <a:t>programů </a:t>
            </a:r>
            <a:r>
              <a:rPr lang="cs-CZ" sz="1600" dirty="0" smtClean="0"/>
              <a:t>vyhlášených SMO.  </a:t>
            </a:r>
            <a:endParaRPr 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projektů orientovaných na aktivní využití volného času </a:t>
            </a:r>
            <a:r>
              <a:rPr lang="cs-CZ" altLang="cs-CZ" sz="1600" b="1" dirty="0" smtClean="0"/>
              <a:t>veřejnosti</a:t>
            </a:r>
            <a:r>
              <a:rPr lang="cs-CZ" altLang="cs-CZ" sz="1600" dirty="0" smtClean="0"/>
              <a:t>, především dětí a mládeže do 26 let (PK1/25)</a:t>
            </a:r>
          </a:p>
          <a:p>
            <a:pPr algn="just">
              <a:defRPr/>
            </a:pPr>
            <a:r>
              <a:rPr lang="cs-CZ" altLang="cs-CZ" sz="1600" dirty="0" smtClean="0"/>
              <a:t>Podpora </a:t>
            </a:r>
            <a:r>
              <a:rPr lang="cs-CZ" altLang="cs-CZ" sz="1600" b="1" dirty="0" smtClean="0"/>
              <a:t>soustavné celoroční činnosti členů volnočasových</a:t>
            </a:r>
            <a:r>
              <a:rPr lang="cs-CZ" altLang="cs-CZ" sz="1600" dirty="0" smtClean="0"/>
              <a:t> dětských a mládežnických organizací a spolků a zájmových subjektů sdružujících příslušníky všech věkových kategorií (PK2/25)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prevence kriminality a </a:t>
            </a:r>
            <a:r>
              <a:rPr lang="cs-CZ" altLang="cs-CZ" sz="1600" b="1" dirty="0" smtClean="0"/>
              <a:t>duševního zdraví </a:t>
            </a:r>
            <a:r>
              <a:rPr lang="cs-CZ" altLang="cs-CZ" sz="1600" dirty="0" smtClean="0"/>
              <a:t>(PK3/25)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2025 </a:t>
            </a:r>
            <a:r>
              <a:rPr lang="cs-CZ" altLang="cs-CZ" sz="1600" dirty="0" smtClean="0"/>
              <a:t>– </a:t>
            </a:r>
            <a:r>
              <a:rPr lang="cs-CZ" altLang="cs-CZ" sz="1600" b="1" dirty="0">
                <a:solidFill>
                  <a:srgbClr val="FF0000"/>
                </a:solidFill>
              </a:rPr>
              <a:t>8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00.000,00 Kč.</a:t>
            </a:r>
          </a:p>
          <a:p>
            <a:pPr marL="0" indent="0" algn="just">
              <a:buNone/>
              <a:defRPr/>
            </a:pPr>
            <a:endParaRPr lang="cs-CZ" altLang="cs-CZ" sz="10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ZMĚNA</a:t>
            </a:r>
            <a:r>
              <a:rPr lang="cs-CZ" altLang="cs-CZ" sz="1600" b="1" dirty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  <a:defRPr/>
            </a:pPr>
            <a:r>
              <a:rPr lang="cs-CZ" sz="1600" b="1" dirty="0">
                <a:solidFill>
                  <a:srgbClr val="FF0000"/>
                </a:solidFill>
              </a:rPr>
              <a:t>Maximální celková výše dotace </a:t>
            </a:r>
            <a:r>
              <a:rPr lang="cs-CZ" sz="1600" b="1" dirty="0"/>
              <a:t>poskytnuta jednomu žadateli v rámci tohoto dotačního programu</a:t>
            </a:r>
            <a:r>
              <a:rPr lang="cs-CZ" sz="1600" b="1" dirty="0">
                <a:solidFill>
                  <a:srgbClr val="FF0000"/>
                </a:solidFill>
              </a:rPr>
              <a:t> je 100.000,00 Kč. </a:t>
            </a:r>
            <a:r>
              <a:rPr lang="cs-CZ" sz="1600" b="1" dirty="0"/>
              <a:t> </a:t>
            </a:r>
            <a:endParaRPr 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b="1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4" action="ppaction://hlinkfile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97356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144463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PROJEKTŮ ORIENTOVANÝCH NA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AKTIVNÍ </a:t>
            </a:r>
            <a:r>
              <a:rPr lang="cs-CZ" altLang="cs-CZ" sz="1800" b="1" dirty="0">
                <a:solidFill>
                  <a:srgbClr val="0070C0"/>
                </a:solidFill>
              </a:rPr>
              <a:t>VYUŽITÍ VOLNÉHO ČASU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VEŘEJNOSTI, PŘEDEVŠÍM DĚTÍ </a:t>
            </a:r>
            <a:r>
              <a:rPr lang="cs-CZ" altLang="cs-CZ" sz="1800" b="1" dirty="0">
                <a:solidFill>
                  <a:srgbClr val="0070C0"/>
                </a:solidFill>
              </a:rPr>
              <a:t>A MLÁDEŽE DO 26 LET –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PK1/25</a:t>
            </a:r>
            <a:endParaRPr lang="cs-CZ" altLang="cs-CZ" sz="1800" b="1" dirty="0">
              <a:solidFill>
                <a:srgbClr val="0070C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666875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PK1/25 </a:t>
            </a:r>
            <a:r>
              <a:rPr lang="cs-CZ" altLang="cs-CZ" sz="1600" dirty="0" smtClean="0"/>
              <a:t>je podpora jednorázových či nepravidelných volnočasových akcí pro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veřejnost</a:t>
            </a:r>
            <a:r>
              <a:rPr lang="cs-CZ" altLang="cs-CZ" sz="1600" dirty="0" smtClean="0">
                <a:solidFill>
                  <a:srgbClr val="000000"/>
                </a:solidFill>
              </a:rPr>
              <a:t>, především děti a mládež konaných v Opavě a nejbližším okolí s ohledem na celkový rozsah a účelnost využití finančních prostředků.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Jedná se o různé zájmové kroužky, zábavné a poučné klubové aktivity, tábory (příměstské a pobytové)</a:t>
            </a:r>
            <a:r>
              <a:rPr lang="cs-CZ" altLang="cs-CZ" sz="1600" dirty="0" smtClean="0">
                <a:solidFill>
                  <a:srgbClr val="000000"/>
                </a:solidFill>
              </a:rPr>
              <a:t>, </a:t>
            </a:r>
            <a:r>
              <a:rPr lang="cs-CZ" altLang="cs-CZ" sz="1600" dirty="0" smtClean="0"/>
              <a:t>které nelze zařadit do ostatních dotačních programů vyhlášených SMO.</a:t>
            </a:r>
          </a:p>
          <a:p>
            <a:pPr marL="0" indent="0" algn="just">
              <a:buFontTx/>
              <a:buNone/>
            </a:pPr>
            <a:endParaRPr lang="cs-CZ" altLang="cs-CZ" sz="10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  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</a:t>
            </a:r>
            <a:r>
              <a:rPr lang="cs-CZ" altLang="cs-CZ" sz="1600" dirty="0" smtClean="0">
                <a:solidFill>
                  <a:srgbClr val="000000"/>
                </a:solidFill>
              </a:rPr>
              <a:t>40.000,00 Kč</a:t>
            </a:r>
          </a:p>
          <a:p>
            <a:pPr marL="0" indent="0" algn="just">
              <a:buFontTx/>
              <a:buNone/>
            </a:pPr>
            <a:endParaRPr lang="cs-CZ" altLang="cs-CZ" sz="10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00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10 %.</a:t>
            </a:r>
          </a:p>
          <a:p>
            <a:pPr marL="0" indent="0" algn="just">
              <a:buFontTx/>
              <a:buNone/>
            </a:pPr>
            <a:endParaRPr lang="cs-CZ" altLang="cs-CZ" sz="1000" b="1" dirty="0" smtClean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</a:pPr>
            <a:r>
              <a:rPr lang="cs-CZ" altLang="cs-CZ" sz="1600" b="1" dirty="0" smtClean="0">
                <a:solidFill>
                  <a:srgbClr val="FF0000"/>
                </a:solidFill>
              </a:rPr>
              <a:t>ZMĚNA:</a:t>
            </a:r>
          </a:p>
          <a:p>
            <a:pPr marL="0" indent="0" algn="just">
              <a:buFontTx/>
              <a:buNone/>
            </a:pPr>
            <a:r>
              <a:rPr lang="cs-CZ" altLang="cs-CZ" sz="1600" dirty="0">
                <a:solidFill>
                  <a:srgbClr val="FF0000"/>
                </a:solidFill>
              </a:rPr>
              <a:t>Žadatel o dotaci může do dotačního titulu </a:t>
            </a:r>
            <a:r>
              <a:rPr lang="cs-CZ" altLang="cs-CZ" sz="1600" dirty="0" smtClean="0">
                <a:solidFill>
                  <a:srgbClr val="FF0000"/>
                </a:solidFill>
              </a:rPr>
              <a:t>PK1/25 </a:t>
            </a:r>
            <a:r>
              <a:rPr lang="cs-CZ" altLang="cs-CZ" sz="1600" dirty="0">
                <a:solidFill>
                  <a:srgbClr val="FF0000"/>
                </a:solidFill>
              </a:rPr>
              <a:t>podat pouze </a:t>
            </a:r>
            <a:r>
              <a:rPr lang="cs-CZ" altLang="cs-CZ" sz="1600" b="1" u="sng" cap="all" dirty="0">
                <a:solidFill>
                  <a:srgbClr val="FF0000"/>
                </a:solidFill>
              </a:rPr>
              <a:t>jednu</a:t>
            </a:r>
            <a:r>
              <a:rPr lang="cs-CZ" altLang="cs-CZ" sz="1600" dirty="0">
                <a:solidFill>
                  <a:srgbClr val="FF0000"/>
                </a:solidFill>
              </a:rPr>
              <a:t> žádost!</a:t>
            </a:r>
            <a:endParaRPr lang="cs-CZ" altLang="cs-CZ" sz="1600" b="1" dirty="0" smtClean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595644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9A66C4F-F836-4598-A464-F547079DC1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0188" y="188913"/>
            <a:ext cx="62642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400" b="1" dirty="0">
                <a:solidFill>
                  <a:srgbClr val="0070C0"/>
                </a:solidFill>
              </a:rPr>
              <a:t>PODPORA </a:t>
            </a:r>
            <a:r>
              <a:rPr lang="cs-CZ" altLang="cs-CZ" sz="1400" b="1" dirty="0" smtClean="0">
                <a:solidFill>
                  <a:srgbClr val="0070C0"/>
                </a:solidFill>
              </a:rPr>
              <a:t>SOUSTAVNÉ CELOROČNÍ </a:t>
            </a:r>
            <a:r>
              <a:rPr lang="cs-CZ" altLang="cs-CZ" sz="1400" b="1" dirty="0">
                <a:solidFill>
                  <a:srgbClr val="0070C0"/>
                </a:solidFill>
              </a:rPr>
              <a:t>ČINNOSTI </a:t>
            </a:r>
            <a:r>
              <a:rPr lang="cs-CZ" altLang="cs-CZ" sz="1400" b="1" dirty="0" smtClean="0">
                <a:solidFill>
                  <a:srgbClr val="0070C0"/>
                </a:solidFill>
              </a:rPr>
              <a:t>ČLENŮ VOLNOČASOVÝCH DĚTSKÝCH </a:t>
            </a:r>
            <a:r>
              <a:rPr lang="cs-CZ" altLang="cs-CZ" sz="1400" b="1" dirty="0">
                <a:solidFill>
                  <a:srgbClr val="0070C0"/>
                </a:solidFill>
              </a:rPr>
              <a:t>A MLÁDEŽNICKÝCH ORGANIZACÍ A SPOLKŮ </a:t>
            </a:r>
            <a:r>
              <a:rPr lang="cs-CZ" altLang="cs-CZ" sz="1400" b="1" dirty="0" smtClean="0">
                <a:solidFill>
                  <a:srgbClr val="0070C0"/>
                </a:solidFill>
              </a:rPr>
              <a:t>A ZÁJMOVÝCH </a:t>
            </a:r>
            <a:r>
              <a:rPr lang="cs-CZ" altLang="cs-CZ" sz="1400" b="1" dirty="0">
                <a:solidFill>
                  <a:srgbClr val="0070C0"/>
                </a:solidFill>
              </a:rPr>
              <a:t>SUBJEKTŮ SDRUŽUJÍCÍCH PŘÍSLUŠNÍKY VŠECH VĚKOVÝCH KATEGORIÍ – </a:t>
            </a:r>
            <a:r>
              <a:rPr lang="cs-CZ" altLang="cs-CZ" sz="1400" b="1" dirty="0" smtClean="0">
                <a:solidFill>
                  <a:srgbClr val="0070C0"/>
                </a:solidFill>
              </a:rPr>
              <a:t>PK2/25</a:t>
            </a:r>
            <a:endParaRPr lang="cs-CZ" altLang="cs-CZ" sz="1400" b="1" dirty="0">
              <a:solidFill>
                <a:srgbClr val="0070C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5215656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1600" b="1" u="sng" dirty="0" smtClean="0"/>
              <a:t>Cílem dotačního titulu PK2/25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je </a:t>
            </a:r>
            <a:r>
              <a:rPr lang="cs-CZ" altLang="cs-CZ" sz="1600" dirty="0" smtClean="0">
                <a:solidFill>
                  <a:srgbClr val="000000"/>
                </a:solidFill>
              </a:rPr>
              <a:t>podpora </a:t>
            </a:r>
            <a:r>
              <a:rPr lang="cs-CZ" sz="1600" b="1" dirty="0">
                <a:solidFill>
                  <a:srgbClr val="000000"/>
                </a:solidFill>
              </a:rPr>
              <a:t>soustavné komplexní celoroční činnosti členů volnočasových dětských a mládežnických organizací a spolků a členů různých zájmových subjektů sdružujících příslušníky všech věkových kategorií. Za soustavnou činnost se považují složky strukturovaného programu, které vedou své členy k aktivnímu odpočinku a zdravějším či hodnotnějším způsobům trávení volného času.</a:t>
            </a:r>
            <a:r>
              <a:rPr lang="cs-CZ" sz="1600" dirty="0">
                <a:solidFill>
                  <a:srgbClr val="000000"/>
                </a:solidFill>
              </a:rPr>
              <a:t> Jedná se </a:t>
            </a:r>
            <a:r>
              <a:rPr lang="cs-CZ" sz="1600" dirty="0"/>
              <a:t>o organizace, které zaměřením své celoroční činnosti nemohou žádat v rámci ostatních dotačních programů SMO. 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</a:t>
            </a:r>
            <a:r>
              <a:rPr lang="cs-CZ" altLang="cs-CZ" sz="1600" dirty="0" smtClean="0">
                <a:solidFill>
                  <a:srgbClr val="000000"/>
                </a:solidFill>
              </a:rPr>
              <a:t>80.000,00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Minimální % spoluúčast žadatele na uznatelných nákladech projektu je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10 %</a:t>
            </a:r>
            <a:r>
              <a:rPr lang="cs-CZ" altLang="cs-CZ" sz="1600" dirty="0" smtClean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</a:t>
            </a:r>
            <a:r>
              <a:rPr lang="cs-CZ" altLang="cs-CZ" sz="1600" dirty="0" smtClean="0"/>
              <a:t>do dotačního </a:t>
            </a:r>
            <a:r>
              <a:rPr lang="cs-CZ" altLang="cs-CZ" sz="1600" smtClean="0"/>
              <a:t>titulu </a:t>
            </a:r>
            <a:r>
              <a:rPr lang="cs-CZ" altLang="cs-CZ" sz="1600" smtClean="0"/>
              <a:t>PK2/25 </a:t>
            </a:r>
            <a:r>
              <a:rPr lang="cs-CZ" altLang="cs-CZ" sz="1600" dirty="0" smtClean="0"/>
              <a:t>podat </a:t>
            </a:r>
            <a:r>
              <a:rPr lang="cs-CZ" altLang="cs-CZ" sz="1600" dirty="0"/>
              <a:t>pouze </a:t>
            </a:r>
            <a:r>
              <a:rPr lang="cs-CZ" altLang="cs-CZ" sz="1600" b="1" u="sng" cap="all" dirty="0"/>
              <a:t>jednu</a:t>
            </a:r>
            <a:r>
              <a:rPr lang="cs-CZ" altLang="cs-CZ" sz="1600" dirty="0"/>
              <a:t> žádost</a:t>
            </a:r>
            <a:r>
              <a:rPr lang="cs-CZ" altLang="cs-CZ" sz="1600" dirty="0" smtClean="0"/>
              <a:t>! 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400" b="1" dirty="0">
                <a:solidFill>
                  <a:srgbClr val="FF0000"/>
                </a:solidFill>
              </a:rPr>
              <a:t>ZMĚNA: </a:t>
            </a:r>
          </a:p>
          <a:p>
            <a:pPr marL="0" indent="0" algn="just">
              <a:buFontTx/>
              <a:buNone/>
              <a:defRPr/>
            </a:pPr>
            <a:r>
              <a:rPr lang="cs-CZ" sz="1400" dirty="0"/>
              <a:t>Žadatel může v rámci dotačních programů vyhlášených na rok 2025 (KULTURA, ŽIVOTNÍ PROSTŘEDÍ A EVVO a PREVENCE KRIMINALITY) podat pouze jednu žádost o poskytnutí dotace </a:t>
            </a:r>
            <a:r>
              <a:rPr lang="cs-CZ" sz="1400" b="1" u="sng" dirty="0"/>
              <a:t>na celoroční činnost</a:t>
            </a:r>
            <a:r>
              <a:rPr lang="cs-CZ" sz="1400" dirty="0"/>
              <a:t>. </a:t>
            </a:r>
            <a:r>
              <a:rPr lang="cs-CZ" sz="1400" b="1" dirty="0">
                <a:solidFill>
                  <a:srgbClr val="FF0000"/>
                </a:solidFill>
              </a:rPr>
              <a:t>V případě podání více žádostí na celoroční činnost budou všechny takové žádosti z dalšího posuzování </a:t>
            </a:r>
            <a:r>
              <a:rPr lang="cs-CZ" sz="1400" b="1" dirty="0" smtClean="0">
                <a:solidFill>
                  <a:srgbClr val="FF0000"/>
                </a:solidFill>
              </a:rPr>
              <a:t>vyloučeny!</a:t>
            </a:r>
            <a:endParaRPr lang="cs-CZ" altLang="cs-CZ" sz="1400" b="1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</p:spTree>
    <p:extLst>
      <p:ext uri="{BB962C8B-B14F-4D97-AF65-F5344CB8AC3E}">
        <p14:creationId xmlns:p14="http://schemas.microsoft.com/office/powerpoint/2010/main" val="38845062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3216A00-318E-4CD0-87E9-FB82FDD7C0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55900" y="237330"/>
            <a:ext cx="62642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OPATŘENÍ VE PROSPĚCH PREVENCE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KRIMINALITY A DUŠEVNÍHO ZDRAVÍ </a:t>
            </a:r>
            <a:r>
              <a:rPr lang="cs-CZ" altLang="cs-CZ" sz="1800" b="1" dirty="0">
                <a:solidFill>
                  <a:srgbClr val="0070C0"/>
                </a:solidFill>
              </a:rPr>
              <a:t>–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PK3/25</a:t>
            </a:r>
            <a:endParaRPr lang="cs-CZ" altLang="cs-CZ" sz="1800" b="1" dirty="0">
              <a:solidFill>
                <a:srgbClr val="0070C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PK3/25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je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podpora praktických opatření zaměřených </a:t>
            </a:r>
            <a:br>
              <a:rPr lang="cs-CZ" altLang="cs-CZ" sz="1600" dirty="0" smtClean="0"/>
            </a:br>
            <a:r>
              <a:rPr lang="cs-CZ" altLang="cs-CZ" sz="1600" dirty="0" smtClean="0"/>
              <a:t>na informování a vzdělávání občanů prostřednictvím tištěných materiálů a informačních kampaní ve prospěch snižování kriminality nebo podpory duševního zdraví ve městě. </a:t>
            </a:r>
          </a:p>
          <a:p>
            <a:pPr marL="0" indent="0" algn="just">
              <a:buFontTx/>
              <a:buNone/>
            </a:pPr>
            <a:r>
              <a:rPr lang="cs-CZ" altLang="cs-CZ" sz="1600" u="sng" dirty="0" smtClean="0"/>
              <a:t>V </a:t>
            </a:r>
            <a:r>
              <a:rPr lang="cs-CZ" altLang="cs-CZ" sz="1600" u="sng" dirty="0"/>
              <a:t>oblasti prevence kriminality </a:t>
            </a:r>
            <a:r>
              <a:rPr lang="cs-CZ" altLang="cs-CZ" sz="1600" dirty="0"/>
              <a:t>se jedná o podporu projektů směřujících k informování veřejnosti </a:t>
            </a:r>
            <a:r>
              <a:rPr lang="cs-CZ" altLang="cs-CZ" sz="1600" dirty="0" smtClean="0"/>
              <a:t>o </a:t>
            </a:r>
            <a:r>
              <a:rPr lang="cs-CZ" altLang="cs-CZ" sz="1600" dirty="0"/>
              <a:t>nejčastějších typech a způsobech páchání trestné činnosti, zvyšování informovanosti občanů </a:t>
            </a:r>
            <a:r>
              <a:rPr lang="cs-CZ" altLang="cs-CZ" sz="1600" dirty="0" smtClean="0"/>
              <a:t>o </a:t>
            </a:r>
            <a:r>
              <a:rPr lang="cs-CZ" altLang="cs-CZ" sz="1600" dirty="0"/>
              <a:t>různých formách násilí, zvyšování právního vědomí dětí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a </a:t>
            </a:r>
            <a:r>
              <a:rPr lang="cs-CZ" altLang="cs-CZ" sz="1600" dirty="0"/>
              <a:t>mládeže, rodičů a profesionálů pracujících </a:t>
            </a:r>
            <a:r>
              <a:rPr lang="cs-CZ" altLang="cs-CZ" sz="1600" dirty="0" smtClean="0"/>
              <a:t>s </a:t>
            </a:r>
            <a:r>
              <a:rPr lang="cs-CZ" altLang="cs-CZ" sz="1600" dirty="0"/>
              <a:t>mládeží, zprostředkování informací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o </a:t>
            </a:r>
            <a:r>
              <a:rPr lang="cs-CZ" altLang="cs-CZ" sz="1600" dirty="0"/>
              <a:t>rizikovém chování a o prevenci násilí, prevence internetové kriminality, vzdělávací programy pro nejohroženější skupiny obyvatel (předškolní a školní mládež, senioři, osoby se zdravotním a tělesným postižením).</a:t>
            </a:r>
          </a:p>
          <a:p>
            <a:pPr marL="0" indent="0" algn="just">
              <a:buFontTx/>
              <a:buNone/>
            </a:pPr>
            <a:r>
              <a:rPr lang="cs-CZ" altLang="cs-CZ" sz="1600" u="sng" dirty="0">
                <a:solidFill>
                  <a:srgbClr val="000000"/>
                </a:solidFill>
              </a:rPr>
              <a:t>V oblasti duševního zdraví </a:t>
            </a:r>
            <a:r>
              <a:rPr lang="cs-CZ" altLang="cs-CZ" sz="1600" dirty="0">
                <a:solidFill>
                  <a:srgbClr val="000000"/>
                </a:solidFill>
              </a:rPr>
              <a:t>se jedná o vzdělávání dětí a dospívajících za účelem zvýšení jejich povědomí o duševním zdraví a předcházení duševním problémům, dále pak </a:t>
            </a:r>
            <a:r>
              <a:rPr lang="cs-CZ" altLang="cs-CZ" sz="1600" dirty="0" smtClean="0">
                <a:solidFill>
                  <a:srgbClr val="000000"/>
                </a:solidFill>
              </a:rPr>
              <a:t>informační </a:t>
            </a:r>
            <a:r>
              <a:rPr lang="cs-CZ" altLang="cs-CZ" sz="1600" dirty="0">
                <a:solidFill>
                  <a:srgbClr val="000000"/>
                </a:solidFill>
              </a:rPr>
              <a:t>a </a:t>
            </a:r>
            <a:r>
              <a:rPr lang="cs-CZ" altLang="cs-CZ" sz="1600" dirty="0" err="1">
                <a:solidFill>
                  <a:srgbClr val="000000"/>
                </a:solidFill>
              </a:rPr>
              <a:t>destigmatizační</a:t>
            </a:r>
            <a:r>
              <a:rPr lang="cs-CZ" altLang="cs-CZ" sz="1600" dirty="0">
                <a:solidFill>
                  <a:srgbClr val="000000"/>
                </a:solidFill>
              </a:rPr>
              <a:t> aktivity zvyšující povědomí laické veřejnosti o duševním zdraví a problematice duševních poruch u dětí </a:t>
            </a:r>
            <a:r>
              <a:rPr lang="cs-CZ" altLang="cs-CZ" sz="1600" dirty="0" smtClean="0">
                <a:solidFill>
                  <a:srgbClr val="000000"/>
                </a:solidFill>
              </a:rPr>
              <a:t>a </a:t>
            </a:r>
            <a:r>
              <a:rPr lang="cs-CZ" altLang="cs-CZ" sz="1600" dirty="0">
                <a:solidFill>
                  <a:srgbClr val="000000"/>
                </a:solidFill>
              </a:rPr>
              <a:t>dospívajících.</a:t>
            </a:r>
          </a:p>
          <a:p>
            <a:pPr marL="0" indent="0" algn="just">
              <a:buFontTx/>
              <a:buNone/>
            </a:pPr>
            <a:endParaRPr lang="cs-CZ" altLang="cs-CZ" sz="1000" b="1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  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</a:t>
            </a:r>
            <a:r>
              <a:rPr lang="cs-CZ" altLang="cs-CZ" sz="1600" dirty="0" smtClean="0">
                <a:solidFill>
                  <a:srgbClr val="000000"/>
                </a:solidFill>
              </a:rPr>
              <a:t>40.000,00 Kč</a:t>
            </a:r>
          </a:p>
          <a:p>
            <a:pPr marL="0" indent="0" algn="just">
              <a:buFontTx/>
              <a:buNone/>
            </a:pPr>
            <a:endParaRPr lang="cs-CZ" altLang="cs-CZ" sz="10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% spoluúčast žadatele na uznatelných nákladech projektu: </a:t>
            </a:r>
            <a:r>
              <a:rPr lang="cs-CZ" altLang="cs-CZ" sz="1600" b="1" dirty="0" smtClean="0"/>
              <a:t>10 %.</a:t>
            </a:r>
          </a:p>
          <a:p>
            <a:pPr marL="0" indent="0" algn="just">
              <a:buFontTx/>
              <a:buNone/>
            </a:pPr>
            <a:r>
              <a:rPr lang="cs-CZ" altLang="cs-CZ" sz="1600" b="1" dirty="0">
                <a:solidFill>
                  <a:srgbClr val="FF0000"/>
                </a:solidFill>
              </a:rPr>
              <a:t>ZMĚNA:</a:t>
            </a:r>
          </a:p>
          <a:p>
            <a:pPr marL="0" indent="0" algn="just">
              <a:buFontTx/>
              <a:buNone/>
            </a:pPr>
            <a:r>
              <a:rPr lang="cs-CZ" altLang="cs-CZ" sz="1600" dirty="0">
                <a:solidFill>
                  <a:srgbClr val="FF0000"/>
                </a:solidFill>
              </a:rPr>
              <a:t>Žadatel o dotaci může do dotačního titulu </a:t>
            </a:r>
            <a:r>
              <a:rPr lang="cs-CZ" altLang="cs-CZ" sz="1600" dirty="0" smtClean="0">
                <a:solidFill>
                  <a:srgbClr val="FF0000"/>
                </a:solidFill>
              </a:rPr>
              <a:t>PK3/25 </a:t>
            </a:r>
            <a:r>
              <a:rPr lang="cs-CZ" altLang="cs-CZ" sz="1600" dirty="0">
                <a:solidFill>
                  <a:srgbClr val="FF0000"/>
                </a:solidFill>
              </a:rPr>
              <a:t>podat pouze </a:t>
            </a:r>
            <a:r>
              <a:rPr lang="cs-CZ" altLang="cs-CZ" sz="1600" b="1" u="sng" cap="all" dirty="0">
                <a:solidFill>
                  <a:srgbClr val="FF0000"/>
                </a:solidFill>
              </a:rPr>
              <a:t>jednu</a:t>
            </a:r>
            <a:r>
              <a:rPr lang="cs-CZ" altLang="cs-CZ" sz="1600" dirty="0">
                <a:solidFill>
                  <a:srgbClr val="FF0000"/>
                </a:solidFill>
              </a:rPr>
              <a:t> žádost!</a:t>
            </a:r>
            <a:endParaRPr lang="cs-CZ" altLang="cs-CZ" sz="1600" b="1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endParaRPr lang="cs-CZ" altLang="cs-CZ" sz="1600" b="1" dirty="0" smtClean="0"/>
          </a:p>
          <a:p>
            <a:pPr marL="0" indent="0" algn="just">
              <a:buFontTx/>
              <a:buNone/>
            </a:pPr>
            <a:endParaRPr lang="cs-CZ" altLang="cs-CZ" sz="1600" dirty="0" smtClean="0">
              <a:hlinkClick r:id="rId4" action="ppaction://hlinkfile"/>
            </a:endParaRPr>
          </a:p>
        </p:txBody>
      </p:sp>
    </p:spTree>
    <p:extLst>
      <p:ext uri="{BB962C8B-B14F-4D97-AF65-F5344CB8AC3E}">
        <p14:creationId xmlns:p14="http://schemas.microsoft.com/office/powerpoint/2010/main" val="1119238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CBD8E8-EB84-42A7-B4FE-61CD6B6C26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70C0"/>
                </a:solidFill>
              </a:rPr>
              <a:t>OPRÁVNĚNÝ ŽADATEL</a:t>
            </a: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467544" y="1454150"/>
            <a:ext cx="8424936" cy="590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600" b="1" u="sng" dirty="0" smtClean="0"/>
              <a:t>Oprávněný žadatel</a:t>
            </a:r>
            <a:r>
              <a:rPr lang="cs-CZ" sz="1600" dirty="0" smtClean="0"/>
              <a:t> – </a:t>
            </a:r>
            <a:r>
              <a:rPr lang="cs-CZ" sz="1600" b="1" dirty="0" smtClean="0">
                <a:solidFill>
                  <a:srgbClr val="FF0000"/>
                </a:solidFill>
              </a:rPr>
              <a:t>ZMĚNA:</a:t>
            </a:r>
            <a:endParaRPr lang="cs-CZ" sz="1600" b="1" u="sng" dirty="0" smtClean="0"/>
          </a:p>
          <a:p>
            <a:pPr marL="285750" indent="-285750"/>
            <a:r>
              <a:rPr lang="cs-CZ" sz="1600" b="1" dirty="0">
                <a:solidFill>
                  <a:srgbClr val="FF0000"/>
                </a:solidFill>
              </a:rPr>
              <a:t>fyzické osoby, spolky, ústavy, obecně prospěšné společnosti a příspěvkové organizace</a:t>
            </a:r>
            <a:r>
              <a:rPr lang="cs-CZ" sz="1600" dirty="0"/>
              <a:t>, jejichž zřizovatelem není SMO s trvalým pobytem/sídlem nebo působností na území statutárního města </a:t>
            </a:r>
            <a:r>
              <a:rPr lang="cs-CZ" sz="1600" dirty="0" smtClean="0"/>
              <a:t>Opavy</a:t>
            </a:r>
          </a:p>
          <a:p>
            <a:pPr algn="just">
              <a:buNone/>
            </a:pPr>
            <a:endParaRPr lang="cs-CZ" sz="1000" b="1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U </a:t>
            </a:r>
            <a:r>
              <a:rPr lang="cs-CZ" sz="1600" b="1" dirty="0">
                <a:solidFill>
                  <a:srgbClr val="000000"/>
                </a:solidFill>
              </a:rPr>
              <a:t>dotačního titulu PK </a:t>
            </a:r>
            <a:r>
              <a:rPr lang="cs-CZ" sz="1600" b="1" dirty="0" smtClean="0">
                <a:solidFill>
                  <a:srgbClr val="000000"/>
                </a:solidFill>
              </a:rPr>
              <a:t>2/25 </a:t>
            </a:r>
            <a:r>
              <a:rPr lang="cs-CZ" sz="1600" dirty="0">
                <a:solidFill>
                  <a:srgbClr val="000000"/>
                </a:solidFill>
              </a:rPr>
              <a:t>musí být hlavní činnost žadatele zaměřena na sdružování osob za účelem prosazování společných zájmů, na podporu rekreační a zájmové </a:t>
            </a:r>
            <a:r>
              <a:rPr lang="cs-CZ" sz="1600" dirty="0" smtClean="0">
                <a:solidFill>
                  <a:srgbClr val="000000"/>
                </a:solidFill>
              </a:rPr>
              <a:t>činnosti, případně </a:t>
            </a:r>
            <a:r>
              <a:rPr lang="cs-CZ" sz="1600" dirty="0">
                <a:solidFill>
                  <a:srgbClr val="000000"/>
                </a:solidFill>
              </a:rPr>
              <a:t>se jedná o činnosti organizací dětí a mládeže.  </a:t>
            </a:r>
            <a:endParaRPr lang="cs-CZ" sz="16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endParaRPr lang="cs-CZ" sz="1000" b="1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cs-CZ" sz="1600" b="1" dirty="0"/>
              <a:t>U </a:t>
            </a:r>
            <a:r>
              <a:rPr lang="cs-CZ" sz="1600" b="1" dirty="0" smtClean="0"/>
              <a:t>dotačního titulu PK 3/25 </a:t>
            </a:r>
            <a:r>
              <a:rPr lang="cs-CZ" sz="1600" dirty="0" smtClean="0"/>
              <a:t>musí žadatel působit v oblasti duševního zdraví nebo prevence kriminality po dobu min. 1 roku k datu podání žádosti o dotaci. </a:t>
            </a:r>
          </a:p>
          <a:p>
            <a:pPr algn="just">
              <a:buNone/>
            </a:pPr>
            <a:endParaRPr lang="cs-CZ" sz="1000" dirty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/>
              <a:t>Pokud </a:t>
            </a:r>
            <a:r>
              <a:rPr lang="cs-CZ" sz="1600" b="1" u="sng" dirty="0">
                <a:solidFill>
                  <a:srgbClr val="FF0000"/>
                </a:solidFill>
              </a:rPr>
              <a:t>je</a:t>
            </a:r>
            <a:r>
              <a:rPr lang="cs-CZ" sz="1600" dirty="0"/>
              <a:t> projekt: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určen pro občany města + realizován na území města Opavy = </a:t>
            </a:r>
            <a:r>
              <a:rPr lang="cs-CZ" sz="1600" b="1" dirty="0"/>
              <a:t>není žadatel povinen</a:t>
            </a:r>
            <a:r>
              <a:rPr lang="cs-CZ" sz="1600" dirty="0"/>
              <a:t> </a:t>
            </a:r>
            <a:r>
              <a:rPr lang="cs-CZ" sz="1600" b="1" dirty="0"/>
              <a:t>mít trvalé bydliště resp. sídlo </a:t>
            </a:r>
            <a:r>
              <a:rPr lang="cs-CZ" sz="1600" dirty="0"/>
              <a:t>organizace</a:t>
            </a:r>
            <a:r>
              <a:rPr lang="cs-CZ" sz="1600" b="1" dirty="0"/>
              <a:t> </a:t>
            </a:r>
            <a:r>
              <a:rPr lang="cs-CZ" sz="1600" dirty="0"/>
              <a:t>či firmy na území statutárního města Opavy. 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sz="1000" dirty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/>
              <a:t>Pokud </a:t>
            </a:r>
            <a:r>
              <a:rPr lang="cs-CZ" sz="1600" b="1" u="sng" dirty="0">
                <a:solidFill>
                  <a:srgbClr val="FF0000"/>
                </a:solidFill>
              </a:rPr>
              <a:t>není</a:t>
            </a:r>
            <a:r>
              <a:rPr lang="cs-CZ" sz="1600" dirty="0"/>
              <a:t> projekt: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realizován na území města Opavy, </a:t>
            </a:r>
            <a:r>
              <a:rPr lang="cs-CZ" sz="1600" b="1" dirty="0"/>
              <a:t>musí být určen pro občany města Opavy a žadatel musí mít trvalé bydliště resp. sídlo </a:t>
            </a:r>
            <a:r>
              <a:rPr lang="cs-CZ" sz="1600" dirty="0"/>
              <a:t>organizace či firmy na území statutárního města Opavy</a:t>
            </a: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400" u="sng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46632644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NEOPRÁVNĚNÝ </a:t>
            </a:r>
            <a:r>
              <a:rPr lang="cs-CZ" altLang="cs-CZ" sz="2200" b="1" dirty="0">
                <a:solidFill>
                  <a:srgbClr val="0070C0"/>
                </a:solidFill>
              </a:rPr>
              <a:t>ŽADATEL</a:t>
            </a: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899592" y="1772816"/>
            <a:ext cx="76328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městská část, popř. úřad městské části statutárního města Opavy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příspěvková organizace podle zákona č. 250/2000 Sb., o rozpočtových pravidlech územních rozpočtů, ve znění pozdějších předpisů, </a:t>
            </a:r>
            <a:r>
              <a:rPr lang="cs-CZ" altLang="cs-CZ" sz="1600" b="1" dirty="0" smtClean="0"/>
              <a:t>jejímž zřizovatelem je statutární město Opava</a:t>
            </a:r>
            <a:r>
              <a:rPr lang="cs-CZ" altLang="cs-CZ" sz="1600" dirty="0" smtClean="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867596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683569" y="3716338"/>
            <a:ext cx="828092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 smtClean="0">
                <a:solidFill>
                  <a:srgbClr val="C00000"/>
                </a:solidFill>
              </a:rPr>
              <a:t>ZÁVĚREČNÉ VYÚČTOVÁNÍ DOTACE ZA ROK 2024</a:t>
            </a:r>
          </a:p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2400" b="1" dirty="0" smtClean="0">
                <a:solidFill>
                  <a:srgbClr val="00B050"/>
                </a:solidFill>
              </a:rPr>
              <a:t>PROGRAM </a:t>
            </a:r>
            <a:r>
              <a:rPr lang="cs-CZ" altLang="cs-CZ" sz="2400" b="1" dirty="0">
                <a:solidFill>
                  <a:srgbClr val="00B050"/>
                </a:solidFill>
              </a:rPr>
              <a:t>ŽIVOTNÍ PROSTŘEDÍ A EVVO </a:t>
            </a:r>
            <a:r>
              <a:rPr lang="cs-CZ" altLang="cs-CZ" sz="2400" b="1" dirty="0" smtClean="0">
                <a:solidFill>
                  <a:srgbClr val="00B050"/>
                </a:solidFill>
              </a:rPr>
              <a:t>2024</a:t>
            </a:r>
          </a:p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2400" b="1" dirty="0" smtClean="0">
                <a:solidFill>
                  <a:srgbClr val="0070C0"/>
                </a:solidFill>
              </a:rPr>
              <a:t>PROGRAM </a:t>
            </a:r>
            <a:r>
              <a:rPr lang="cs-CZ" altLang="cs-CZ" sz="2400" b="1" dirty="0">
                <a:solidFill>
                  <a:srgbClr val="0070C0"/>
                </a:solidFill>
              </a:rPr>
              <a:t>PREVENCE KRIMINALITY </a:t>
            </a:r>
            <a:r>
              <a:rPr lang="cs-CZ" altLang="cs-CZ" sz="2400" b="1" dirty="0" smtClean="0">
                <a:solidFill>
                  <a:srgbClr val="0070C0"/>
                </a:solidFill>
              </a:rPr>
              <a:t>2024</a:t>
            </a:r>
            <a:endParaRPr lang="cs-CZ" altLang="cs-CZ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387AC9-C2D2-484D-885F-AD8E88001EE3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175738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/>
              <a:t>2</a:t>
            </a:r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755576" y="1556792"/>
            <a:ext cx="7704856" cy="4849269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800" b="1" dirty="0" smtClean="0"/>
              <a:t>Termín pro předložení žádosti o </a:t>
            </a:r>
            <a:r>
              <a:rPr lang="cs-CZ" altLang="cs-CZ" sz="1800" b="1" dirty="0" smtClean="0">
                <a:solidFill>
                  <a:srgbClr val="000000"/>
                </a:solidFill>
              </a:rPr>
              <a:t>dotaci: 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1. 9. – 30. 9. 2024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b="1" dirty="0" smtClean="0"/>
          </a:p>
          <a:p>
            <a:pPr marL="0" indent="0" algn="just">
              <a:buNone/>
            </a:pPr>
            <a:r>
              <a:rPr lang="cs-CZ" sz="1600" dirty="0" smtClean="0"/>
              <a:t>Žadatel </a:t>
            </a:r>
            <a:r>
              <a:rPr lang="cs-CZ" sz="1600" dirty="0"/>
              <a:t>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</a:t>
            </a:r>
            <a:r>
              <a:rPr lang="cs-CZ" sz="1600" u="sng" dirty="0" smtClean="0">
                <a:hlinkClick r:id="rId4"/>
              </a:rPr>
              <a:t>/</a:t>
            </a:r>
            <a:r>
              <a:rPr lang="cs-CZ" sz="1600" dirty="0" smtClean="0"/>
              <a:t>), tzn. </a:t>
            </a:r>
          </a:p>
          <a:p>
            <a:pPr algn="just">
              <a:buAutoNum type="arabicParenR"/>
            </a:pPr>
            <a:r>
              <a:rPr lang="cs-CZ" sz="1600" dirty="0" smtClean="0"/>
              <a:t>Žádost vyplnit a odeslat v systému </a:t>
            </a:r>
            <a:r>
              <a:rPr lang="cs-CZ" sz="1600" dirty="0" err="1" smtClean="0"/>
              <a:t>Grantys</a:t>
            </a:r>
            <a:r>
              <a:rPr lang="cs-CZ" sz="1600" dirty="0" smtClean="0"/>
              <a:t>,</a:t>
            </a:r>
          </a:p>
          <a:p>
            <a:pPr algn="just">
              <a:buAutoNum type="arabicParenR"/>
            </a:pPr>
            <a:r>
              <a:rPr lang="cs-CZ" sz="1600" dirty="0" smtClean="0"/>
              <a:t>Odeslanou žádost vygenerovat a doručit jedním z těchto způsobů (bez příloh):</a:t>
            </a:r>
          </a:p>
          <a:p>
            <a:pPr lvl="1" algn="just">
              <a:buFont typeface="+mj-lt"/>
              <a:buAutoNum type="alphaLcParenR"/>
            </a:pP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prostřednictvím DS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(v případě zaslání žádosti z DS žadatele, není třeba elektronicky podepisovat), </a:t>
            </a:r>
          </a:p>
          <a:p>
            <a:pPr lvl="1" algn="just">
              <a:buFont typeface="+mj-lt"/>
              <a:buAutoNum type="alphaLcParenR"/>
            </a:pP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 listinné podobě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(v případě, že žádost je podepsaná pověřeným zástupcem žadatele, je třeba přiložit 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originál 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 ověřenou 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kopii pověření 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 plné 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moci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to na podatelnu SMO nebo zaslat prostřednictvím provozovatele poštovních služeb. 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800" dirty="0"/>
          </a:p>
          <a:p>
            <a:pPr marL="0" indent="0" algn="just">
              <a:buNone/>
            </a:pPr>
            <a:r>
              <a:rPr lang="cs-CZ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Obálka bude označena:</a:t>
            </a:r>
            <a:endParaRPr lang="cs-CZ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plným názvem žadatele a adresou jeho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sídla,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textem „Program PREVENCE KRIMINALITY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2025/ŽIVOTNÍ PROSTŘEDÍ A EVVO 2025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neotvírat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    ČERPÁNÍ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611560" y="1772816"/>
            <a:ext cx="7776864" cy="420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/>
            <a:r>
              <a:rPr lang="cs-CZ" sz="1600" b="1" dirty="0" smtClean="0"/>
              <a:t>dotaci </a:t>
            </a:r>
            <a:r>
              <a:rPr lang="cs-CZ" sz="1600" b="1" dirty="0"/>
              <a:t>lze použít pouze na úhradu účelově určených uznatelných nákladů</a:t>
            </a:r>
            <a:r>
              <a:rPr lang="cs-CZ" sz="1600" dirty="0"/>
              <a:t> v souladu </a:t>
            </a:r>
            <a:r>
              <a:rPr lang="cs-CZ" sz="1600" dirty="0" smtClean="0"/>
              <a:t>s obsahem schváleného projektu</a:t>
            </a:r>
            <a:r>
              <a:rPr lang="cs-CZ" sz="1600" dirty="0"/>
              <a:t>, </a:t>
            </a:r>
            <a:r>
              <a:rPr lang="cs-CZ" sz="1600" dirty="0" smtClean="0"/>
              <a:t>uzavřenou smlouvou a nákladovým </a:t>
            </a:r>
            <a:r>
              <a:rPr lang="cs-CZ" sz="1600" dirty="0"/>
              <a:t>rozpočtem, který tvoří přílohu smlouvy. </a:t>
            </a:r>
            <a:endParaRPr lang="cs-CZ" sz="1600" dirty="0" smtClean="0"/>
          </a:p>
          <a:p>
            <a:pPr lvl="0">
              <a:buNone/>
            </a:pPr>
            <a:endParaRPr lang="cs-CZ" sz="1000" b="1" dirty="0"/>
          </a:p>
          <a:p>
            <a:pPr lvl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UPOZORNĚNÍ</a:t>
            </a:r>
            <a:r>
              <a:rPr lang="cs-CZ" sz="1600" dirty="0">
                <a:solidFill>
                  <a:srgbClr val="FF0000"/>
                </a:solidFill>
              </a:rPr>
              <a:t>! </a:t>
            </a:r>
            <a:endParaRPr lang="cs-CZ" sz="1600" dirty="0" smtClean="0">
              <a:solidFill>
                <a:srgbClr val="FF0000"/>
              </a:solidFill>
            </a:endParaRPr>
          </a:p>
          <a:p>
            <a:pPr lvl="0" algn="just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zájmu o </a:t>
            </a:r>
            <a:r>
              <a:rPr lang="cs-CZ" sz="1600" dirty="0">
                <a:solidFill>
                  <a:srgbClr val="FF0000"/>
                </a:solidFill>
              </a:rPr>
              <a:t>čerpání dotace na nově vzniklý uznatelný náklad</a:t>
            </a:r>
            <a:r>
              <a:rPr lang="cs-CZ" sz="1600" dirty="0"/>
              <a:t>, který nebyl součástí schváleného rozpočtu, </a:t>
            </a:r>
            <a:r>
              <a:rPr lang="cs-CZ" sz="1600" dirty="0" smtClean="0"/>
              <a:t>je </a:t>
            </a:r>
            <a:r>
              <a:rPr lang="cs-CZ" sz="1600" dirty="0"/>
              <a:t>nezbytné podat </a:t>
            </a:r>
            <a:r>
              <a:rPr lang="cs-CZ" sz="1600" b="1" dirty="0"/>
              <a:t>Žádost o změnu</a:t>
            </a:r>
            <a:r>
              <a:rPr lang="cs-CZ" sz="1600" dirty="0"/>
              <a:t> (viz text níže). </a:t>
            </a:r>
          </a:p>
          <a:p>
            <a:pPr>
              <a:buNone/>
            </a:pPr>
            <a:endParaRPr lang="cs-CZ" sz="1000" dirty="0" smtClean="0"/>
          </a:p>
          <a:p>
            <a:pPr marL="285750" indent="-285750" algn="just"/>
            <a:r>
              <a:rPr lang="cs-CZ" sz="1600" b="1" dirty="0" smtClean="0"/>
              <a:t>příjemce </a:t>
            </a:r>
            <a:r>
              <a:rPr lang="cs-CZ" sz="1600" b="1" dirty="0"/>
              <a:t>vede účetnictví ve smyslu zákona č. 563/1991 Sb</a:t>
            </a:r>
            <a:r>
              <a:rPr lang="cs-CZ" sz="1600" dirty="0"/>
              <a:t>., o účetnictví v platném </a:t>
            </a:r>
            <a:r>
              <a:rPr lang="cs-CZ" sz="1600" dirty="0" smtClean="0"/>
              <a:t>znění a </a:t>
            </a:r>
            <a:r>
              <a:rPr lang="cs-CZ" sz="1600" dirty="0"/>
              <a:t>v rámci poskytnuté dotace povede v tomto účetnictví odděleně veškeré doklady související s poskytnutím, čerpáním a vyúčtováním dotace.</a:t>
            </a:r>
          </a:p>
          <a:p>
            <a:pPr algn="just"/>
            <a:endParaRPr lang="cs-CZ" sz="1000" dirty="0"/>
          </a:p>
          <a:p>
            <a:pPr marL="285750" indent="-285750" algn="just"/>
            <a:r>
              <a:rPr lang="cs-CZ" sz="1600" dirty="0" smtClean="0"/>
              <a:t>příjemce </a:t>
            </a:r>
            <a:r>
              <a:rPr lang="cs-CZ" sz="1600" dirty="0"/>
              <a:t>dotace je povinen informovat v předstihu alespoň 14 dní o termínu konání všech veřejných </a:t>
            </a:r>
            <a:r>
              <a:rPr lang="cs-CZ" sz="1600" dirty="0" smtClean="0"/>
              <a:t>akcí zasláním emailu na: </a:t>
            </a:r>
            <a:r>
              <a:rPr lang="cs-CZ" sz="1600" u="sng" dirty="0" smtClean="0">
                <a:hlinkClick r:id="rId4"/>
              </a:rPr>
              <a:t>granty-prevence@opava-city.cz</a:t>
            </a:r>
            <a:r>
              <a:rPr lang="cs-CZ" sz="1600" u="sng" dirty="0" smtClean="0"/>
              <a:t>,</a:t>
            </a:r>
          </a:p>
          <a:p>
            <a:pPr lvl="0" algn="just">
              <a:buNone/>
            </a:pPr>
            <a:endParaRPr lang="cs-CZ" sz="16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701695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          ČERPÁNÍ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503548" y="1628800"/>
            <a:ext cx="8136904" cy="259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/>
            <a:endParaRPr lang="cs-CZ" sz="1600" b="1" dirty="0" smtClean="0"/>
          </a:p>
          <a:p>
            <a:pPr marL="285750" indent="-285750" algn="just"/>
            <a:r>
              <a:rPr lang="cs-CZ" sz="1600" b="1" dirty="0" smtClean="0"/>
              <a:t>v</a:t>
            </a:r>
            <a:r>
              <a:rPr lang="cs-CZ" sz="1600" b="1" dirty="0"/>
              <a:t> případě, že příjemce nebude projekt realizovat nebo nevyčerpá celou dotaci</a:t>
            </a:r>
            <a:r>
              <a:rPr lang="cs-CZ" sz="1600" dirty="0"/>
              <a:t> </a:t>
            </a:r>
            <a:r>
              <a:rPr lang="cs-CZ" sz="1600" b="1" dirty="0"/>
              <a:t>je </a:t>
            </a:r>
            <a:r>
              <a:rPr lang="cs-CZ" sz="1600" b="1" dirty="0" smtClean="0"/>
              <a:t>povinen</a:t>
            </a:r>
            <a:r>
              <a:rPr lang="cs-CZ" sz="1600" dirty="0" smtClean="0"/>
              <a:t> </a:t>
            </a:r>
            <a:r>
              <a:rPr lang="cs-CZ" sz="1600" dirty="0"/>
              <a:t>dotaci, příp. </a:t>
            </a:r>
            <a:r>
              <a:rPr lang="cs-CZ" sz="1600" b="1" dirty="0"/>
              <a:t>její nevyčerpanou část je-li vyšší než 50,- Kč</a:t>
            </a:r>
            <a:r>
              <a:rPr lang="cs-CZ" sz="1600" dirty="0"/>
              <a:t>, </a:t>
            </a:r>
            <a:r>
              <a:rPr lang="cs-CZ" sz="1600" b="1" dirty="0"/>
              <a:t>do 10 </a:t>
            </a:r>
            <a:r>
              <a:rPr lang="cs-CZ" sz="1600" b="1" dirty="0" smtClean="0"/>
              <a:t>kalendářních </a:t>
            </a:r>
            <a:r>
              <a:rPr lang="cs-CZ" sz="1600" b="1" dirty="0"/>
              <a:t>dnů</a:t>
            </a:r>
            <a:r>
              <a:rPr lang="cs-CZ" sz="1600" dirty="0"/>
              <a:t> od zjištění této skutečnosti, </a:t>
            </a:r>
            <a:r>
              <a:rPr lang="cs-CZ" sz="1600" b="1" dirty="0">
                <a:solidFill>
                  <a:srgbClr val="FF0000"/>
                </a:solidFill>
              </a:rPr>
              <a:t>nejpozději do 31. 01. </a:t>
            </a:r>
            <a:r>
              <a:rPr lang="cs-CZ" sz="1600" b="1" dirty="0" smtClean="0">
                <a:solidFill>
                  <a:srgbClr val="FF0000"/>
                </a:solidFill>
              </a:rPr>
              <a:t>2025 </a:t>
            </a:r>
            <a:r>
              <a:rPr lang="cs-CZ" sz="1600" b="1" dirty="0"/>
              <a:t>vrátit na účet poskytovatele dotace</a:t>
            </a:r>
            <a:r>
              <a:rPr lang="cs-CZ" sz="1600" dirty="0"/>
              <a:t> (VS: své IČ a do poznámky – Vratka „Název žadatele“, Program „Název programu.</a:t>
            </a:r>
            <a:endParaRPr lang="cs-CZ" altLang="cs-CZ" sz="1600" dirty="0"/>
          </a:p>
          <a:p>
            <a:pPr lvl="0" algn="just"/>
            <a:endParaRPr lang="cs-CZ" sz="1000" b="1" dirty="0" smtClean="0"/>
          </a:p>
          <a:p>
            <a:pPr marL="285750" indent="-285750" algn="just"/>
            <a:r>
              <a:rPr lang="cs-CZ" sz="1600" b="1" dirty="0" smtClean="0">
                <a:solidFill>
                  <a:srgbClr val="FF0000"/>
                </a:solidFill>
              </a:rPr>
              <a:t>dokumenty</a:t>
            </a:r>
            <a:r>
              <a:rPr lang="cs-CZ" sz="1600" b="1" dirty="0">
                <a:solidFill>
                  <a:srgbClr val="FF0000"/>
                </a:solidFill>
              </a:rPr>
              <a:t>,</a:t>
            </a:r>
            <a:r>
              <a:rPr lang="cs-CZ" sz="1600" b="1" dirty="0"/>
              <a:t> kterými bude příjemce při vyúčtování dotace prokazovat řádné použití dotace</a:t>
            </a:r>
            <a:r>
              <a:rPr lang="cs-CZ" sz="1600" dirty="0"/>
              <a:t> (smlouvy, faktury, pokladní doklady apod.), </a:t>
            </a:r>
            <a:r>
              <a:rPr lang="cs-CZ" sz="1600" b="1" dirty="0">
                <a:solidFill>
                  <a:srgbClr val="FF0000"/>
                </a:solidFill>
              </a:rPr>
              <a:t>musí být vystaveny na osobu příjemce</a:t>
            </a:r>
            <a:r>
              <a:rPr lang="cs-CZ" sz="1600" dirty="0">
                <a:solidFill>
                  <a:srgbClr val="FF0000"/>
                </a:solidFill>
              </a:rPr>
              <a:t>. </a:t>
            </a:r>
            <a:endParaRPr lang="cs-CZ" altLang="cs-CZ" sz="1600" dirty="0" smtClean="0">
              <a:solidFill>
                <a:srgbClr val="FF0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761529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ŽÁDOST O ZMĚNU PROJEKTU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22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11560" y="1437318"/>
            <a:ext cx="792088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cs-CZ" sz="1600" b="1" dirty="0" smtClean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změny </a:t>
            </a:r>
            <a:r>
              <a:rPr lang="cs-CZ" sz="16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související s </a:t>
            </a:r>
            <a:r>
              <a:rPr lang="cs-CZ" sz="1600" i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čerpáním poskytnuté dotace</a:t>
            </a:r>
            <a:r>
              <a:rPr lang="cs-CZ" sz="16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cs-CZ" sz="1600" i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realizací projektu či identifikačními údaji </a:t>
            </a:r>
            <a:r>
              <a:rPr lang="cs-CZ" sz="1600" i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příjemce</a:t>
            </a:r>
            <a:r>
              <a:rPr lang="cs-CZ" sz="1600" b="1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– oznámit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 poskytovateli dotace nejpozději </a:t>
            </a:r>
            <a:r>
              <a:rPr lang="cs-CZ" sz="1600" dirty="0" smtClean="0">
                <a:ea typeface="Times New Roman" panose="02020603050405020304" pitchFamily="18" charset="0"/>
              </a:rPr>
              <a:t>do </a:t>
            </a:r>
            <a:r>
              <a:rPr lang="cs-CZ" sz="1600" dirty="0">
                <a:ea typeface="Times New Roman" panose="02020603050405020304" pitchFamily="18" charset="0"/>
              </a:rPr>
              <a:t>7 kalendářních </a:t>
            </a:r>
            <a:r>
              <a:rPr lang="cs-CZ" sz="1600" dirty="0" smtClean="0">
                <a:ea typeface="Times New Roman" panose="02020603050405020304" pitchFamily="18" charset="0"/>
              </a:rPr>
              <a:t>dnů od vzniku změny</a:t>
            </a:r>
            <a:endParaRPr lang="cs-CZ" sz="1600" dirty="0"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1000" dirty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změny v </a:t>
            </a:r>
            <a:r>
              <a:rPr lang="cs-CZ" sz="1600" i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názvu či obsahu projektu včetně změn čerpání dotace na rámec povolený smlouvou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oproti </a:t>
            </a:r>
            <a:r>
              <a:rPr lang="cs-CZ" sz="1600" dirty="0">
                <a:latin typeface="+mn-lt"/>
                <a:ea typeface="Times New Roman" panose="02020603050405020304" pitchFamily="18" charset="0"/>
              </a:rPr>
              <a:t>údajům uvedeným v žádosti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- 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písemně </a:t>
            </a:r>
            <a:r>
              <a:rPr lang="cs-CZ" sz="1600" b="1" dirty="0">
                <a:latin typeface="+mn-lt"/>
                <a:ea typeface="Times New Roman" panose="02020603050405020304" pitchFamily="18" charset="0"/>
              </a:rPr>
              <a:t>požádat </a:t>
            </a:r>
            <a:r>
              <a:rPr lang="cs-CZ" sz="1600" dirty="0">
                <a:latin typeface="+mn-lt"/>
                <a:ea typeface="Times New Roman" panose="02020603050405020304" pitchFamily="18" charset="0"/>
              </a:rPr>
              <a:t>poskytovatele dotace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o </a:t>
            </a:r>
            <a:r>
              <a:rPr lang="cs-CZ" sz="1600" dirty="0">
                <a:latin typeface="+mn-lt"/>
                <a:ea typeface="Times New Roman" panose="02020603050405020304" pitchFamily="18" charset="0"/>
              </a:rPr>
              <a:t>souhlas s takovou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změnou, </a:t>
            </a:r>
            <a:r>
              <a:rPr lang="cs-CZ" sz="1600" u="sng" dirty="0" smtClean="0">
                <a:latin typeface="+mn-lt"/>
                <a:ea typeface="Times New Roman" panose="02020603050405020304" pitchFamily="18" charset="0"/>
              </a:rPr>
              <a:t>žádost o změnu zaslat </a:t>
            </a:r>
            <a:r>
              <a:rPr lang="cs-CZ" sz="1600" u="sng" dirty="0" smtClean="0">
                <a:ea typeface="Times New Roman" panose="02020603050405020304" pitchFamily="18" charset="0"/>
              </a:rPr>
              <a:t>nejpozději </a:t>
            </a:r>
            <a:r>
              <a:rPr lang="cs-CZ" sz="1600" u="sng" dirty="0">
                <a:ea typeface="Times New Roman" panose="02020603050405020304" pitchFamily="18" charset="0"/>
              </a:rPr>
              <a:t>do</a:t>
            </a:r>
            <a:r>
              <a:rPr lang="cs-CZ" sz="1600" dirty="0">
                <a:ea typeface="Times New Roman" panose="02020603050405020304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ea typeface="Times New Roman" panose="02020603050405020304" pitchFamily="18" charset="0"/>
              </a:rPr>
              <a:t>20. 09. 2024</a:t>
            </a:r>
            <a:endParaRPr lang="cs-CZ" sz="1600" b="1" dirty="0" smtClean="0"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1000" b="1" dirty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v obou případech se využije formulář „</a:t>
            </a:r>
            <a:r>
              <a:rPr lang="cs-CZ" sz="1600" b="1" u="sng" dirty="0" smtClean="0">
                <a:latin typeface="+mn-lt"/>
                <a:ea typeface="Times New Roman" panose="02020603050405020304" pitchFamily="18" charset="0"/>
              </a:rPr>
              <a:t>žádost </a:t>
            </a:r>
            <a:r>
              <a:rPr lang="cs-CZ" sz="1600" b="1" u="sng" dirty="0">
                <a:latin typeface="+mn-lt"/>
                <a:ea typeface="Times New Roman" panose="02020603050405020304" pitchFamily="18" charset="0"/>
              </a:rPr>
              <a:t>o </a:t>
            </a:r>
            <a:r>
              <a:rPr lang="cs-CZ" sz="1600" b="1" u="sng" dirty="0" smtClean="0">
                <a:latin typeface="+mn-lt"/>
                <a:ea typeface="Times New Roman" panose="02020603050405020304" pitchFamily="18" charset="0"/>
              </a:rPr>
              <a:t>změnu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“</a:t>
            </a:r>
          </a:p>
          <a:p>
            <a:pPr lvl="0" algn="just">
              <a:spcAft>
                <a:spcPts val="0"/>
              </a:spcAft>
            </a:pPr>
            <a:endParaRPr lang="cs-CZ" sz="1000" b="1" u="sng" dirty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600" b="1" u="sng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Podání žádosti o změnu:</a:t>
            </a:r>
          </a:p>
          <a:p>
            <a:pPr lvl="0" algn="just">
              <a:spcAft>
                <a:spcPts val="0"/>
              </a:spcAft>
            </a:pPr>
            <a:endParaRPr lang="cs-CZ" sz="1000" b="1" u="sng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1. krok - prostřednictvím elektronického systému </a:t>
            </a:r>
            <a:r>
              <a:rPr lang="cs-CZ" sz="1600" b="1" dirty="0" err="1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Grantys</a:t>
            </a: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– vyplnit a odeslat včetně příloh (např. nákladový rozpočet),</a:t>
            </a:r>
          </a:p>
          <a:p>
            <a:pPr lvl="0" algn="just">
              <a:spcAft>
                <a:spcPts val="0"/>
              </a:spcAft>
            </a:pPr>
            <a:r>
              <a:rPr lang="cs-CZ" sz="1600" b="1" dirty="0" smtClean="0">
                <a:solidFill>
                  <a:srgbClr val="FF0000"/>
                </a:solidFill>
              </a:rPr>
              <a:t>2. krok - </a:t>
            </a:r>
            <a:r>
              <a:rPr lang="cs-CZ" sz="1600" dirty="0" smtClean="0"/>
              <a:t>po </a:t>
            </a:r>
            <a:r>
              <a:rPr lang="cs-CZ" sz="1600" dirty="0"/>
              <a:t>odeslání </a:t>
            </a:r>
            <a:r>
              <a:rPr lang="cs-CZ" sz="1600" dirty="0" smtClean="0"/>
              <a:t>v systému </a:t>
            </a:r>
            <a:r>
              <a:rPr lang="cs-CZ" sz="1600" dirty="0"/>
              <a:t>GRANTYS </a:t>
            </a:r>
            <a:r>
              <a:rPr lang="cs-CZ" sz="1600" dirty="0" smtClean="0"/>
              <a:t>nutno </a:t>
            </a:r>
            <a:r>
              <a:rPr lang="cs-CZ" sz="1600" u="sng" dirty="0" smtClean="0"/>
              <a:t>žádost o změnu + změnový nákladový </a:t>
            </a:r>
            <a:r>
              <a:rPr lang="cs-CZ" sz="1600" u="sng" dirty="0"/>
              <a:t>rozpočet</a:t>
            </a:r>
            <a:r>
              <a:rPr lang="cs-CZ" sz="1600" dirty="0"/>
              <a:t> </a:t>
            </a:r>
            <a:r>
              <a:rPr lang="cs-CZ" sz="1600" dirty="0" smtClean="0"/>
              <a:t>vyexportovat </a:t>
            </a:r>
            <a:r>
              <a:rPr lang="cs-CZ" sz="1600" dirty="0"/>
              <a:t>do formátu .doc nebo .</a:t>
            </a:r>
            <a:r>
              <a:rPr lang="cs-CZ" sz="1600" dirty="0" err="1"/>
              <a:t>pdf</a:t>
            </a:r>
            <a:r>
              <a:rPr lang="cs-CZ" sz="1600" dirty="0"/>
              <a:t> a </a:t>
            </a:r>
            <a:r>
              <a:rPr lang="cs-CZ" sz="1600" b="1" dirty="0" smtClean="0">
                <a:solidFill>
                  <a:srgbClr val="FF0000"/>
                </a:solidFill>
              </a:rPr>
              <a:t>doručit prostřednictvím datové schránky nebo </a:t>
            </a:r>
            <a:r>
              <a:rPr lang="cs-CZ" sz="1600" b="1" dirty="0">
                <a:solidFill>
                  <a:srgbClr val="FF0000"/>
                </a:solidFill>
              </a:rPr>
              <a:t>v listinné podobě</a:t>
            </a:r>
            <a:r>
              <a:rPr lang="cs-CZ" sz="1600" dirty="0"/>
              <a:t> podepsané statutárním zástupcem příjemce dotace na podatelnu Magistrátu města </a:t>
            </a:r>
            <a:r>
              <a:rPr lang="cs-CZ" sz="1600" dirty="0" smtClean="0"/>
              <a:t>Opavy, př. zaslat poštou.</a:t>
            </a: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18694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       ZMĚNA PROJEKTU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11560" y="1268760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dirty="0" smtClean="0">
                <a:solidFill>
                  <a:srgbClr val="00B050"/>
                </a:solidFill>
              </a:rPr>
              <a:t>Formulář </a:t>
            </a:r>
            <a:r>
              <a:rPr lang="cs-CZ" sz="1600" b="1" dirty="0">
                <a:solidFill>
                  <a:srgbClr val="00B050"/>
                </a:solidFill>
              </a:rPr>
              <a:t>Žádost o změnu</a:t>
            </a:r>
            <a:r>
              <a:rPr lang="cs-CZ" sz="1600" dirty="0">
                <a:solidFill>
                  <a:srgbClr val="00B050"/>
                </a:solidFill>
              </a:rPr>
              <a:t> naleznete v záložce „</a:t>
            </a:r>
            <a:r>
              <a:rPr lang="cs-CZ" sz="1600" i="1" dirty="0">
                <a:solidFill>
                  <a:srgbClr val="00B050"/>
                </a:solidFill>
              </a:rPr>
              <a:t>Projekty</a:t>
            </a:r>
            <a:r>
              <a:rPr lang="cs-CZ" sz="1600" dirty="0">
                <a:solidFill>
                  <a:srgbClr val="00B050"/>
                </a:solidFill>
              </a:rPr>
              <a:t>“ - </a:t>
            </a:r>
            <a:r>
              <a:rPr lang="en-US" sz="1600" dirty="0">
                <a:solidFill>
                  <a:srgbClr val="00B050"/>
                </a:solidFill>
              </a:rPr>
              <a:t>&gt;</a:t>
            </a:r>
            <a:r>
              <a:rPr lang="cs-CZ" sz="1600" dirty="0">
                <a:solidFill>
                  <a:srgbClr val="00B050"/>
                </a:solidFill>
              </a:rPr>
              <a:t> „</a:t>
            </a:r>
            <a:r>
              <a:rPr lang="cs-CZ" sz="1600" i="1" dirty="0">
                <a:solidFill>
                  <a:srgbClr val="00B050"/>
                </a:solidFill>
              </a:rPr>
              <a:t>Podpořené projekty</a:t>
            </a:r>
            <a:r>
              <a:rPr lang="cs-CZ" sz="1600" dirty="0">
                <a:solidFill>
                  <a:srgbClr val="00B050"/>
                </a:solidFill>
              </a:rPr>
              <a:t>“ - 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 err="1">
                <a:solidFill>
                  <a:srgbClr val="00B050"/>
                </a:solidFill>
              </a:rPr>
              <a:t>po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rozkliknutí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příslušného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projektu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zvolte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záložku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cs-CZ" sz="1600" i="1" dirty="0">
                <a:solidFill>
                  <a:srgbClr val="00B050"/>
                </a:solidFill>
              </a:rPr>
              <a:t>„Zprávy</a:t>
            </a:r>
            <a:r>
              <a:rPr lang="en-US" sz="1600" dirty="0">
                <a:solidFill>
                  <a:srgbClr val="00B050"/>
                </a:solidFill>
              </a:rPr>
              <a:t>” </a:t>
            </a:r>
            <a:r>
              <a:rPr lang="en-US" sz="1600" dirty="0" err="1">
                <a:solidFill>
                  <a:srgbClr val="00B050"/>
                </a:solidFill>
              </a:rPr>
              <a:t>umístěnou</a:t>
            </a:r>
            <a:r>
              <a:rPr lang="en-US" sz="1600" dirty="0">
                <a:solidFill>
                  <a:srgbClr val="00B050"/>
                </a:solidFill>
              </a:rPr>
              <a:t> v </a:t>
            </a:r>
            <a:r>
              <a:rPr lang="en-US" sz="1600" dirty="0" err="1">
                <a:solidFill>
                  <a:srgbClr val="00B050"/>
                </a:solidFill>
              </a:rPr>
              <a:t>levé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části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obrazovky</a:t>
            </a:r>
            <a:r>
              <a:rPr lang="cs-CZ" sz="1600" i="1" dirty="0">
                <a:solidFill>
                  <a:srgbClr val="00B050"/>
                </a:solidFill>
              </a:rPr>
              <a:t>“ -</a:t>
            </a:r>
            <a:r>
              <a:rPr lang="en-US" sz="1600" i="1" dirty="0">
                <a:solidFill>
                  <a:srgbClr val="00B050"/>
                </a:solidFill>
              </a:rPr>
              <a:t>&gt; </a:t>
            </a:r>
            <a:r>
              <a:rPr lang="cs-CZ" sz="1600" dirty="0">
                <a:solidFill>
                  <a:srgbClr val="00B050"/>
                </a:solidFill>
              </a:rPr>
              <a:t>následně zvolte </a:t>
            </a:r>
            <a:r>
              <a:rPr lang="cs-CZ" sz="1600" i="1" dirty="0">
                <a:solidFill>
                  <a:srgbClr val="00B050"/>
                </a:solidFill>
              </a:rPr>
              <a:t>„Vytvořit</a:t>
            </a:r>
            <a:r>
              <a:rPr lang="cs-CZ" sz="1600" dirty="0">
                <a:solidFill>
                  <a:srgbClr val="00B050"/>
                </a:solidFill>
              </a:rPr>
              <a:t> </a:t>
            </a:r>
            <a:r>
              <a:rPr lang="cs-CZ" sz="1600" i="1" dirty="0">
                <a:solidFill>
                  <a:srgbClr val="00B050"/>
                </a:solidFill>
              </a:rPr>
              <a:t>žádost o změnu projektu</a:t>
            </a:r>
            <a:r>
              <a:rPr lang="cs-CZ" sz="1600" dirty="0">
                <a:solidFill>
                  <a:srgbClr val="00B050"/>
                </a:solidFill>
              </a:rPr>
              <a:t>“ (nabídka v horní části obrazovky). </a:t>
            </a:r>
            <a:endParaRPr lang="cs-CZ" sz="1600" dirty="0" smtClean="0">
              <a:solidFill>
                <a:srgbClr val="00B050"/>
              </a:solidFill>
            </a:endParaRPr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r>
              <a:rPr lang="cs-CZ" sz="1600" u="sng" dirty="0"/>
              <a:t>Grafické znázornění postupu při vyplnění </a:t>
            </a:r>
            <a:r>
              <a:rPr lang="cs-CZ" sz="1600" b="1" u="sng" dirty="0"/>
              <a:t>žádosti o změnu </a:t>
            </a:r>
            <a:r>
              <a:rPr lang="cs-CZ" sz="1600" u="sng" dirty="0"/>
              <a:t>v systému GRANTYS</a:t>
            </a:r>
            <a:r>
              <a:rPr lang="cs-CZ" sz="1600" dirty="0"/>
              <a:t>:</a:t>
            </a:r>
          </a:p>
          <a:p>
            <a:r>
              <a:rPr lang="cs-CZ" sz="1600" dirty="0"/>
              <a:t> </a:t>
            </a:r>
          </a:p>
          <a:p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 smtClean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13" name="Obrázek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6120680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110276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       ZMĚNA PROJEKTU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83568" y="1348800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 smtClean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91" y="1628140"/>
            <a:ext cx="6362997" cy="3103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554216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ČESTNÉ PROHLÁŠENÍ O ČERPÁNÍ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83568" y="1348800"/>
            <a:ext cx="74888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do 31. 12. 2024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doručit poskytovateli dotace prostřednictvím </a:t>
            </a: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elektronického systému </a:t>
            </a:r>
            <a:r>
              <a:rPr lang="cs-CZ" sz="1600" dirty="0" err="1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Grantys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dirty="0" smtClean="0"/>
              <a:t>(formulář je k dispozici v </a:t>
            </a:r>
            <a:r>
              <a:rPr lang="cs-CZ" sz="1600" dirty="0"/>
              <a:t>sekci „</a:t>
            </a:r>
            <a:r>
              <a:rPr lang="cs-CZ" sz="1600" i="1" dirty="0"/>
              <a:t>Zprávy</a:t>
            </a:r>
            <a:r>
              <a:rPr lang="cs-CZ" sz="1600" dirty="0"/>
              <a:t>“ - </a:t>
            </a:r>
            <a:r>
              <a:rPr lang="en-US" sz="1600" dirty="0"/>
              <a:t>&gt; “</a:t>
            </a:r>
            <a:r>
              <a:rPr lang="cs-CZ" sz="1600" i="1" dirty="0"/>
              <a:t>Čestné prohlášení o čerpání dotace</a:t>
            </a:r>
            <a:r>
              <a:rPr lang="cs-CZ" sz="1600" dirty="0" smtClean="0"/>
              <a:t>“)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000" dirty="0"/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000" dirty="0"/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8" name="Obráze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07285"/>
            <a:ext cx="7488832" cy="34551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549003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755576" y="1268760"/>
            <a:ext cx="7848872" cy="504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None/>
            </a:pPr>
            <a:r>
              <a:rPr lang="cs-CZ" sz="1600" b="1" dirty="0" smtClean="0"/>
              <a:t>Součástí závěrečného vyúčtování dotace je: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cs-CZ" sz="1600" b="1" u="sng" dirty="0" smtClean="0">
                <a:solidFill>
                  <a:srgbClr val="FF0000"/>
                </a:solidFill>
              </a:rPr>
              <a:t>Zpráva o realizaci projektu</a:t>
            </a:r>
            <a:r>
              <a:rPr lang="cs-CZ" sz="1600" dirty="0" smtClean="0"/>
              <a:t>:</a:t>
            </a:r>
          </a:p>
          <a:p>
            <a:pPr marL="285750" indent="-285750" algn="just"/>
            <a:r>
              <a:rPr lang="cs-CZ" sz="1600" dirty="0" smtClean="0"/>
              <a:t>vyplňuje se přímo v elektronickém systému </a:t>
            </a:r>
            <a:r>
              <a:rPr lang="cs-CZ" sz="1600" dirty="0" err="1" smtClean="0"/>
              <a:t>Grantys</a:t>
            </a:r>
            <a:r>
              <a:rPr lang="cs-CZ" sz="1600" dirty="0" smtClean="0"/>
              <a:t> </a:t>
            </a:r>
            <a:r>
              <a:rPr lang="cs-CZ" sz="1600" dirty="0"/>
              <a:t>(v sekci „</a:t>
            </a:r>
            <a:r>
              <a:rPr lang="cs-CZ" sz="1600" i="1" dirty="0"/>
              <a:t>Zprávy</a:t>
            </a:r>
            <a:r>
              <a:rPr lang="cs-CZ" sz="1600" dirty="0"/>
              <a:t>“ - </a:t>
            </a:r>
            <a:r>
              <a:rPr lang="en-US" sz="1600" dirty="0"/>
              <a:t>&gt; </a:t>
            </a:r>
            <a:r>
              <a:rPr lang="cs-CZ" sz="1600" i="1" dirty="0"/>
              <a:t>Zpráva o realizaci projektu</a:t>
            </a:r>
            <a:r>
              <a:rPr lang="cs-CZ" sz="1600" dirty="0" smtClean="0"/>
              <a:t>“)</a:t>
            </a:r>
          </a:p>
          <a:p>
            <a:pPr marL="285750" indent="-285750" algn="just"/>
            <a:r>
              <a:rPr lang="cs-CZ" sz="1600" dirty="0"/>
              <a:t>v</a:t>
            </a:r>
            <a:r>
              <a:rPr lang="cs-CZ" sz="1600" dirty="0" smtClean="0"/>
              <a:t>e </a:t>
            </a:r>
            <a:r>
              <a:rPr lang="cs-CZ" sz="1600" dirty="0"/>
              <a:t>formuláři </a:t>
            </a:r>
            <a:r>
              <a:rPr lang="cs-CZ" sz="1600" dirty="0" smtClean="0"/>
              <a:t>-</a:t>
            </a:r>
            <a:r>
              <a:rPr lang="en-US" sz="1600" dirty="0" smtClean="0"/>
              <a:t>&gt;</a:t>
            </a:r>
            <a:r>
              <a:rPr lang="cs-CZ" sz="1600" dirty="0" smtClean="0"/>
              <a:t> stručné zhodnocení realizovaného projektu. V případě </a:t>
            </a:r>
            <a:r>
              <a:rPr lang="cs-CZ" sz="1600" dirty="0"/>
              <a:t>odchýlení se od schválené žádostí je nutný komentář k vzniklým změnám</a:t>
            </a:r>
            <a:r>
              <a:rPr lang="cs-CZ" sz="1600" dirty="0" smtClean="0"/>
              <a:t>.</a:t>
            </a:r>
          </a:p>
          <a:p>
            <a:pPr algn="just">
              <a:buNone/>
            </a:pPr>
            <a:endParaRPr lang="cs-CZ" sz="1200" i="1" u="sng" dirty="0" smtClean="0"/>
          </a:p>
          <a:p>
            <a:pPr algn="just">
              <a:buNone/>
            </a:pPr>
            <a:r>
              <a:rPr lang="cs-CZ" sz="1200" i="1" u="sng" dirty="0" smtClean="0"/>
              <a:t>Grafické </a:t>
            </a:r>
            <a:r>
              <a:rPr lang="cs-CZ" sz="1200" i="1" u="sng" dirty="0"/>
              <a:t>znázornění postupu při vyplnění </a:t>
            </a:r>
            <a:r>
              <a:rPr lang="cs-CZ" sz="1200" b="1" i="1" u="sng" dirty="0"/>
              <a:t>Zprávy o realizaci projektu </a:t>
            </a:r>
            <a:r>
              <a:rPr lang="cs-CZ" sz="1200" i="1" u="sng" dirty="0"/>
              <a:t>v systému GRANTYS</a:t>
            </a:r>
            <a:r>
              <a:rPr lang="cs-CZ" sz="1200" i="1" dirty="0" smtClean="0"/>
              <a:t>:</a:t>
            </a:r>
          </a:p>
          <a:p>
            <a:pPr algn="just">
              <a:buNone/>
            </a:pPr>
            <a:endParaRPr lang="cs-CZ" sz="1200" i="1" dirty="0"/>
          </a:p>
          <a:p>
            <a:pPr algn="just">
              <a:buNone/>
            </a:pPr>
            <a:endParaRPr lang="cs-CZ" sz="1600" b="1" dirty="0" smtClean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 smtClean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cs-CZ" sz="1600" b="1" dirty="0">
              <a:solidFill>
                <a:srgbClr val="FF0000"/>
              </a:solidFill>
            </a:endParaRPr>
          </a:p>
          <a:p>
            <a:pPr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lvl="0" algn="just">
              <a:buNone/>
            </a:pPr>
            <a:endParaRPr lang="cs-CZ" sz="16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54916"/>
            <a:ext cx="532859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292410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  <p:pic>
        <p:nvPicPr>
          <p:cNvPr id="8" name="Obráze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848872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272365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  <p:pic>
        <p:nvPicPr>
          <p:cNvPr id="9" name="Obrázek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14" y="1421788"/>
            <a:ext cx="7098654" cy="4167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119007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29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47564" y="1340768"/>
            <a:ext cx="784887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endParaRPr lang="cs-CZ" sz="1600" b="1" u="sng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Seznam účetních dokladů o uznatelných nákladech projektu</a:t>
            </a:r>
          </a:p>
          <a:p>
            <a:pPr marL="342900" indent="-342900" algn="just">
              <a:buAutoNum type="arabicPeriod" startAt="2"/>
            </a:pPr>
            <a:endParaRPr lang="cs-CZ" sz="1000" b="1" u="sng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bude obsahovat </a:t>
            </a:r>
            <a:r>
              <a:rPr lang="cs-CZ" sz="1600" u="sng" dirty="0"/>
              <a:t>všechny uznatelné náklady projektu hrazené z dotace </a:t>
            </a:r>
            <a:r>
              <a:rPr lang="cs-CZ" sz="1600" dirty="0"/>
              <a:t>případně další uznatelné náklady, které nebyly hrazené z dotace tak, aby </a:t>
            </a:r>
            <a:r>
              <a:rPr lang="cs-CZ" sz="1600" u="sng" dirty="0"/>
              <a:t>byla splněna podmínka minimální finanční spoluúčasti příjemce </a:t>
            </a:r>
            <a:r>
              <a:rPr lang="cs-CZ" sz="1600" u="sng" dirty="0" smtClean="0"/>
              <a:t>dotace</a:t>
            </a:r>
          </a:p>
          <a:p>
            <a:pPr lvl="0" algn="just"/>
            <a:endParaRPr lang="cs-CZ" sz="1000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vyplňuje se v</a:t>
            </a:r>
            <a:r>
              <a:rPr lang="cs-CZ" sz="1600" dirty="0"/>
              <a:t> elektronickém systému GRANTYS </a:t>
            </a:r>
            <a:r>
              <a:rPr lang="en-US" sz="1600" dirty="0"/>
              <a:t>(</a:t>
            </a:r>
            <a:r>
              <a:rPr lang="cs-CZ" sz="1600" dirty="0"/>
              <a:t>záložka </a:t>
            </a:r>
            <a:r>
              <a:rPr lang="cs-CZ" sz="1600" i="1" dirty="0"/>
              <a:t>„Zprávy“ – výběr „Zpráva o realizaci projektu“ </a:t>
            </a:r>
            <a:r>
              <a:rPr lang="cs-CZ" sz="1600" dirty="0"/>
              <a:t>– výběr záložky „</a:t>
            </a:r>
            <a:r>
              <a:rPr lang="cs-CZ" sz="1600" i="1" dirty="0"/>
              <a:t>Čerpání po dokladech</a:t>
            </a:r>
            <a:r>
              <a:rPr lang="cs-CZ" sz="1600" dirty="0"/>
              <a:t>“). </a:t>
            </a:r>
            <a:endParaRPr lang="cs-CZ" sz="1600" dirty="0" smtClean="0"/>
          </a:p>
          <a:p>
            <a:pPr lvl="0" algn="just"/>
            <a:endParaRPr lang="cs-CZ" sz="1000" i="1" dirty="0"/>
          </a:p>
          <a:p>
            <a:pPr lvl="0" algn="just"/>
            <a:r>
              <a:rPr lang="cs-CZ" sz="1600" i="1" dirty="0" smtClean="0"/>
              <a:t>POZN. přes tlačítko „Přidat </a:t>
            </a:r>
            <a:r>
              <a:rPr lang="cs-CZ" sz="1600" i="1" dirty="0"/>
              <a:t>položku“ </a:t>
            </a:r>
            <a:r>
              <a:rPr lang="cs-CZ" sz="1600" i="1" dirty="0" smtClean="0"/>
              <a:t>je nutné vložit </a:t>
            </a:r>
            <a:r>
              <a:rPr lang="cs-CZ" sz="1600" i="1" dirty="0"/>
              <a:t>všechny uznatelné náklady/výdaje projektu hrazené z dotace + další uznatelné náklady/výdaje prokazující minimální spoluúčast příjemce </a:t>
            </a:r>
            <a:r>
              <a:rPr lang="cs-CZ" sz="1600" i="1" dirty="0" smtClean="0"/>
              <a:t>dotace</a:t>
            </a:r>
            <a:r>
              <a:rPr lang="cs-CZ" sz="1600" i="1" dirty="0"/>
              <a:t> </a:t>
            </a:r>
            <a:r>
              <a:rPr lang="cs-CZ" sz="1600" i="1" dirty="0" smtClean="0">
                <a:solidFill>
                  <a:srgbClr val="FF0000"/>
                </a:solidFill>
              </a:rPr>
              <a:t>(ukázka přímo v systému </a:t>
            </a:r>
            <a:r>
              <a:rPr lang="cs-CZ" sz="1600" i="1" dirty="0" err="1" smtClean="0">
                <a:solidFill>
                  <a:srgbClr val="FF0000"/>
                </a:solidFill>
              </a:rPr>
              <a:t>Grantys</a:t>
            </a:r>
            <a:r>
              <a:rPr lang="cs-CZ" sz="1600" i="1" dirty="0" smtClean="0">
                <a:solidFill>
                  <a:srgbClr val="FF0000"/>
                </a:solidFill>
              </a:rPr>
              <a:t>).</a:t>
            </a:r>
            <a:endParaRPr lang="cs-CZ" sz="1600" i="1" dirty="0"/>
          </a:p>
          <a:p>
            <a:r>
              <a:rPr lang="cs-CZ" sz="16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po </a:t>
            </a:r>
            <a:r>
              <a:rPr lang="cs-CZ" sz="1600" dirty="0"/>
              <a:t>kliknutí na tlačítko „</a:t>
            </a:r>
            <a:r>
              <a:rPr lang="cs-CZ" sz="1600" i="1" dirty="0"/>
              <a:t>Přidat položku</a:t>
            </a:r>
            <a:r>
              <a:rPr lang="cs-CZ" sz="1600" dirty="0"/>
              <a:t>“ </a:t>
            </a:r>
            <a:r>
              <a:rPr lang="cs-CZ" sz="1600" dirty="0" smtClean="0"/>
              <a:t>je nutné postupně vyplnit všechna pole. </a:t>
            </a:r>
          </a:p>
          <a:p>
            <a:endParaRPr lang="cs-CZ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za každý výdaj projektu (</a:t>
            </a:r>
            <a:r>
              <a:rPr lang="cs-CZ" sz="1600" b="1" dirty="0"/>
              <a:t>účetní doklad</a:t>
            </a:r>
            <a:r>
              <a:rPr lang="cs-CZ" sz="1600" dirty="0"/>
              <a:t>) bude vyplněn nejméně jeden řádek. Pokud výdaje z jednoho dokladu spadají do více položek rozpočtu, bude příslušný doklad uveden na více řádcích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lvl="0" algn="just"/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00655570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 smtClean="0"/>
              <a:t>3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39552" y="1561632"/>
            <a:ext cx="7859216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Povinné přílohy:</a:t>
            </a:r>
          </a:p>
          <a:p>
            <a:pPr algn="just"/>
            <a:r>
              <a:rPr lang="cs-CZ" sz="1600" i="1" dirty="0">
                <a:solidFill>
                  <a:srgbClr val="000000"/>
                </a:solidFill>
              </a:rPr>
              <a:t>personální zajištění </a:t>
            </a:r>
            <a:r>
              <a:rPr lang="cs-CZ" sz="1600" i="1" dirty="0" smtClean="0">
                <a:solidFill>
                  <a:srgbClr val="000000"/>
                </a:solidFill>
              </a:rPr>
              <a:t>projektu </a:t>
            </a:r>
            <a:r>
              <a:rPr lang="cs-CZ" sz="1600" dirty="0" smtClean="0">
                <a:solidFill>
                  <a:srgbClr val="000000"/>
                </a:solidFill>
              </a:rPr>
              <a:t>(pouze v případě, že dotace bude čerpána na osobní náklady)  </a:t>
            </a:r>
          </a:p>
          <a:p>
            <a:pPr algn="just"/>
            <a:r>
              <a:rPr lang="cs-CZ" sz="1600" i="1" dirty="0" smtClean="0"/>
              <a:t>prosté kopie aktuálních dokladů o právní subjektivitě a dokladů o oprávnění </a:t>
            </a:r>
            <a:br>
              <a:rPr lang="cs-CZ" sz="1600" i="1" dirty="0" smtClean="0"/>
            </a:br>
            <a:r>
              <a:rPr lang="cs-CZ" sz="1600" i="1" dirty="0" smtClean="0"/>
              <a:t>k vykonávané činnosti</a:t>
            </a:r>
            <a:r>
              <a:rPr lang="cs-CZ" sz="1600" dirty="0" smtClean="0"/>
              <a:t> </a:t>
            </a:r>
            <a:r>
              <a:rPr lang="cs-CZ" sz="1600" dirty="0" smtClean="0">
                <a:solidFill>
                  <a:srgbClr val="000000"/>
                </a:solidFill>
              </a:rPr>
              <a:t>(pouze </a:t>
            </a:r>
            <a:r>
              <a:rPr lang="cs-CZ" sz="1600" dirty="0">
                <a:solidFill>
                  <a:srgbClr val="000000"/>
                </a:solidFill>
              </a:rPr>
              <a:t>v případě, že </a:t>
            </a:r>
            <a:r>
              <a:rPr lang="cs-CZ" sz="1600" dirty="0" smtClean="0">
                <a:solidFill>
                  <a:srgbClr val="000000"/>
                </a:solidFill>
              </a:rPr>
              <a:t>aktuální údaje nevyplývají z veřejných rejstříků),</a:t>
            </a:r>
          </a:p>
          <a:p>
            <a:pPr algn="just"/>
            <a:r>
              <a:rPr lang="cs-CZ" sz="1600" i="1" dirty="0" smtClean="0"/>
              <a:t>prosté </a:t>
            </a:r>
            <a:r>
              <a:rPr lang="cs-CZ" sz="1600" i="1" dirty="0"/>
              <a:t>kopie dokladů o volbě nebo jmenování člena statutárního orgánu a o tom, zda je oprávněn zastupovat žadatele samostatně, nebo společně s jiným členem statutárního </a:t>
            </a:r>
            <a:r>
              <a:rPr lang="cs-CZ" sz="1600" i="1" dirty="0" smtClean="0"/>
              <a:t>orgánu </a:t>
            </a:r>
            <a:r>
              <a:rPr lang="cs-CZ" sz="1600" dirty="0">
                <a:solidFill>
                  <a:srgbClr val="000000"/>
                </a:solidFill>
              </a:rPr>
              <a:t>(pouze v případě, že aktuální údaje nevyplývají z veřejných rejstříků),</a:t>
            </a:r>
          </a:p>
          <a:p>
            <a:pPr algn="just"/>
            <a:r>
              <a:rPr lang="cs-CZ" sz="1600" i="1" dirty="0" smtClean="0">
                <a:solidFill>
                  <a:srgbClr val="000000"/>
                </a:solidFill>
              </a:rPr>
              <a:t>prostou </a:t>
            </a:r>
            <a:r>
              <a:rPr lang="cs-CZ" sz="1600" i="1" dirty="0">
                <a:solidFill>
                  <a:srgbClr val="000000"/>
                </a:solidFill>
              </a:rPr>
              <a:t>kopii smlouvy o zřízení bankovního účtu </a:t>
            </a:r>
            <a:r>
              <a:rPr lang="cs-CZ" sz="1600" dirty="0">
                <a:solidFill>
                  <a:srgbClr val="000000"/>
                </a:solidFill>
              </a:rPr>
              <a:t>u peněžního ústavu nebo písemné potvrzení peněžního ústavu o vedení bankovního účtu žadatele,</a:t>
            </a:r>
            <a:r>
              <a:rPr lang="cs-CZ" sz="1600" dirty="0">
                <a:solidFill>
                  <a:srgbClr val="00B0F0"/>
                </a:solidFill>
              </a:rPr>
              <a:t> </a:t>
            </a:r>
          </a:p>
          <a:p>
            <a:pPr marL="0" indent="0"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ZMĚNA: </a:t>
            </a:r>
          </a:p>
          <a:p>
            <a:pPr algn="just"/>
            <a:r>
              <a:rPr lang="cs-CZ" sz="1600" b="1" dirty="0" smtClean="0"/>
              <a:t>výpis</a:t>
            </a:r>
            <a:r>
              <a:rPr lang="cs-CZ" sz="1600" dirty="0"/>
              <a:t> </a:t>
            </a:r>
            <a:r>
              <a:rPr lang="cs-CZ" sz="1600" b="1" dirty="0" smtClean="0"/>
              <a:t>z</a:t>
            </a:r>
            <a:r>
              <a:rPr lang="cs-CZ" sz="1600" b="1" dirty="0"/>
              <a:t> evidence skutečných majitelů </a:t>
            </a:r>
            <a:r>
              <a:rPr lang="cs-CZ" sz="1600" b="1" dirty="0" smtClean="0">
                <a:solidFill>
                  <a:srgbClr val="FF0000"/>
                </a:solidFill>
              </a:rPr>
              <a:t>SE NEDOKLÁDÁ </a:t>
            </a:r>
            <a:r>
              <a:rPr lang="cs-CZ" sz="1600" i="1" dirty="0" smtClean="0"/>
              <a:t>(administrátor žádostí zajistí svépomocně).</a:t>
            </a:r>
            <a:endParaRPr lang="cs-CZ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64012670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899592" y="1700808"/>
            <a:ext cx="7416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342900" indent="-342900">
              <a:buAutoNum type="arabicPeriod" startAt="3"/>
            </a:pP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Nákladový rozpočet projektu</a:t>
            </a:r>
          </a:p>
          <a:p>
            <a:pPr marL="342900" indent="-342900">
              <a:buAutoNum type="arabicPeriod" startAt="3"/>
            </a:pPr>
            <a:endParaRPr lang="cs-CZ" sz="1600" b="1" u="sng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k</a:t>
            </a:r>
            <a:r>
              <a:rPr lang="cs-CZ" sz="1600" dirty="0"/>
              <a:t> dispozici v záložce „</a:t>
            </a:r>
            <a:r>
              <a:rPr lang="cs-CZ" sz="1600" i="1" dirty="0" smtClean="0"/>
              <a:t>vyúčtování</a:t>
            </a:r>
            <a:r>
              <a:rPr lang="cs-CZ" sz="1600" dirty="0" smtClean="0"/>
              <a:t>“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po </a:t>
            </a:r>
            <a:r>
              <a:rPr lang="cs-CZ" sz="1600" dirty="0"/>
              <a:t>vyplnění záložky „</a:t>
            </a:r>
            <a:r>
              <a:rPr lang="cs-CZ" sz="1600" i="1" dirty="0"/>
              <a:t>čerpání po dokladech</a:t>
            </a:r>
            <a:r>
              <a:rPr lang="cs-CZ" sz="1600" dirty="0"/>
              <a:t>“ (viz </a:t>
            </a:r>
            <a:r>
              <a:rPr lang="cs-CZ" sz="1600" dirty="0" smtClean="0"/>
              <a:t>výše) se </a:t>
            </a:r>
            <a:r>
              <a:rPr lang="cs-CZ" sz="1600" dirty="0"/>
              <a:t>jednotlivé náklady automaticky propíší do „nákladového rozpočtu“, není třeba již nic vyplňovat. </a:t>
            </a:r>
            <a:r>
              <a:rPr lang="cs-CZ" sz="1600" u="sng" dirty="0"/>
              <a:t>Pokud je však </a:t>
            </a:r>
            <a:r>
              <a:rPr lang="cs-CZ" sz="1600" u="sng" dirty="0" smtClean="0"/>
              <a:t>potřeba </a:t>
            </a:r>
            <a:r>
              <a:rPr lang="cs-CZ" sz="1600" u="sng" dirty="0"/>
              <a:t>vytvořit novou nákladovou </a:t>
            </a:r>
            <a:r>
              <a:rPr lang="cs-CZ" sz="1600" u="sng" dirty="0" smtClean="0"/>
              <a:t>položku</a:t>
            </a:r>
            <a:r>
              <a:rPr lang="cs-CZ" sz="1600" dirty="0" smtClean="0"/>
              <a:t>, </a:t>
            </a:r>
            <a:r>
              <a:rPr lang="cs-CZ" sz="1600" dirty="0"/>
              <a:t>která ve schváleném rozpočtu nebyla uvedena, </a:t>
            </a:r>
            <a:r>
              <a:rPr lang="cs-CZ" sz="1600" u="sng" dirty="0"/>
              <a:t>je nutné ji </a:t>
            </a:r>
            <a:r>
              <a:rPr lang="cs-CZ" sz="1600" u="sng" dirty="0" smtClean="0"/>
              <a:t>vytvořit v záložce „</a:t>
            </a:r>
            <a:r>
              <a:rPr lang="cs-CZ" sz="1600" i="1" u="sng" dirty="0" smtClean="0"/>
              <a:t>vyúčtování</a:t>
            </a:r>
            <a:r>
              <a:rPr lang="cs-CZ" sz="1600" u="sng" dirty="0" smtClean="0"/>
              <a:t>“ pomocí </a:t>
            </a:r>
            <a:r>
              <a:rPr lang="cs-CZ" sz="1600" u="sng" dirty="0"/>
              <a:t>tlačítka </a:t>
            </a:r>
            <a:r>
              <a:rPr lang="cs-CZ" sz="1600" i="1" u="sng" dirty="0"/>
              <a:t>'přidat položku'</a:t>
            </a:r>
            <a:r>
              <a:rPr lang="cs-CZ" sz="1600" u="sng" dirty="0"/>
              <a:t> </a:t>
            </a:r>
            <a:r>
              <a:rPr lang="cs-CZ" sz="1600" dirty="0"/>
              <a:t>a následně ji opět vyplnit v záložce „</a:t>
            </a:r>
            <a:r>
              <a:rPr lang="cs-CZ" sz="1600" i="1" dirty="0"/>
              <a:t>čerpání po dokladech“ </a:t>
            </a:r>
            <a:r>
              <a:rPr lang="cs-CZ" sz="1600" dirty="0"/>
              <a:t>(postup pro vyplnění  - viz </a:t>
            </a:r>
            <a:r>
              <a:rPr lang="cs-CZ" sz="1600" dirty="0" smtClean="0"/>
              <a:t>výše)</a:t>
            </a:r>
            <a:endParaRPr lang="cs-CZ" sz="1600" dirty="0"/>
          </a:p>
          <a:p>
            <a:r>
              <a:rPr lang="cs-CZ" sz="1600" dirty="0"/>
              <a:t> </a:t>
            </a:r>
          </a:p>
          <a:p>
            <a:pPr algn="just"/>
            <a:r>
              <a:rPr lang="cs-CZ" sz="1600" b="1" u="sng" dirty="0">
                <a:solidFill>
                  <a:srgbClr val="FF0000"/>
                </a:solidFill>
              </a:rPr>
              <a:t>UPOZORNĚNÍ!</a:t>
            </a:r>
            <a:r>
              <a:rPr lang="cs-CZ" sz="1600" b="1" dirty="0">
                <a:solidFill>
                  <a:srgbClr val="FF0000"/>
                </a:solidFill>
              </a:rPr>
              <a:t> </a:t>
            </a:r>
            <a:r>
              <a:rPr lang="cs-CZ" sz="1600" dirty="0">
                <a:solidFill>
                  <a:srgbClr val="FF0000"/>
                </a:solidFill>
              </a:rPr>
              <a:t>Na nově zařazenou nákladovou položku nelze bez předchozího schválení čerpat </a:t>
            </a:r>
            <a:r>
              <a:rPr lang="cs-CZ" sz="1600" dirty="0" smtClean="0">
                <a:solidFill>
                  <a:srgbClr val="FF0000"/>
                </a:solidFill>
              </a:rPr>
              <a:t>dotaci</a:t>
            </a:r>
            <a:r>
              <a:rPr lang="cs-CZ" sz="1600" b="1" dirty="0" smtClean="0">
                <a:solidFill>
                  <a:srgbClr val="FF0000"/>
                </a:solidFill>
              </a:rPr>
              <a:t> –</a:t>
            </a:r>
            <a:r>
              <a:rPr lang="en-US" sz="1600" b="1" dirty="0" smtClean="0">
                <a:solidFill>
                  <a:srgbClr val="FF0000"/>
                </a:solidFill>
              </a:rPr>
              <a:t>&gt;</a:t>
            </a:r>
            <a:r>
              <a:rPr lang="cs-CZ" sz="1600" b="1" dirty="0" smtClean="0">
                <a:solidFill>
                  <a:srgbClr val="FF0000"/>
                </a:solidFill>
              </a:rPr>
              <a:t> </a:t>
            </a:r>
            <a:r>
              <a:rPr lang="cs-CZ" sz="1600" i="1" dirty="0">
                <a:solidFill>
                  <a:srgbClr val="FF0000"/>
                </a:solidFill>
              </a:rPr>
              <a:t>více o schválení nové položky rozpočtu viz </a:t>
            </a:r>
            <a:r>
              <a:rPr lang="cs-CZ" sz="1600" i="1" dirty="0" smtClean="0">
                <a:solidFill>
                  <a:srgbClr val="FF0000"/>
                </a:solidFill>
              </a:rPr>
              <a:t>Žádost </a:t>
            </a:r>
            <a:r>
              <a:rPr lang="cs-CZ" sz="1600" i="1" dirty="0">
                <a:solidFill>
                  <a:srgbClr val="FF0000"/>
                </a:solidFill>
              </a:rPr>
              <a:t>o změnu.</a:t>
            </a:r>
            <a:endParaRPr lang="cs-CZ" sz="1600" dirty="0">
              <a:solidFill>
                <a:srgbClr val="FF0000"/>
              </a:solidFill>
            </a:endParaRPr>
          </a:p>
          <a:p>
            <a:r>
              <a:rPr lang="cs-CZ" sz="1600" dirty="0"/>
              <a:t> </a:t>
            </a: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36541289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23528" y="1340768"/>
            <a:ext cx="820891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cs-CZ" i="1" dirty="0" smtClean="0"/>
          </a:p>
          <a:p>
            <a:r>
              <a:rPr lang="cs-CZ" sz="1200" i="1" dirty="0" smtClean="0"/>
              <a:t>              Obr</a:t>
            </a:r>
            <a:r>
              <a:rPr lang="cs-CZ" sz="1200" i="1" dirty="0"/>
              <a:t>. č. 7 Přehled záložek s podklady k závěrečnému vyúčtování </a:t>
            </a:r>
            <a:r>
              <a:rPr lang="cs-CZ" sz="1200" i="1" dirty="0" smtClean="0"/>
              <a:t>dotace</a:t>
            </a:r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dirty="0"/>
          </a:p>
        </p:txBody>
      </p:sp>
      <p:pic>
        <p:nvPicPr>
          <p:cNvPr id="6" name="Obrázek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128792" cy="379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961267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32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83568" y="1772816"/>
            <a:ext cx="7416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4.  </a:t>
            </a: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Kopie všech účetních dokladů hrazených z dotace </a:t>
            </a:r>
            <a:r>
              <a:rPr lang="cs-CZ" sz="1600" dirty="0"/>
              <a:t> </a:t>
            </a:r>
          </a:p>
          <a:p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doložení kopií </a:t>
            </a:r>
            <a:r>
              <a:rPr lang="cs-CZ" sz="1600" dirty="0"/>
              <a:t>účetních dokladů, které byly alespoň z části hrazeny z </a:t>
            </a:r>
            <a:r>
              <a:rPr lang="cs-CZ" sz="1600" dirty="0" smtClean="0"/>
              <a:t>dotace</a:t>
            </a:r>
            <a:endParaRPr lang="cs-CZ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doložení kopií </a:t>
            </a:r>
            <a:r>
              <a:rPr lang="cs-CZ" sz="1600" dirty="0"/>
              <a:t>dokladů o úhradě výše uvedených účetních </a:t>
            </a:r>
            <a:r>
              <a:rPr lang="cs-CZ" sz="1600" dirty="0" smtClean="0"/>
              <a:t>dokladů</a:t>
            </a:r>
            <a:endParaRPr lang="cs-CZ" sz="1600" dirty="0"/>
          </a:p>
          <a:p>
            <a:pPr algn="just"/>
            <a:r>
              <a:rPr lang="cs-CZ" sz="1600" b="1" dirty="0"/>
              <a:t> </a:t>
            </a:r>
            <a:endParaRPr lang="cs-CZ" sz="1600" dirty="0"/>
          </a:p>
          <a:p>
            <a:pPr algn="just"/>
            <a:r>
              <a:rPr lang="cs-CZ" sz="1600" b="1" dirty="0">
                <a:solidFill>
                  <a:srgbClr val="00B050"/>
                </a:solidFill>
              </a:rPr>
              <a:t>Kopie účetních dokladů a dokladů o úhradě </a:t>
            </a:r>
            <a:r>
              <a:rPr lang="cs-CZ" sz="1600" b="1" u="sng" dirty="0">
                <a:solidFill>
                  <a:srgbClr val="00B050"/>
                </a:solidFill>
              </a:rPr>
              <a:t>budu řazeny v pořadí uvedeném v Seznamu účetních dokladů</a:t>
            </a:r>
            <a:r>
              <a:rPr lang="cs-CZ" sz="1600" b="1" dirty="0">
                <a:solidFill>
                  <a:srgbClr val="00B050"/>
                </a:solidFill>
              </a:rPr>
              <a:t>, příslušná </a:t>
            </a:r>
            <a:r>
              <a:rPr lang="cs-CZ" sz="1600" b="1" u="sng" dirty="0">
                <a:solidFill>
                  <a:srgbClr val="00B050"/>
                </a:solidFill>
              </a:rPr>
              <a:t>platba bude na bankovním výpise vyznačena.</a:t>
            </a:r>
            <a:endParaRPr lang="cs-CZ" sz="1600" u="sng" dirty="0">
              <a:solidFill>
                <a:srgbClr val="00B050"/>
              </a:solidFill>
            </a:endParaRPr>
          </a:p>
          <a:p>
            <a:pPr algn="just"/>
            <a:r>
              <a:rPr lang="cs-CZ" sz="1600" dirty="0"/>
              <a:t> </a:t>
            </a:r>
          </a:p>
          <a:p>
            <a:pPr algn="just"/>
            <a:r>
              <a:rPr lang="cs-CZ" sz="1600" b="1" dirty="0"/>
              <a:t>Příklady daňových dokladů: </a:t>
            </a:r>
            <a:endParaRPr lang="cs-CZ" sz="16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/>
              <a:t>faktury,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/>
              <a:t>paragony, stvrzenky,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pokladní doklady (příjmové, výdajové), </a:t>
            </a:r>
            <a:endParaRPr lang="cs-CZ" sz="16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/>
              <a:t>smlouvy o nájmu, kupní smlouvy, pracovní smlouvy, </a:t>
            </a:r>
            <a:r>
              <a:rPr lang="cs-CZ" sz="1600" dirty="0" smtClean="0"/>
              <a:t>objednávky </a:t>
            </a:r>
            <a:r>
              <a:rPr lang="cs-CZ" sz="1600" dirty="0"/>
              <a:t>atd. </a:t>
            </a:r>
            <a:endParaRPr lang="cs-CZ" sz="1600" dirty="0" smtClean="0"/>
          </a:p>
          <a:p>
            <a:pPr lvl="0" algn="just"/>
            <a:endParaRPr lang="cs-CZ" sz="1600" dirty="0"/>
          </a:p>
          <a:p>
            <a:pPr algn="just"/>
            <a:r>
              <a:rPr lang="cs-CZ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2948527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ZÁVĚREČNÉ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33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11560" y="1416081"/>
            <a:ext cx="79208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5"/>
            </a:pPr>
            <a:endParaRPr lang="cs-CZ" sz="1600" b="1" u="sng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cs-CZ" sz="1600" b="1" dirty="0" smtClean="0"/>
              <a:t>Příklady </a:t>
            </a:r>
            <a:r>
              <a:rPr lang="cs-CZ" sz="1600" b="1" dirty="0"/>
              <a:t>dokladů o úhradě účetních dokladů</a:t>
            </a:r>
            <a:r>
              <a:rPr lang="cs-CZ" sz="1600" dirty="0"/>
              <a:t>: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/>
              <a:t>výdajové pokladní doklady – dokládají se v případě hotovostní platby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cs-CZ" sz="1600" dirty="0"/>
              <a:t>výpisy z bankovních účtů s</a:t>
            </a:r>
            <a:r>
              <a:rPr lang="cs-CZ" sz="1600" b="1" dirty="0"/>
              <a:t> vyznačením příslušné platby </a:t>
            </a:r>
            <a:r>
              <a:rPr lang="cs-CZ" sz="1600" dirty="0"/>
              <a:t>nebo</a:t>
            </a:r>
            <a:r>
              <a:rPr lang="cs-CZ" sz="1600" b="1" dirty="0"/>
              <a:t> potvrzení o provedené platbě </a:t>
            </a:r>
            <a:r>
              <a:rPr lang="cs-CZ" sz="1600" dirty="0"/>
              <a:t>(doklad vygenerovaný z el. bankovnictví) – dokládají se v případě bezhotovostní platby.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>
                <a:solidFill>
                  <a:srgbClr val="FF0000"/>
                </a:solidFill>
              </a:rPr>
              <a:t>V případě platby zálohové faktury je nutné doložit i vyúčtování zálohové faktury (řádná vyúčtovací faktura).</a:t>
            </a:r>
            <a:endParaRPr lang="cs-CZ" sz="1600" dirty="0"/>
          </a:p>
          <a:p>
            <a:endParaRPr lang="cs-CZ" sz="1000" b="1" u="sng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 startAt="5"/>
            </a:pP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Doklady prokazující publicitu poskytovatele dotace</a:t>
            </a:r>
            <a:r>
              <a:rPr lang="cs-CZ" sz="1600" dirty="0" smtClean="0"/>
              <a:t> </a:t>
            </a:r>
          </a:p>
          <a:p>
            <a:pPr marL="342900" indent="-342900">
              <a:buAutoNum type="arabicPeriod" startAt="5"/>
            </a:pPr>
            <a:endParaRPr lang="cs-CZ" sz="1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/>
              <a:t>fotodokumentace </a:t>
            </a:r>
            <a:r>
              <a:rPr lang="cs-CZ" sz="1600" dirty="0"/>
              <a:t>(kopie) </a:t>
            </a:r>
            <a:r>
              <a:rPr lang="cs-CZ" sz="1600" dirty="0" smtClean="0"/>
              <a:t>– v souladu s uzavřenou smlouvou !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umístění </a:t>
            </a:r>
            <a:r>
              <a:rPr lang="cs-CZ" sz="1600" dirty="0"/>
              <a:t>loga poskytovatele dotace na webových nebo FB stránkách </a:t>
            </a:r>
            <a:r>
              <a:rPr lang="cs-CZ" sz="1600" dirty="0" smtClean="0"/>
              <a:t>příjemce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na </a:t>
            </a:r>
            <a:r>
              <a:rPr lang="cs-CZ" sz="1600" dirty="0"/>
              <a:t>všech formách propagace projektu a písemnostech, které souvisejí s realizací projektu a jsou určené </a:t>
            </a:r>
            <a:r>
              <a:rPr lang="cs-CZ" sz="1600" dirty="0" smtClean="0"/>
              <a:t>veřejnosti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prezentace </a:t>
            </a:r>
            <a:r>
              <a:rPr lang="cs-CZ" sz="1600" dirty="0"/>
              <a:t>poskytovatele v prostorech realizace projektu formou informační </a:t>
            </a:r>
            <a:r>
              <a:rPr lang="cs-CZ" sz="1600" dirty="0" smtClean="0"/>
              <a:t>cedule</a:t>
            </a:r>
            <a:r>
              <a:rPr lang="cs-CZ" sz="1600" dirty="0"/>
              <a:t> </a:t>
            </a:r>
            <a:r>
              <a:rPr lang="cs-CZ" sz="1600" dirty="0" smtClean="0"/>
              <a:t>(</a:t>
            </a:r>
            <a:r>
              <a:rPr lang="cs-CZ" sz="1600" i="1" dirty="0" smtClean="0"/>
              <a:t>možnost bezplatného zapůjčení v Infocentru SMO)</a:t>
            </a:r>
            <a:endParaRPr lang="cs-CZ" sz="1600" dirty="0"/>
          </a:p>
          <a:p>
            <a:r>
              <a:rPr lang="cs-CZ" sz="1600" dirty="0"/>
              <a:t> </a:t>
            </a:r>
          </a:p>
          <a:p>
            <a:pPr marL="342900" indent="-342900">
              <a:buAutoNum type="arabicPeriod" startAt="5"/>
            </a:pPr>
            <a:endParaRPr lang="cs-CZ" sz="1600" dirty="0" smtClean="0"/>
          </a:p>
          <a:p>
            <a:endParaRPr lang="cs-CZ" sz="1600" dirty="0"/>
          </a:p>
          <a:p>
            <a:pPr marL="342900" indent="-342900">
              <a:buAutoNum type="arabicPeriod" startAt="5"/>
            </a:pPr>
            <a:endParaRPr lang="cs-CZ" sz="1600" dirty="0" smtClean="0"/>
          </a:p>
          <a:p>
            <a:pPr marL="342900" indent="-342900">
              <a:buAutoNum type="arabicPeriod" startAt="5"/>
            </a:pPr>
            <a:endParaRPr lang="cs-CZ" sz="1600" dirty="0"/>
          </a:p>
          <a:p>
            <a:pPr marL="342900" indent="-342900">
              <a:buAutoNum type="arabicPeriod" startAt="5"/>
            </a:pPr>
            <a:endParaRPr lang="cs-CZ" sz="1600" dirty="0" smtClean="0"/>
          </a:p>
          <a:p>
            <a:pPr marL="342900" indent="-342900">
              <a:buAutoNum type="arabicPeriod" startAt="5"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4406991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763689" y="333375"/>
            <a:ext cx="727236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ODEVZDÁNÍ ZÁVĚREČNÉHO VYÚČTOVÁNÍ  DOTACE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34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899592" y="1340768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u="sng" dirty="0" smtClean="0"/>
              <a:t>Po vyplnění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Zprávy </a:t>
            </a:r>
            <a:r>
              <a:rPr lang="cs-CZ" sz="1600" dirty="0"/>
              <a:t>o realizaci </a:t>
            </a:r>
            <a:r>
              <a:rPr lang="cs-CZ" sz="1600" dirty="0" smtClean="0"/>
              <a:t>projektu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Seznamu účetních dokladů (záložky „</a:t>
            </a:r>
            <a:r>
              <a:rPr lang="cs-CZ" sz="1600" i="1" dirty="0" smtClean="0"/>
              <a:t>čerpání po dokladech“)</a:t>
            </a: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N</a:t>
            </a:r>
            <a:r>
              <a:rPr lang="cs-CZ" sz="1600" dirty="0" smtClean="0"/>
              <a:t>ákladového rozpočtu</a:t>
            </a:r>
          </a:p>
          <a:p>
            <a:r>
              <a:rPr lang="cs-CZ" sz="1600" dirty="0" smtClean="0"/>
              <a:t>v </a:t>
            </a:r>
            <a:r>
              <a:rPr lang="cs-CZ" sz="1600" dirty="0"/>
              <a:t>systému </a:t>
            </a:r>
            <a:r>
              <a:rPr lang="cs-CZ" sz="1600" dirty="0" err="1"/>
              <a:t>Grantys</a:t>
            </a:r>
            <a:r>
              <a:rPr lang="cs-CZ" sz="1600" dirty="0"/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zvolit tlačítko „ODESLAT“</a:t>
            </a:r>
            <a:endParaRPr lang="cs-CZ" sz="1600" dirty="0">
              <a:solidFill>
                <a:srgbClr val="FF0000"/>
              </a:solidFill>
            </a:endParaRPr>
          </a:p>
          <a:p>
            <a:r>
              <a:rPr lang="cs-CZ" sz="1600" dirty="0"/>
              <a:t> </a:t>
            </a:r>
          </a:p>
          <a:p>
            <a:r>
              <a:rPr lang="cs-CZ" sz="1600" dirty="0" smtClean="0"/>
              <a:t>Následně je nezbytné takto odeslané dokumenty: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 smtClean="0"/>
              <a:t>Zprávu </a:t>
            </a:r>
            <a:r>
              <a:rPr lang="cs-CZ" sz="1600" b="1" dirty="0"/>
              <a:t>o realizaci </a:t>
            </a:r>
            <a:r>
              <a:rPr lang="cs-CZ" sz="1600" b="1" dirty="0" smtClean="0"/>
              <a:t>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 smtClean="0"/>
              <a:t>Seznam </a:t>
            </a:r>
            <a:r>
              <a:rPr lang="cs-CZ" sz="1600" b="1" dirty="0"/>
              <a:t>účetních dokladů</a:t>
            </a: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 smtClean="0"/>
              <a:t>Nákladový </a:t>
            </a:r>
            <a:r>
              <a:rPr lang="cs-CZ" sz="1600" b="1" dirty="0"/>
              <a:t>rozpočet </a:t>
            </a:r>
            <a:endParaRPr lang="cs-CZ" sz="1600" b="1" dirty="0" smtClean="0"/>
          </a:p>
          <a:p>
            <a:endParaRPr lang="cs-CZ" sz="1000" dirty="0" smtClean="0">
              <a:solidFill>
                <a:srgbClr val="FF0000"/>
              </a:solidFill>
            </a:endParaRPr>
          </a:p>
          <a:p>
            <a:r>
              <a:rPr lang="cs-CZ" sz="1600" dirty="0" smtClean="0">
                <a:solidFill>
                  <a:srgbClr val="FF0000"/>
                </a:solidFill>
              </a:rPr>
              <a:t>ze systému </a:t>
            </a:r>
            <a:r>
              <a:rPr lang="cs-CZ" sz="1600" dirty="0" err="1" smtClean="0">
                <a:solidFill>
                  <a:srgbClr val="FF0000"/>
                </a:solidFill>
              </a:rPr>
              <a:t>Grantys</a:t>
            </a:r>
            <a:r>
              <a:rPr lang="cs-CZ" sz="1600" dirty="0" smtClean="0">
                <a:solidFill>
                  <a:srgbClr val="FF0000"/>
                </a:solidFill>
              </a:rPr>
              <a:t> vygenerovat</a:t>
            </a:r>
            <a:r>
              <a:rPr lang="cs-CZ" sz="1600" dirty="0" smtClean="0"/>
              <a:t> (více viz níže) a společně s přílohami: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kopie účetních dokladů, které </a:t>
            </a:r>
            <a:r>
              <a:rPr lang="cs-CZ" sz="1600" dirty="0"/>
              <a:t>byly alespoň zčásti pokryty z </a:t>
            </a:r>
            <a:r>
              <a:rPr lang="cs-CZ" sz="1600" dirty="0" smtClean="0"/>
              <a:t>dotace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k</a:t>
            </a:r>
            <a:r>
              <a:rPr lang="cs-CZ" sz="1600" dirty="0" smtClean="0"/>
              <a:t>opie dokladů o jejich úhradě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oklady prokazující publicitu poskytovatele dotace</a:t>
            </a:r>
          </a:p>
          <a:p>
            <a:endParaRPr lang="cs-CZ" sz="1000" dirty="0" smtClean="0"/>
          </a:p>
          <a:p>
            <a:r>
              <a:rPr lang="cs-CZ" sz="1600" b="1" dirty="0" smtClean="0">
                <a:solidFill>
                  <a:srgbClr val="FF0000"/>
                </a:solidFill>
              </a:rPr>
              <a:t>doručit poskytovateli dotace </a:t>
            </a:r>
            <a:r>
              <a:rPr lang="cs-CZ" sz="1600" b="1" dirty="0"/>
              <a:t>nejpozději do 31. 01. </a:t>
            </a:r>
            <a:r>
              <a:rPr lang="cs-CZ" sz="1600" b="1" dirty="0" smtClean="0"/>
              <a:t>2025 </a:t>
            </a:r>
            <a:r>
              <a:rPr lang="cs-CZ" sz="1600" dirty="0" smtClean="0"/>
              <a:t>jedním z níže uvedených způsobů:</a:t>
            </a:r>
          </a:p>
          <a:p>
            <a:pPr marL="342900" indent="-342900">
              <a:buAutoNum type="arabicParenR"/>
            </a:pPr>
            <a:r>
              <a:rPr lang="cs-CZ" sz="1600" b="1" dirty="0" smtClean="0"/>
              <a:t>prostřednictvím datové schránky</a:t>
            </a:r>
          </a:p>
          <a:p>
            <a:pPr marL="342900" indent="-342900">
              <a:buAutoNum type="arabicParenR"/>
            </a:pPr>
            <a:r>
              <a:rPr lang="cs-CZ" sz="1600" b="1" dirty="0"/>
              <a:t>v</a:t>
            </a:r>
            <a:r>
              <a:rPr lang="cs-CZ" sz="1600" b="1" dirty="0" smtClean="0"/>
              <a:t> listinné podobě </a:t>
            </a:r>
            <a:r>
              <a:rPr lang="cs-CZ" sz="1600" dirty="0" smtClean="0"/>
              <a:t>(na podatelnu MMO nebo zaslat poštou)</a:t>
            </a:r>
          </a:p>
        </p:txBody>
      </p:sp>
    </p:spTree>
    <p:extLst>
      <p:ext uri="{BB962C8B-B14F-4D97-AF65-F5344CB8AC3E}">
        <p14:creationId xmlns:p14="http://schemas.microsoft.com/office/powerpoint/2010/main" val="252924345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763689" y="333375"/>
            <a:ext cx="727236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JAK VYGENEROVAT DOKUMENTY V RÁMCI ZVA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35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67544" y="1140634"/>
            <a:ext cx="79208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 smtClean="0"/>
          </a:p>
          <a:p>
            <a:r>
              <a:rPr lang="cs-CZ" sz="1600" dirty="0" smtClean="0"/>
              <a:t> Vygenerování </a:t>
            </a:r>
            <a:r>
              <a:rPr lang="cs-CZ" sz="1600" u="sng" dirty="0"/>
              <a:t>Zprávy o realizaci </a:t>
            </a:r>
            <a:r>
              <a:rPr lang="cs-CZ" sz="1600" u="sng" dirty="0" smtClean="0"/>
              <a:t>projektu:</a:t>
            </a:r>
          </a:p>
          <a:p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684076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57353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763689" y="333375"/>
            <a:ext cx="727236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JAK VYGENEROVAT DOKUMENTY V RÁMCI ZVA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36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67544" y="1140634"/>
            <a:ext cx="79208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 smtClean="0"/>
          </a:p>
          <a:p>
            <a:r>
              <a:rPr lang="cs-CZ" sz="1600" dirty="0" smtClean="0"/>
              <a:t> Vygenerování </a:t>
            </a:r>
            <a:r>
              <a:rPr lang="cs-CZ" sz="1600" u="sng" dirty="0" smtClean="0"/>
              <a:t>Seznamu účetních dokladů:</a:t>
            </a:r>
          </a:p>
          <a:p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pic>
        <p:nvPicPr>
          <p:cNvPr id="8" name="Obrázek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6624736" cy="3626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271420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763689" y="333375"/>
            <a:ext cx="727236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JAK VYGENEROVAT DOKUMENTY V RÁMCI ZVA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37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14063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 smtClean="0"/>
          </a:p>
          <a:p>
            <a:r>
              <a:rPr lang="cs-CZ" sz="1600" dirty="0" smtClean="0"/>
              <a:t>  Vygenerování </a:t>
            </a:r>
            <a:r>
              <a:rPr lang="cs-CZ" sz="1600" u="sng" dirty="0" smtClean="0"/>
              <a:t>Nákladového rozpočtu:</a:t>
            </a:r>
          </a:p>
          <a:p>
            <a:endParaRPr lang="cs-CZ" sz="1000" u="sng" dirty="0"/>
          </a:p>
          <a:p>
            <a:endParaRPr lang="cs-CZ" sz="1600" u="sng" dirty="0" smtClean="0"/>
          </a:p>
          <a:p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74869"/>
            <a:ext cx="6840760" cy="3794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164897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491879" y="333375"/>
            <a:ext cx="554417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KONTAKTNÍ OSOBY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38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140634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sp>
        <p:nvSpPr>
          <p:cNvPr id="4" name="Obdélník 3"/>
          <p:cNvSpPr/>
          <p:nvPr/>
        </p:nvSpPr>
        <p:spPr>
          <a:xfrm>
            <a:off x="575556" y="1772816"/>
            <a:ext cx="79928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V případě dotazů týkající se náležitostí závěrečného vyúčtování kontaktuje zaměstnance odboru rozvoje města a strategického plánování Magistrátu města Opavy: </a:t>
            </a: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Ing. Lenka Jiskrová, e-mail: </a:t>
            </a:r>
            <a:r>
              <a:rPr lang="cs-CZ" sz="16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hlinkClick r:id="rId4"/>
              </a:rPr>
              <a:t>lenka.jiskrova@opava-city.cz</a:t>
            </a: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, tel.: 553 756 629, </a:t>
            </a:r>
            <a:r>
              <a:rPr lang="cs-CZ" sz="1600" dirty="0">
                <a:latin typeface="+mn-lt"/>
              </a:rPr>
              <a:t>604 229 </a:t>
            </a:r>
            <a:r>
              <a:rPr lang="cs-CZ" sz="1600" dirty="0" smtClean="0">
                <a:latin typeface="+mn-lt"/>
              </a:rPr>
              <a:t>386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Ing. Barbora Raidová, email: </a:t>
            </a:r>
            <a:r>
              <a:rPr lang="cs-CZ" sz="16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hlinkClick r:id="rId5"/>
              </a:rPr>
              <a:t>barbora.raidova@opava-city.cz</a:t>
            </a:r>
            <a:r>
              <a:rPr lang="cs-CZ" sz="1600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tel.: 553 756 </a:t>
            </a:r>
            <a:r>
              <a:rPr lang="cs-CZ" sz="1600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346, </a:t>
            </a:r>
            <a:r>
              <a:rPr lang="cs-CZ" sz="1600" dirty="0"/>
              <a:t>739 373 906</a:t>
            </a:r>
            <a:endParaRPr lang="cs-CZ" sz="1600" dirty="0" smtClean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3006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292456" y="378904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/>
              <a:t>DĚKUJEME </a:t>
            </a:r>
            <a:r>
              <a:rPr lang="cs-CZ" altLang="cs-CZ" sz="4200" b="1" dirty="0"/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387AC9-C2D2-484D-885F-AD8E88001EE3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785395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>
                <a:solidFill>
                  <a:srgbClr val="FF0000"/>
                </a:solidFill>
              </a:rPr>
              <a:t>U dotačního titulu </a:t>
            </a:r>
            <a:r>
              <a:rPr lang="cs-CZ" sz="1600" b="1" dirty="0">
                <a:solidFill>
                  <a:srgbClr val="00B050"/>
                </a:solidFill>
              </a:rPr>
              <a:t>ZP </a:t>
            </a:r>
            <a:r>
              <a:rPr lang="cs-CZ" sz="1600" b="1" dirty="0" smtClean="0">
                <a:solidFill>
                  <a:srgbClr val="00B050"/>
                </a:solidFill>
              </a:rPr>
              <a:t>3/25 </a:t>
            </a:r>
            <a:r>
              <a:rPr lang="cs-CZ" sz="1600" b="1" dirty="0">
                <a:solidFill>
                  <a:srgbClr val="FF0000"/>
                </a:solidFill>
              </a:rPr>
              <a:t>(program ŽP a EVVO) a u všech žádostí, kde je součástí praktické opatření ve prospěch ŽP </a:t>
            </a:r>
            <a:r>
              <a:rPr lang="cs-CZ" sz="1600" dirty="0"/>
              <a:t>je nutné dále doložit: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souhlas majitele pozemku/objektu s realizací projektu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doložení vlastnictví pozemku/objektu (výpis z katastru nemovitostí, vlastnický list…)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závazek následné péče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předjednání </a:t>
            </a:r>
            <a:r>
              <a:rPr lang="cs-CZ" sz="1600" dirty="0" smtClean="0"/>
              <a:t>záměru na odboru životního prostředí SMO (+ lze doložit odborný posudek nebo doporučení) –</a:t>
            </a:r>
            <a:r>
              <a:rPr lang="en-US" sz="1600" dirty="0" smtClean="0"/>
              <a:t>&gt;</a:t>
            </a:r>
            <a:r>
              <a:rPr lang="cs-CZ" sz="1600" dirty="0" smtClean="0"/>
              <a:t> </a:t>
            </a:r>
            <a:r>
              <a:rPr lang="cs-CZ" sz="1600" dirty="0">
                <a:solidFill>
                  <a:srgbClr val="FF0000"/>
                </a:solidFill>
              </a:rPr>
              <a:t>nenechávejte na poslední týden!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jiné potřebné specifické dokumenty dle doporučení odboru životního prostředí</a:t>
            </a:r>
          </a:p>
          <a:p>
            <a:pPr marL="0" lvl="0" indent="0" algn="just">
              <a:buNone/>
            </a:pPr>
            <a:endParaRPr lang="cs-CZ" sz="1400" b="1" dirty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 </a:t>
            </a:r>
            <a:r>
              <a:rPr lang="cs-CZ" sz="1600" b="1" dirty="0">
                <a:solidFill>
                  <a:srgbClr val="FF0000"/>
                </a:solidFill>
              </a:rPr>
              <a:t>dotačního titulu </a:t>
            </a:r>
            <a:r>
              <a:rPr lang="cs-CZ" sz="1600" b="1" dirty="0">
                <a:solidFill>
                  <a:srgbClr val="0070C0"/>
                </a:solidFill>
              </a:rPr>
              <a:t>PK </a:t>
            </a:r>
            <a:r>
              <a:rPr lang="cs-CZ" sz="1600" b="1" dirty="0" smtClean="0">
                <a:solidFill>
                  <a:srgbClr val="0070C0"/>
                </a:solidFill>
              </a:rPr>
              <a:t>3/25 </a:t>
            </a:r>
            <a:r>
              <a:rPr lang="cs-CZ" sz="1600" b="1" dirty="0" smtClean="0">
                <a:solidFill>
                  <a:srgbClr val="FF0000"/>
                </a:solidFill>
              </a:rPr>
              <a:t>(program Prevence kriminality) </a:t>
            </a:r>
            <a:r>
              <a:rPr lang="cs-CZ" sz="1600" dirty="0" smtClean="0">
                <a:solidFill>
                  <a:srgbClr val="000000"/>
                </a:solidFill>
              </a:rPr>
              <a:t>je nutné doložit:</a:t>
            </a:r>
          </a:p>
          <a:p>
            <a:pPr algn="just"/>
            <a:r>
              <a:rPr lang="cs-CZ" sz="1600" dirty="0" smtClean="0"/>
              <a:t>doklad </a:t>
            </a:r>
            <a:r>
              <a:rPr lang="cs-CZ" sz="1600" dirty="0"/>
              <a:t>o vykonávání činnosti v oblasti duševního zdraví nebo </a:t>
            </a:r>
            <a:r>
              <a:rPr lang="cs-CZ" sz="1600" dirty="0" smtClean="0"/>
              <a:t>prevence kriminality po </a:t>
            </a:r>
            <a:r>
              <a:rPr lang="cs-CZ" sz="1600" dirty="0"/>
              <a:t>dobu min. 1 roku k datu podání žádosti o dotaci (činnost lze doložit např. výroční zprávou, referencemi odborníků, vyjádřením představitele státní správy či samosprávy</a:t>
            </a:r>
            <a:r>
              <a:rPr lang="cs-CZ" sz="1600" dirty="0" smtClean="0"/>
              <a:t>).</a:t>
            </a:r>
            <a:endParaRPr lang="cs-CZ" sz="1600" dirty="0"/>
          </a:p>
          <a:p>
            <a:pPr marL="0" lvl="0" indent="0" algn="just">
              <a:buNone/>
            </a:pPr>
            <a:endParaRPr lang="cs-CZ" sz="16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728812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PODMÍNKY POUŽITÍ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120775"/>
            <a:ext cx="7787208" cy="5472608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1. 1. 2025 – 31. 12. 2025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0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Zaslání informace o termínu konání akce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min. 14 dní před akcí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prostřednictvím e-mailu: </a:t>
            </a:r>
            <a:r>
              <a:rPr lang="cs-CZ" altLang="cs-CZ" sz="1600" dirty="0" smtClean="0">
                <a:hlinkClick r:id="rId4"/>
              </a:rPr>
              <a:t>granty-evvo@opava-city.cz</a:t>
            </a:r>
            <a:r>
              <a:rPr lang="cs-CZ" altLang="cs-CZ" sz="1600" dirty="0" smtClean="0"/>
              <a:t>, </a:t>
            </a:r>
            <a:r>
              <a:rPr lang="cs-CZ" altLang="cs-CZ" sz="1600" dirty="0" smtClean="0">
                <a:hlinkClick r:id="rId5"/>
              </a:rPr>
              <a:t>granty-prevence@opava-city.cz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000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změnu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příjemce dotace povinen předložit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nejpozději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30.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09.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působ předložení viz žádost o dotaci, tzn. prostřednictvím systému </a:t>
            </a:r>
            <a:r>
              <a:rPr lang="cs-CZ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následné doručení prostřednictvím DS či v listinné podobě na podatelnu MMO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000" b="1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Čestné prohlášení o čerpání dotace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31. 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12.  2025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pouze prostřednictvím systému </a:t>
            </a:r>
            <a:r>
              <a:rPr lang="cs-CZ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endParaRPr lang="cs-CZ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Závěrečné vyúčtování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31.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01.  2026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rostřednictvím systému </a:t>
            </a:r>
            <a:r>
              <a:rPr lang="cs-CZ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následné doručení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přes DS či v listinné podobě na podatelnu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ZMĚNA - </a:t>
            </a:r>
            <a:r>
              <a:rPr lang="cs-CZ" sz="1600" dirty="0" smtClean="0">
                <a:solidFill>
                  <a:srgbClr val="FF0000"/>
                </a:solidFill>
              </a:rPr>
              <a:t>příjemce </a:t>
            </a:r>
            <a:r>
              <a:rPr lang="cs-CZ" sz="1600" dirty="0">
                <a:solidFill>
                  <a:srgbClr val="FF0000"/>
                </a:solidFill>
              </a:rPr>
              <a:t>dotace již není povinen označovat originály účetních dokladů o uznatelných nákladech projektu </a:t>
            </a:r>
            <a:r>
              <a:rPr lang="cs-CZ" sz="1600" b="1" dirty="0">
                <a:solidFill>
                  <a:srgbClr val="FF0000"/>
                </a:solidFill>
              </a:rPr>
              <a:t>číslem projektu</a:t>
            </a: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55CA8B-89E0-49AC-A84A-32F847B0AFE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298886" y="1196752"/>
            <a:ext cx="8712522" cy="5396631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osoby: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000" dirty="0" smtClean="0"/>
          </a:p>
          <a:p>
            <a:pPr marL="285750" lvl="1" algn="just"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 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 smtClean="0"/>
              <a:t>553 </a:t>
            </a:r>
            <a:r>
              <a:rPr lang="cs-CZ" sz="1600" dirty="0"/>
              <a:t>756 629</a:t>
            </a:r>
            <a:r>
              <a:rPr lang="cs-CZ" altLang="cs-CZ" sz="1600" dirty="0" smtClean="0"/>
              <a:t>,</a:t>
            </a:r>
            <a:r>
              <a:rPr lang="cs-CZ" sz="1600" dirty="0"/>
              <a:t> 604 229 386</a:t>
            </a:r>
          </a:p>
          <a:p>
            <a:pPr lvl="2" eaLnBrk="1" hangingPunct="1">
              <a:defRPr/>
            </a:pPr>
            <a:r>
              <a:rPr lang="cs-CZ" altLang="cs-CZ" sz="1600" dirty="0" smtClean="0"/>
              <a:t>Ing. Barbora Raidová, </a:t>
            </a:r>
            <a:r>
              <a:rPr lang="cs-CZ" altLang="cs-CZ" sz="1600" dirty="0" smtClean="0">
                <a:hlinkClick r:id="rId5"/>
              </a:rPr>
              <a:t>barbora.raidova@opava-city.cz</a:t>
            </a:r>
            <a:r>
              <a:rPr lang="cs-CZ" altLang="cs-CZ" sz="1600" dirty="0" smtClean="0"/>
              <a:t>, 553 756 346, </a:t>
            </a:r>
            <a:r>
              <a:rPr lang="cs-CZ" sz="1600" dirty="0"/>
              <a:t>739 373 </a:t>
            </a:r>
            <a:r>
              <a:rPr lang="cs-CZ" sz="1600" dirty="0" smtClean="0"/>
              <a:t>906</a:t>
            </a:r>
          </a:p>
          <a:p>
            <a:pPr marL="914400" lvl="2" indent="0" eaLnBrk="1" hangingPunct="1">
              <a:buNone/>
              <a:defRPr/>
            </a:pPr>
            <a:endParaRPr lang="cs-CZ" altLang="cs-CZ" sz="800" dirty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školství:</a:t>
            </a:r>
          </a:p>
          <a:p>
            <a:pPr lvl="2" eaLnBrk="1" hangingPunct="1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RNDr. Kateřina Durčáková, </a:t>
            </a:r>
            <a:r>
              <a:rPr lang="cs-CZ" sz="1600" u="sng" dirty="0">
                <a:hlinkClick r:id="rId6"/>
              </a:rPr>
              <a:t>katerina.durcakova@opava-city.cz</a:t>
            </a:r>
            <a:r>
              <a:rPr lang="cs-CZ" sz="1600" dirty="0"/>
              <a:t>,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553</a:t>
            </a:r>
            <a:r>
              <a:rPr lang="cs-CZ" sz="1600" dirty="0"/>
              <a:t> 756 </a:t>
            </a:r>
            <a:r>
              <a:rPr lang="cs-CZ" sz="1600" dirty="0" smtClean="0"/>
              <a:t>723, 731 144 947</a:t>
            </a:r>
            <a:r>
              <a:rPr lang="cs-CZ" altLang="cs-CZ" sz="1600" dirty="0" smtClean="0"/>
              <a:t> (ŽP a EVVO)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Bc. Dagmar Polášková, </a:t>
            </a:r>
            <a:r>
              <a:rPr lang="cs-CZ" altLang="cs-CZ" sz="1600" dirty="0" err="1" smtClean="0"/>
              <a:t>DiS</a:t>
            </a:r>
            <a:r>
              <a:rPr lang="cs-CZ" altLang="cs-CZ" sz="1600" dirty="0" smtClean="0"/>
              <a:t>., </a:t>
            </a:r>
            <a:r>
              <a:rPr lang="cs-CZ" altLang="cs-CZ" sz="1600" dirty="0" smtClean="0">
                <a:hlinkClick r:id="rId7"/>
              </a:rPr>
              <a:t>dagmar.polaskova@opava-city.cz</a:t>
            </a:r>
            <a:r>
              <a:rPr lang="cs-CZ" altLang="cs-CZ" sz="1600" dirty="0" smtClean="0"/>
              <a:t>,</a:t>
            </a:r>
          </a:p>
          <a:p>
            <a:pPr marL="914400" lvl="2" indent="0" algn="just" eaLnBrk="1" hangingPunct="1">
              <a:buNone/>
              <a:defRPr/>
            </a:pPr>
            <a:r>
              <a:rPr lang="cs-CZ" altLang="cs-CZ" sz="1600" dirty="0"/>
              <a:t> </a:t>
            </a:r>
            <a:r>
              <a:rPr lang="cs-CZ" altLang="cs-CZ" sz="1600" dirty="0" smtClean="0"/>
              <a:t>   553 756 725, 604 229 336 (PREVENCE KRIMINALITY)</a:t>
            </a:r>
          </a:p>
          <a:p>
            <a:pPr marL="914400" lvl="2" indent="0" algn="just" eaLnBrk="1" hangingPunct="1">
              <a:buNone/>
              <a:defRPr/>
            </a:pPr>
            <a:endParaRPr lang="cs-CZ" altLang="cs-CZ" sz="1000" dirty="0"/>
          </a:p>
          <a:p>
            <a:pPr marL="0" lvl="2" indent="0" algn="just" eaLnBrk="1" hangingPunct="1">
              <a:buNone/>
              <a:defRPr/>
            </a:pPr>
            <a:r>
              <a:rPr lang="cs-CZ" altLang="cs-CZ" sz="1600" b="1" dirty="0" smtClean="0"/>
              <a:t>Kompletní znění dokumentace k vyhlášeným programům včetně jejich příloh je uveřejněno na: </a:t>
            </a:r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>
                <a:solidFill>
                  <a:srgbClr val="0070C0"/>
                </a:solidFill>
                <a:hlinkClick r:id="rId8"/>
              </a:rPr>
              <a:t>www.opava-city.cz/cz/nabidka-temat/dotace/dotacni-programy-2025/zivotni-prostredi-evvo-2025.html</a:t>
            </a:r>
            <a:endParaRPr lang="cs-CZ" altLang="cs-CZ" sz="1600" b="1" dirty="0" smtClean="0">
              <a:solidFill>
                <a:srgbClr val="0070C0"/>
              </a:solidFill>
            </a:endParaRPr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>
                <a:solidFill>
                  <a:srgbClr val="0070C0"/>
                </a:solidFill>
                <a:hlinkClick r:id="rId9"/>
              </a:rPr>
              <a:t>www.opava-city.cz/cz/nabidka-temat/dotace/dotacni-programy-2025/prevence-kriminality-2025.html</a:t>
            </a:r>
            <a:r>
              <a:rPr lang="cs-CZ" altLang="cs-CZ" sz="1600" b="1" dirty="0" smtClean="0">
                <a:solidFill>
                  <a:srgbClr val="0070C0"/>
                </a:solidFill>
              </a:rPr>
              <a:t> </a:t>
            </a:r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b="1" dirty="0"/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44275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ZÁKLADNÍ ÚDAJE O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PROGRAMU       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ŽIVOTNÍ PROSTŘEDÍ A EVVO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719262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akcí a aktivit EVVO, činnosti neziskových organizací zaměřených na EVVO </a:t>
            </a:r>
            <a:br>
              <a:rPr lang="cs-CZ" altLang="cs-CZ" sz="1600" dirty="0" smtClean="0"/>
            </a:br>
            <a:r>
              <a:rPr lang="cs-CZ" altLang="cs-CZ" sz="1600" dirty="0" smtClean="0"/>
              <a:t>a ochranu životního prostředí a na podporu opatření ve prospěch životního prostředí.</a:t>
            </a:r>
          </a:p>
          <a:p>
            <a:pPr marL="0" indent="0" algn="just">
              <a:buFontTx/>
              <a:buNone/>
              <a:defRPr/>
            </a:pPr>
            <a:endParaRPr lang="cs-CZ" altLang="cs-CZ" sz="14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akcí a aktivit EVVO (ZP1/25)</a:t>
            </a:r>
          </a:p>
          <a:p>
            <a:pPr algn="just">
              <a:defRPr/>
            </a:pPr>
            <a:r>
              <a:rPr lang="cs-CZ" altLang="cs-CZ" sz="1600" dirty="0" smtClean="0"/>
              <a:t>Podpora činnosti neziskových organizací zaměřených na EVVO a ochranu životního prostředí (ZP2/25)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životního prostředí (ZP3/25)</a:t>
            </a:r>
          </a:p>
          <a:p>
            <a:pPr algn="just">
              <a:defRPr/>
            </a:pPr>
            <a:endParaRPr lang="cs-CZ" altLang="cs-CZ" sz="1400" dirty="0"/>
          </a:p>
          <a:p>
            <a:pPr marL="0" indent="0" algn="just">
              <a:buNone/>
              <a:defRPr/>
            </a:pPr>
            <a:r>
              <a:rPr lang="cs-CZ" altLang="cs-CZ" sz="1600" dirty="0"/>
              <a:t>Předpokládaný celkový </a:t>
            </a:r>
            <a:r>
              <a:rPr lang="cs-CZ" altLang="cs-CZ" sz="1600" b="1" u="sng" dirty="0"/>
              <a:t>objem peněžních prostředků pro rok </a:t>
            </a:r>
            <a:r>
              <a:rPr lang="cs-CZ" altLang="cs-CZ" sz="1600" b="1" u="sng" dirty="0" smtClean="0"/>
              <a:t>2025</a:t>
            </a:r>
            <a:r>
              <a:rPr lang="cs-CZ" altLang="cs-CZ" sz="1600" b="1" dirty="0" smtClean="0"/>
              <a:t> </a:t>
            </a:r>
            <a:r>
              <a:rPr lang="cs-CZ" altLang="cs-CZ" sz="1600" dirty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650.000,00 </a:t>
            </a:r>
            <a:r>
              <a:rPr lang="cs-CZ" altLang="cs-CZ" sz="1600" b="1" dirty="0">
                <a:solidFill>
                  <a:srgbClr val="FF0000"/>
                </a:solidFill>
              </a:rPr>
              <a:t>Kč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marL="0" indent="0" algn="just"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cs-CZ" altLang="cs-CZ" sz="1600" dirty="0" smtClean="0"/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4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090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AKCÍ A AKTIVIT EVVO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ZP1/25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ZP1/25</a:t>
            </a:r>
            <a:r>
              <a:rPr lang="cs-CZ" altLang="cs-CZ" sz="1600" b="1" dirty="0" smtClean="0"/>
              <a:t> </a:t>
            </a:r>
            <a:r>
              <a:rPr lang="cs-CZ" sz="1600" dirty="0"/>
              <a:t>je podpora jednotlivých/jednorázových environmentálních vzdělávacích, výchovných a osvětových akcí a aktivit. Dílčím cílem je zároveň podpora školních projektů v této oblasti a podpora vzájemné spolupráce škol i jiných organizací. </a:t>
            </a:r>
            <a:r>
              <a:rPr lang="cs-CZ" sz="1600" dirty="0">
                <a:solidFill>
                  <a:srgbClr val="000000"/>
                </a:solidFill>
              </a:rPr>
              <a:t>Řadí se sem i podpora pravidelných zájmových kroužků pro děti či jiných jednotlivých soustavných aktivit.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/>
              <a:t>Minimální výše poskytnuté dotace:  </a:t>
            </a:r>
            <a:r>
              <a:rPr lang="cs-CZ" sz="1600" dirty="0" smtClean="0"/>
              <a:t>  5.000,00 </a:t>
            </a:r>
            <a:r>
              <a:rPr lang="cs-CZ" sz="1600" dirty="0"/>
              <a:t>Kč</a:t>
            </a:r>
          </a:p>
          <a:p>
            <a:pPr marL="0" indent="0">
              <a:buNone/>
            </a:pPr>
            <a:r>
              <a:rPr lang="cs-CZ" sz="1600" dirty="0"/>
              <a:t>Maximální výše poskytnuté dotace: </a:t>
            </a:r>
            <a:r>
              <a:rPr lang="cs-CZ" sz="1600" dirty="0" smtClean="0"/>
              <a:t>40.000,00 Kč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ZMĚNA: </a:t>
            </a:r>
            <a:r>
              <a:rPr lang="cs-CZ" sz="1600" dirty="0" smtClean="0">
                <a:solidFill>
                  <a:srgbClr val="FF0000"/>
                </a:solidFill>
              </a:rPr>
              <a:t>Minimální </a:t>
            </a:r>
            <a:r>
              <a:rPr lang="cs-CZ" sz="1600" dirty="0">
                <a:solidFill>
                  <a:srgbClr val="FF0000"/>
                </a:solidFill>
              </a:rPr>
              <a:t>% spoluúčast žadatele na uznatelných nákladech projektu: </a:t>
            </a:r>
            <a:r>
              <a:rPr lang="cs-CZ" sz="1600" dirty="0" smtClean="0">
                <a:solidFill>
                  <a:srgbClr val="FF0000"/>
                </a:solidFill>
              </a:rPr>
              <a:t>10 %.</a:t>
            </a:r>
            <a:endParaRPr lang="cs-CZ" sz="1600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737147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115888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B050"/>
                </a:solidFill>
              </a:rPr>
              <a:t>PODPORA ČINNOSTI NEZISKOVÝCH ORGANIZACÍ ZAMĚŘENÝCH NA EVVO A OCHRANU ŽIVOTNÍHO PROSTŘEDÍ – </a:t>
            </a:r>
            <a:r>
              <a:rPr lang="cs-CZ" altLang="cs-CZ" sz="1800" b="1" dirty="0" smtClean="0">
                <a:solidFill>
                  <a:srgbClr val="00B050"/>
                </a:solidFill>
              </a:rPr>
              <a:t>ZP2/25</a:t>
            </a:r>
            <a:endParaRPr lang="cs-CZ" altLang="cs-CZ" sz="18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ZP2/25 </a:t>
            </a:r>
            <a:r>
              <a:rPr lang="cs-CZ" altLang="cs-CZ" sz="1600" dirty="0" smtClean="0"/>
              <a:t>je </a:t>
            </a:r>
            <a:r>
              <a:rPr lang="cs-CZ" altLang="cs-CZ" sz="1600" dirty="0"/>
              <a:t>podpora </a:t>
            </a:r>
            <a:r>
              <a:rPr lang="cs-CZ" altLang="cs-CZ" sz="1600" dirty="0" smtClean="0">
                <a:solidFill>
                  <a:srgbClr val="000000"/>
                </a:solidFill>
              </a:rPr>
              <a:t>komplexní </a:t>
            </a:r>
            <a:r>
              <a:rPr lang="cs-CZ" altLang="cs-CZ" sz="1600" dirty="0">
                <a:solidFill>
                  <a:srgbClr val="000000"/>
                </a:solidFill>
              </a:rPr>
              <a:t>soustavné celoroční </a:t>
            </a:r>
            <a:r>
              <a:rPr lang="cs-CZ" altLang="cs-CZ" sz="1600" dirty="0"/>
              <a:t>činnosti neziskových organizací v oblasti environmentální výchovy, vzdělávání a osvěty či ochrany a tvorby životního prostředí</a:t>
            </a:r>
            <a:r>
              <a:rPr lang="cs-CZ" altLang="cs-CZ" sz="16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  20.000,00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0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ZMĚNA: </a:t>
            </a:r>
          </a:p>
          <a:p>
            <a:pPr marL="0" indent="0" algn="just">
              <a:buFontTx/>
              <a:buNone/>
              <a:defRPr/>
            </a:pPr>
            <a:r>
              <a:rPr lang="cs-CZ" sz="1600" dirty="0"/>
              <a:t>Žadatel může v rámci dotačních programů vyhlášených na rok 2025 (KULTURA, ŽIVOTNÍ PROSTŘEDÍ A </a:t>
            </a:r>
            <a:r>
              <a:rPr lang="cs-CZ" sz="1600" dirty="0" smtClean="0"/>
              <a:t>EVVO a </a:t>
            </a:r>
            <a:r>
              <a:rPr lang="cs-CZ" sz="1600" dirty="0"/>
              <a:t>PREVENCE KRIMINALITY) podat pouze jednu žádost o poskytnutí dotace </a:t>
            </a:r>
            <a:r>
              <a:rPr lang="cs-CZ" sz="1600" b="1" u="sng" dirty="0"/>
              <a:t>na celoroční činnost</a:t>
            </a:r>
            <a:r>
              <a:rPr lang="cs-CZ" sz="1600" dirty="0"/>
              <a:t>. </a:t>
            </a:r>
            <a:r>
              <a:rPr lang="cs-CZ" sz="1600" b="1" dirty="0">
                <a:solidFill>
                  <a:srgbClr val="FF0000"/>
                </a:solidFill>
              </a:rPr>
              <a:t>V případě podání více žádostí na celoroční činnost budou všechny takové žádosti z dalšího posuzování </a:t>
            </a:r>
            <a:r>
              <a:rPr lang="cs-CZ" sz="1600" b="1" dirty="0" smtClean="0">
                <a:solidFill>
                  <a:srgbClr val="FF0000"/>
                </a:solidFill>
              </a:rPr>
              <a:t>vyloučeny !</a:t>
            </a:r>
            <a:endParaRPr lang="cs-CZ" altLang="cs-CZ" sz="1600" b="1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334428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12513</TotalTime>
  <Words>1499</Words>
  <Application>Microsoft Office PowerPoint</Application>
  <PresentationFormat>Předvádění na obrazovce (4:3)</PresentationFormat>
  <Paragraphs>546</Paragraphs>
  <Slides>39</Slides>
  <Notes>39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Wingdings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875</cp:revision>
  <cp:lastPrinted>2023-09-04T05:32:43Z</cp:lastPrinted>
  <dcterms:created xsi:type="dcterms:W3CDTF">2007-01-16T13:45:29Z</dcterms:created>
  <dcterms:modified xsi:type="dcterms:W3CDTF">2024-09-04T13:28:55Z</dcterms:modified>
</cp:coreProperties>
</file>