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313" r:id="rId3"/>
    <p:sldId id="266" r:id="rId4"/>
    <p:sldId id="359" r:id="rId5"/>
    <p:sldId id="314" r:id="rId6"/>
    <p:sldId id="338" r:id="rId7"/>
    <p:sldId id="317" r:id="rId8"/>
    <p:sldId id="355" r:id="rId9"/>
    <p:sldId id="321" r:id="rId10"/>
    <p:sldId id="344" r:id="rId11"/>
    <p:sldId id="380" r:id="rId12"/>
    <p:sldId id="361" r:id="rId13"/>
    <p:sldId id="363" r:id="rId14"/>
    <p:sldId id="364" r:id="rId15"/>
    <p:sldId id="365" r:id="rId16"/>
    <p:sldId id="366" r:id="rId17"/>
    <p:sldId id="367" r:id="rId18"/>
    <p:sldId id="368" r:id="rId19"/>
    <p:sldId id="369" r:id="rId20"/>
    <p:sldId id="370" r:id="rId21"/>
    <p:sldId id="372" r:id="rId22"/>
    <p:sldId id="374" r:id="rId23"/>
    <p:sldId id="375" r:id="rId24"/>
    <p:sldId id="376" r:id="rId25"/>
    <p:sldId id="377" r:id="rId26"/>
    <p:sldId id="379" r:id="rId27"/>
    <p:sldId id="303" r:id="rId28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skrová Lenka" initials="JL" lastIdx="2" clrIdx="0">
    <p:extLst>
      <p:ext uri="{19B8F6BF-5375-455C-9EA6-DF929625EA0E}">
        <p15:presenceInfo xmlns:p15="http://schemas.microsoft.com/office/powerpoint/2012/main" userId="S-1-5-21-2835278719-1290944847-1444152478-1059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00000"/>
    <a:srgbClr val="D9DAD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24" autoAdjust="0"/>
    <p:restoredTop sz="91103" autoAdjust="0"/>
  </p:normalViewPr>
  <p:slideViewPr>
    <p:cSldViewPr>
      <p:cViewPr varScale="1">
        <p:scale>
          <a:sx n="106" d="100"/>
          <a:sy n="106" d="100"/>
        </p:scale>
        <p:origin x="14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DEF1E72-DCA0-4FCB-8356-A96BEE9FADF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0963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728008D-3DD9-408A-8503-9BA42DDBCB7E}" type="datetimeFigureOut">
              <a:rPr lang="cs-CZ"/>
              <a:pPr>
                <a:defRPr/>
              </a:pPr>
              <a:t>04.09.2024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8" tIns="45769" rIns="91538" bIns="45769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538" tIns="45769" rIns="91538" bIns="45769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DF8665F-04E6-49DE-A365-442FD9BE8A5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35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1843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7758990-1616-4CD2-A418-DEC5CA4639B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5649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A465945-054D-4EF0-B161-DC16E9A7790F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2280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1843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7758990-1616-4CD2-A418-DEC5CA4639B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4127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92291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15727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73076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61319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62421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59289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56533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5597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F8665F-04E6-49DE-A365-442FD9BE8A5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41847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16150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38077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65196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82748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53829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60230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B955E8-0677-4851-A183-F99C7327303F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68857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F8665F-04E6-49DE-A365-442FD9BE8A54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7597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F8665F-04E6-49DE-A365-442FD9BE8A5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0790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F8665F-04E6-49DE-A365-442FD9BE8A5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12050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F8665F-04E6-49DE-A365-442FD9BE8A5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8419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00A581-6C09-4FF9-9998-919BDDFDF268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9558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9D84E25-EB37-405A-9884-D04A0126551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243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9D84E25-EB37-405A-9884-D04A0126551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794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3923C59-1FE1-4036-9594-76D80CA08761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029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811D6-E510-4C85-A401-B19F38716A9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9113166"/>
      </p:ext>
    </p:extLst>
  </p:cSld>
  <p:clrMapOvr>
    <a:masterClrMapping/>
  </p:clrMapOvr>
  <p:transition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0479E-F093-4489-A88E-074F7C4452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6174679"/>
      </p:ext>
    </p:extLst>
  </p:cSld>
  <p:clrMapOvr>
    <a:masterClrMapping/>
  </p:clrMapOvr>
  <p:transition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149D4-1493-45BC-8639-3094D3AD52B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409677"/>
      </p:ext>
    </p:extLst>
  </p:cSld>
  <p:clrMapOvr>
    <a:masterClrMapping/>
  </p:clrMapOvr>
  <p:transition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A87F6-DC2B-47DD-A148-890B1B0AB3D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1103222"/>
      </p:ext>
    </p:extLst>
  </p:cSld>
  <p:clrMapOvr>
    <a:masterClrMapping/>
  </p:clrMapOvr>
  <p:transition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95C83-C014-4069-A540-76105B6E583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2345348"/>
      </p:ext>
    </p:extLst>
  </p:cSld>
  <p:clrMapOvr>
    <a:masterClrMapping/>
  </p:clrMapOvr>
  <p:transition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FB059-A6BE-4D11-A9B6-B9406F67F9A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545633"/>
      </p:ext>
    </p:extLst>
  </p:cSld>
  <p:clrMapOvr>
    <a:masterClrMapping/>
  </p:clrMapOvr>
  <p:transition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E85ED0-ED14-432D-83F4-B1D24AA875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7057514"/>
      </p:ext>
    </p:extLst>
  </p:cSld>
  <p:clrMapOvr>
    <a:masterClrMapping/>
  </p:clrMapOvr>
  <p:transition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B787C-724E-4272-98A4-2B9EBB6D16A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909735"/>
      </p:ext>
    </p:extLst>
  </p:cSld>
  <p:clrMapOvr>
    <a:masterClrMapping/>
  </p:clrMapOvr>
  <p:transition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D9D99-A17E-4AF8-A565-6ABCB04127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1595228"/>
      </p:ext>
    </p:extLst>
  </p:cSld>
  <p:clrMapOvr>
    <a:masterClrMapping/>
  </p:clrMapOvr>
  <p:transition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54F84-2D81-4698-A1BB-080A52C83A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2911710"/>
      </p:ext>
    </p:extLst>
  </p:cSld>
  <p:clrMapOvr>
    <a:masterClrMapping/>
  </p:clrMapOvr>
  <p:transition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2B01B-4C42-4520-BD0D-B7B27925C9D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6113073"/>
      </p:ext>
    </p:extLst>
  </p:cSld>
  <p:clrMapOvr>
    <a:masterClrMapping/>
  </p:clrMapOvr>
  <p:transition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2C08851-DD0C-49BA-A579-CCD70847B4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pava-city.cz/cz/nabidka-temat/dotace/dotacni-programy-2024/socialni-souvisejici-sluzby-2024.html" TargetMode="External"/><Relationship Id="rId3" Type="http://schemas.openxmlformats.org/officeDocument/2006/relationships/image" Target="../media/image2.jpeg"/><Relationship Id="rId7" Type="http://schemas.openxmlformats.org/officeDocument/2006/relationships/hyperlink" Target="mailto:karolina.borucka@opava-city.cz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onika.cerminova@opava-city.cz" TargetMode="External"/><Relationship Id="rId5" Type="http://schemas.openxmlformats.org/officeDocument/2006/relationships/hyperlink" Target="mailto:barbora.raidova@opava-city.cz" TargetMode="External"/><Relationship Id="rId4" Type="http://schemas.openxmlformats.org/officeDocument/2006/relationships/hyperlink" Target="mailto:lenka.jiskrova@opava-city.cz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P&#345;&#237;loha%201_Usnesen&#237;_Komise_29_08_2018.doc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barbora.raidova@opava-city.cz" TargetMode="External"/><Relationship Id="rId4" Type="http://schemas.openxmlformats.org/officeDocument/2006/relationships/hyperlink" Target="mailto:lenka.jiskrova@opava-city.cz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tace.opava-city.cz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80351"/>
            <a:ext cx="6639198" cy="3106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900113" y="3716339"/>
            <a:ext cx="7704335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3600" b="1" dirty="0" smtClean="0"/>
              <a:t>Dotační program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3600" b="1" dirty="0" smtClean="0">
                <a:solidFill>
                  <a:srgbClr val="00B0F0"/>
                </a:solidFill>
              </a:rPr>
              <a:t>SOCIÁLNÍ A </a:t>
            </a:r>
            <a:r>
              <a:rPr lang="cs-CZ" altLang="cs-CZ" sz="3600" b="1" dirty="0">
                <a:solidFill>
                  <a:srgbClr val="00B0F0"/>
                </a:solidFill>
              </a:rPr>
              <a:t>SOUVISEJÍCÍ SLUŽBY </a:t>
            </a:r>
            <a:r>
              <a:rPr lang="cs-CZ" altLang="cs-CZ" sz="3600" b="1" dirty="0" smtClean="0">
                <a:solidFill>
                  <a:srgbClr val="00B0F0"/>
                </a:solidFill>
              </a:rPr>
              <a:t>2025</a:t>
            </a:r>
            <a:endParaRPr lang="cs-CZ" altLang="cs-CZ" sz="3600" b="1" dirty="0">
              <a:solidFill>
                <a:srgbClr val="00B0F0"/>
              </a:solidFill>
            </a:endParaRPr>
          </a:p>
        </p:txBody>
      </p:sp>
      <p:sp>
        <p:nvSpPr>
          <p:cNvPr id="205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822DEEF-03C7-4A90-999A-56D33680223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cs-CZ" altLang="cs-CZ" sz="140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23528" y="1663243"/>
            <a:ext cx="8496944" cy="4581982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Kontaktní </a:t>
            </a:r>
            <a:r>
              <a:rPr lang="cs-CZ" altLang="cs-CZ" sz="1600" b="1" dirty="0"/>
              <a:t>osoby: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cs-CZ" sz="1600" dirty="0"/>
              <a:t>- </a:t>
            </a:r>
            <a:r>
              <a:rPr lang="cs-CZ" sz="1600" u="sng" dirty="0"/>
              <a:t>pro formální část </a:t>
            </a:r>
            <a:r>
              <a:rPr lang="cs-CZ" sz="1600" dirty="0"/>
              <a:t>(odevzdání žádosti, formuláře, přílohy, termíny odevzdání, místo, atd.) jsou zaměstnanci odboru rozvoje města a strategického plánování Magistrátu města Opavy:</a:t>
            </a:r>
          </a:p>
          <a:p>
            <a:pPr algn="just"/>
            <a:r>
              <a:rPr lang="cs-CZ" sz="1600" dirty="0" smtClean="0"/>
              <a:t>Ing. Lenka </a:t>
            </a:r>
            <a:r>
              <a:rPr lang="cs-CZ" sz="1600" dirty="0"/>
              <a:t>Jiskrová, email: </a:t>
            </a:r>
            <a:r>
              <a:rPr lang="cs-CZ" sz="1600" u="sng" dirty="0">
                <a:hlinkClick r:id="rId4"/>
              </a:rPr>
              <a:t>lenka.jiskrova@opava-city.cz</a:t>
            </a:r>
            <a:r>
              <a:rPr lang="cs-CZ" sz="1600" dirty="0"/>
              <a:t>, tel.: 553 756 </a:t>
            </a:r>
            <a:r>
              <a:rPr lang="cs-CZ" sz="1600" dirty="0" smtClean="0"/>
              <a:t>629, </a:t>
            </a:r>
            <a:r>
              <a:rPr lang="cs-CZ" sz="1600" dirty="0"/>
              <a:t>604 229 </a:t>
            </a:r>
            <a:r>
              <a:rPr lang="cs-CZ" sz="1600" dirty="0" smtClean="0"/>
              <a:t>386</a:t>
            </a:r>
            <a:endParaRPr lang="cs-CZ" sz="1600" dirty="0"/>
          </a:p>
          <a:p>
            <a:pPr algn="just"/>
            <a:r>
              <a:rPr lang="cs-CZ" sz="1600" dirty="0" smtClean="0"/>
              <a:t>Ing</a:t>
            </a:r>
            <a:r>
              <a:rPr lang="cs-CZ" sz="1600" dirty="0"/>
              <a:t>. Barbora Raidová, </a:t>
            </a:r>
            <a:r>
              <a:rPr lang="cs-CZ" sz="1600" dirty="0" smtClean="0"/>
              <a:t>email: </a:t>
            </a:r>
            <a:r>
              <a:rPr lang="cs-CZ" sz="1600" u="sng" dirty="0" smtClean="0">
                <a:solidFill>
                  <a:srgbClr val="FF0000"/>
                </a:solidFill>
                <a:hlinkClick r:id="rId5"/>
              </a:rPr>
              <a:t>barbora.raidova@opava-city.cz</a:t>
            </a:r>
            <a:r>
              <a:rPr lang="cs-CZ" sz="1600" dirty="0"/>
              <a:t>, tel.: 553 756 </a:t>
            </a:r>
            <a:r>
              <a:rPr lang="cs-CZ" sz="1600" dirty="0" smtClean="0"/>
              <a:t>346, </a:t>
            </a:r>
            <a:r>
              <a:rPr lang="cs-CZ" sz="1600" dirty="0"/>
              <a:t>739 373 </a:t>
            </a:r>
            <a:r>
              <a:rPr lang="cs-CZ" sz="1600" dirty="0" smtClean="0"/>
              <a:t>906</a:t>
            </a:r>
            <a:endParaRPr lang="cs-CZ" altLang="cs-CZ" sz="1600" dirty="0"/>
          </a:p>
          <a:p>
            <a:pPr marL="0" lvl="2" indent="0" algn="just" eaLnBrk="1" hangingPunct="1">
              <a:buFontTx/>
              <a:buNone/>
              <a:defRPr/>
            </a:pPr>
            <a:endParaRPr lang="cs-CZ" altLang="cs-CZ" sz="1000" dirty="0" smtClean="0"/>
          </a:p>
          <a:p>
            <a:pPr marL="0" lvl="2" indent="0" algn="just" eaLnBrk="1" hangingPunct="1">
              <a:buFontTx/>
              <a:buNone/>
              <a:defRPr/>
            </a:pPr>
            <a:r>
              <a:rPr lang="cs-CZ" altLang="cs-CZ" sz="1600" dirty="0" smtClean="0"/>
              <a:t>- </a:t>
            </a:r>
            <a:r>
              <a:rPr lang="cs-CZ" altLang="cs-CZ" sz="1600" u="sng" dirty="0" smtClean="0"/>
              <a:t>pro </a:t>
            </a:r>
            <a:r>
              <a:rPr lang="cs-CZ" altLang="cs-CZ" sz="1600" u="sng" dirty="0"/>
              <a:t>věcnou část </a:t>
            </a:r>
            <a:r>
              <a:rPr lang="cs-CZ" altLang="cs-CZ" sz="1600" dirty="0"/>
              <a:t>(zaměření projektu, správné zařazení do dotačního </a:t>
            </a:r>
            <a:r>
              <a:rPr lang="cs-CZ" altLang="cs-CZ" sz="1600" dirty="0" smtClean="0"/>
              <a:t>titulu, obsahová </a:t>
            </a:r>
            <a:r>
              <a:rPr lang="cs-CZ" altLang="cs-CZ" sz="1600" dirty="0"/>
              <a:t>část projektu) je pracovník odboru sociálních věcí:</a:t>
            </a:r>
          </a:p>
          <a:p>
            <a:pPr marL="285750" lvl="2" indent="-285750" algn="just" eaLnBrk="1" hangingPunct="1">
              <a:defRPr/>
            </a:pPr>
            <a:r>
              <a:rPr lang="cs-CZ" altLang="cs-CZ" sz="1600" dirty="0" smtClean="0">
                <a:solidFill>
                  <a:srgbClr val="000000"/>
                </a:solidFill>
              </a:rPr>
              <a:t>Mgr</a:t>
            </a:r>
            <a:r>
              <a:rPr lang="cs-CZ" altLang="cs-CZ" sz="1600" dirty="0">
                <a:solidFill>
                  <a:srgbClr val="000000"/>
                </a:solidFill>
              </a:rPr>
              <a:t>. Monika Čermínová, </a:t>
            </a:r>
            <a:r>
              <a:rPr lang="cs-CZ" altLang="cs-CZ" sz="1600" dirty="0" smtClean="0">
                <a:solidFill>
                  <a:srgbClr val="000000"/>
                </a:solidFill>
              </a:rPr>
              <a:t>email</a:t>
            </a:r>
            <a:r>
              <a:rPr lang="cs-CZ" altLang="cs-CZ" sz="1600" dirty="0">
                <a:solidFill>
                  <a:srgbClr val="000000"/>
                </a:solidFill>
              </a:rPr>
              <a:t>: </a:t>
            </a:r>
            <a:r>
              <a:rPr lang="cs-CZ" altLang="cs-CZ" sz="1600" dirty="0" smtClean="0">
                <a:solidFill>
                  <a:srgbClr val="000000"/>
                </a:solidFill>
                <a:hlinkClick r:id="rId6"/>
              </a:rPr>
              <a:t>monika.cerminova@opava-city.cz</a:t>
            </a:r>
            <a:r>
              <a:rPr lang="cs-CZ" altLang="cs-CZ" sz="1600" dirty="0" smtClean="0">
                <a:solidFill>
                  <a:srgbClr val="000000"/>
                </a:solidFill>
              </a:rPr>
              <a:t>, tel.: 553 756 </a:t>
            </a:r>
            <a:r>
              <a:rPr lang="cs-CZ" altLang="cs-CZ" sz="1600" dirty="0" smtClean="0">
                <a:solidFill>
                  <a:srgbClr val="000000"/>
                </a:solidFill>
              </a:rPr>
              <a:t>617</a:t>
            </a:r>
          </a:p>
          <a:p>
            <a:pPr algn="just"/>
            <a:r>
              <a:rPr lang="cs-CZ" sz="1600" dirty="0" smtClean="0"/>
              <a:t>Ing</a:t>
            </a:r>
            <a:r>
              <a:rPr lang="cs-CZ" sz="1600" dirty="0"/>
              <a:t>. Jana Halšková, </a:t>
            </a:r>
            <a:r>
              <a:rPr lang="cs-CZ" sz="1600" dirty="0" smtClean="0"/>
              <a:t>email</a:t>
            </a:r>
            <a:r>
              <a:rPr lang="cs-CZ" sz="1600" dirty="0"/>
              <a:t>: </a:t>
            </a:r>
            <a:r>
              <a:rPr lang="cs-CZ" sz="1600" u="sng" dirty="0">
                <a:solidFill>
                  <a:srgbClr val="FF0000"/>
                </a:solidFill>
                <a:hlinkClick r:id="rId7"/>
              </a:rPr>
              <a:t>jana.halskova@opava-city.cz</a:t>
            </a:r>
            <a:r>
              <a:rPr lang="cs-CZ" sz="1600" u="sng" dirty="0"/>
              <a:t>,</a:t>
            </a:r>
            <a:r>
              <a:rPr lang="cs-CZ" sz="1600" dirty="0"/>
              <a:t> tel.: 553 756 </a:t>
            </a:r>
            <a:r>
              <a:rPr lang="cs-CZ" sz="1600" dirty="0" smtClean="0"/>
              <a:t>300</a:t>
            </a:r>
          </a:p>
          <a:p>
            <a:pPr marL="0" indent="0" algn="just">
              <a:buNone/>
            </a:pPr>
            <a:endParaRPr lang="cs-CZ" altLang="cs-CZ" sz="1200" b="1" dirty="0" smtClean="0"/>
          </a:p>
          <a:p>
            <a:pPr marL="0" indent="0" algn="just">
              <a:buNone/>
            </a:pPr>
            <a:r>
              <a:rPr lang="cs-CZ" altLang="cs-CZ" sz="1600" b="1" dirty="0" smtClean="0"/>
              <a:t>Úplné </a:t>
            </a:r>
            <a:r>
              <a:rPr lang="cs-CZ" altLang="cs-CZ" sz="1600" b="1" dirty="0"/>
              <a:t>znění Programu </a:t>
            </a:r>
            <a:r>
              <a:rPr lang="cs-CZ" altLang="cs-CZ" sz="1600" b="1" dirty="0" smtClean="0"/>
              <a:t>SOCIÁLNÍ A SOUVISEJÍCÍ SLUŽBY 2025 včetně manuálu </a:t>
            </a:r>
            <a:r>
              <a:rPr lang="cs-CZ" altLang="cs-CZ" sz="1600" b="1" dirty="0" smtClean="0"/>
              <a:t/>
            </a:r>
            <a:br>
              <a:rPr lang="cs-CZ" altLang="cs-CZ" sz="1600" b="1" dirty="0" smtClean="0"/>
            </a:br>
            <a:r>
              <a:rPr lang="cs-CZ" altLang="cs-CZ" sz="1600" b="1" dirty="0" smtClean="0"/>
              <a:t>k </a:t>
            </a:r>
            <a:r>
              <a:rPr lang="cs-CZ" altLang="cs-CZ" sz="1600" b="1" dirty="0"/>
              <a:t>elektronickému systému GRANTYS jsou uveřejněny na: </a:t>
            </a:r>
            <a:endParaRPr lang="cs-CZ" altLang="cs-CZ" sz="1600" b="1" dirty="0" smtClean="0"/>
          </a:p>
          <a:p>
            <a:pPr marL="0" indent="0" algn="just">
              <a:buNone/>
            </a:pPr>
            <a:r>
              <a:rPr lang="cs-CZ" altLang="cs-CZ" sz="1600" b="1" dirty="0" smtClean="0">
                <a:hlinkClick r:id="rId8"/>
              </a:rPr>
              <a:t>https</a:t>
            </a:r>
            <a:r>
              <a:rPr lang="cs-CZ" altLang="cs-CZ" sz="1600" b="1" dirty="0">
                <a:hlinkClick r:id="rId8"/>
              </a:rPr>
              <a:t>://</a:t>
            </a:r>
            <a:r>
              <a:rPr lang="cs-CZ" altLang="cs-CZ" sz="1600" b="1" dirty="0" smtClean="0">
                <a:hlinkClick r:id="rId8"/>
              </a:rPr>
              <a:t>www.opava-city.cz/</a:t>
            </a:r>
            <a:r>
              <a:rPr lang="cs-CZ" altLang="cs-CZ" sz="1600" b="1" dirty="0" err="1" smtClean="0">
                <a:hlinkClick r:id="rId8"/>
              </a:rPr>
              <a:t>cz</a:t>
            </a:r>
            <a:r>
              <a:rPr lang="cs-CZ" altLang="cs-CZ" sz="1600" b="1" dirty="0" smtClean="0">
                <a:hlinkClick r:id="rId8"/>
              </a:rPr>
              <a:t>/</a:t>
            </a:r>
            <a:r>
              <a:rPr lang="cs-CZ" altLang="cs-CZ" sz="1600" b="1" dirty="0" err="1" smtClean="0">
                <a:hlinkClick r:id="rId8"/>
              </a:rPr>
              <a:t>nabidka-temat</a:t>
            </a:r>
            <a:r>
              <a:rPr lang="cs-CZ" altLang="cs-CZ" sz="1600" b="1" dirty="0" smtClean="0">
                <a:hlinkClick r:id="rId8"/>
              </a:rPr>
              <a:t>/dotace/dotacni-programy-2024/socialni-souvisejici-sluzby-2025.html</a:t>
            </a:r>
            <a:r>
              <a:rPr lang="cs-CZ" altLang="cs-CZ" sz="1600" dirty="0" smtClean="0">
                <a:solidFill>
                  <a:srgbClr val="000000"/>
                </a:solidFill>
              </a:rPr>
              <a:t>.</a:t>
            </a:r>
            <a:endParaRPr lang="cs-CZ" altLang="cs-CZ" sz="160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endParaRPr lang="cs-CZ" sz="1600" dirty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F8A3F39-60B7-4707-A892-6B82FDA8649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583267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KONTAKTNÍ OSOBY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706641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80351"/>
            <a:ext cx="6639198" cy="3106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900113" y="3716339"/>
            <a:ext cx="7704335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None/>
            </a:pPr>
            <a:r>
              <a:rPr lang="cs-CZ" altLang="cs-CZ" sz="3600" b="1" dirty="0">
                <a:solidFill>
                  <a:srgbClr val="C00000"/>
                </a:solidFill>
              </a:rPr>
              <a:t>ZÁVĚREČNÉ VYÚČTOVÁNÍ DOTACE ZA ROK 2024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3600" b="1" dirty="0" smtClean="0">
                <a:solidFill>
                  <a:srgbClr val="00B0F0"/>
                </a:solidFill>
              </a:rPr>
              <a:t>SOCIÁLNÍ A </a:t>
            </a:r>
            <a:r>
              <a:rPr lang="cs-CZ" altLang="cs-CZ" sz="3600" b="1" dirty="0">
                <a:solidFill>
                  <a:srgbClr val="00B0F0"/>
                </a:solidFill>
              </a:rPr>
              <a:t>SOUVISEJÍCÍ </a:t>
            </a:r>
            <a:r>
              <a:rPr lang="cs-CZ" altLang="cs-CZ" sz="3600" b="1" dirty="0" smtClean="0">
                <a:solidFill>
                  <a:srgbClr val="00B0F0"/>
                </a:solidFill>
              </a:rPr>
              <a:t>SLUŽBY</a:t>
            </a:r>
            <a:endParaRPr lang="cs-CZ" altLang="cs-CZ" sz="3600" b="1" dirty="0">
              <a:solidFill>
                <a:srgbClr val="00B0F0"/>
              </a:solidFill>
            </a:endParaRPr>
          </a:p>
        </p:txBody>
      </p:sp>
      <p:sp>
        <p:nvSpPr>
          <p:cNvPr id="205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822DEEF-03C7-4A90-999A-56D33680223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cs-CZ" altLang="cs-CZ" sz="140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  <p:extLst>
      <p:ext uri="{BB962C8B-B14F-4D97-AF65-F5344CB8AC3E}">
        <p14:creationId xmlns:p14="http://schemas.microsoft.com/office/powerpoint/2010/main" val="626690684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699791" y="333375"/>
            <a:ext cx="6336259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         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ČERPÁNÍ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DOTACE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6" name="TextovéPole 3"/>
          <p:cNvSpPr txBox="1">
            <a:spLocks noChangeArrowheads="1"/>
          </p:cNvSpPr>
          <p:nvPr/>
        </p:nvSpPr>
        <p:spPr bwMode="auto">
          <a:xfrm>
            <a:off x="611560" y="1772816"/>
            <a:ext cx="7920880" cy="465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just"/>
            <a:r>
              <a:rPr lang="cs-CZ" sz="1600" b="1" dirty="0" smtClean="0"/>
              <a:t>dotaci </a:t>
            </a:r>
            <a:r>
              <a:rPr lang="cs-CZ" sz="1600" b="1" dirty="0"/>
              <a:t>lze použít pouze na úhradu účelově určených uznatelných nákladů</a:t>
            </a:r>
            <a:r>
              <a:rPr lang="cs-CZ" sz="1600" dirty="0"/>
              <a:t> v souladu </a:t>
            </a:r>
            <a:r>
              <a:rPr lang="cs-CZ" sz="1600" dirty="0" smtClean="0"/>
              <a:t>s obsahem schváleného projektu</a:t>
            </a:r>
            <a:r>
              <a:rPr lang="cs-CZ" sz="1600" dirty="0"/>
              <a:t>, </a:t>
            </a:r>
            <a:r>
              <a:rPr lang="cs-CZ" sz="1600" dirty="0" smtClean="0"/>
              <a:t>uzavřenou smlouvou a nákladovým </a:t>
            </a:r>
            <a:r>
              <a:rPr lang="cs-CZ" sz="1600" dirty="0"/>
              <a:t>rozpočtem, který tvoří přílohu smlouvy. </a:t>
            </a:r>
            <a:endParaRPr lang="cs-CZ" sz="1600" dirty="0" smtClean="0"/>
          </a:p>
          <a:p>
            <a:pPr lvl="0">
              <a:buNone/>
            </a:pPr>
            <a:endParaRPr lang="cs-CZ" sz="1200" b="1" dirty="0"/>
          </a:p>
          <a:p>
            <a:pPr lvl="0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UPOZORNĚNÍ</a:t>
            </a:r>
            <a:r>
              <a:rPr lang="cs-CZ" sz="1600" dirty="0">
                <a:solidFill>
                  <a:srgbClr val="FF0000"/>
                </a:solidFill>
              </a:rPr>
              <a:t>! </a:t>
            </a:r>
            <a:endParaRPr lang="cs-CZ" sz="1600" dirty="0" smtClean="0">
              <a:solidFill>
                <a:srgbClr val="FF0000"/>
              </a:solidFill>
            </a:endParaRPr>
          </a:p>
          <a:p>
            <a:pPr lvl="0" algn="just">
              <a:buNone/>
            </a:pPr>
            <a:r>
              <a:rPr lang="cs-CZ" sz="1600" dirty="0" smtClean="0"/>
              <a:t>V</a:t>
            </a:r>
            <a:r>
              <a:rPr lang="cs-CZ" sz="1600" dirty="0"/>
              <a:t> případě zájmu o </a:t>
            </a:r>
            <a:r>
              <a:rPr lang="cs-CZ" sz="1600" dirty="0">
                <a:solidFill>
                  <a:srgbClr val="FF0000"/>
                </a:solidFill>
              </a:rPr>
              <a:t>čerpání dotace na nově vzniklý uznatelný náklad</a:t>
            </a:r>
            <a:r>
              <a:rPr lang="cs-CZ" sz="1600" dirty="0"/>
              <a:t>, který nebyl součástí schváleného rozpočtu, </a:t>
            </a:r>
            <a:r>
              <a:rPr lang="cs-CZ" sz="1600" dirty="0" smtClean="0"/>
              <a:t>je </a:t>
            </a:r>
            <a:r>
              <a:rPr lang="cs-CZ" sz="1600" dirty="0"/>
              <a:t>nezbytné podat </a:t>
            </a:r>
            <a:r>
              <a:rPr lang="cs-CZ" sz="1600" b="1" dirty="0"/>
              <a:t>Žádost o změnu</a:t>
            </a:r>
            <a:r>
              <a:rPr lang="cs-CZ" sz="1600" dirty="0"/>
              <a:t> (viz text níže). </a:t>
            </a:r>
          </a:p>
          <a:p>
            <a:pPr>
              <a:buNone/>
            </a:pPr>
            <a:endParaRPr lang="cs-CZ" sz="1200" dirty="0" smtClean="0"/>
          </a:p>
          <a:p>
            <a:pPr marL="285750" indent="-285750" algn="just"/>
            <a:r>
              <a:rPr lang="cs-CZ" sz="1600" b="1" dirty="0" smtClean="0"/>
              <a:t>příjemce </a:t>
            </a:r>
            <a:r>
              <a:rPr lang="cs-CZ" sz="1600" b="1" dirty="0"/>
              <a:t>vede účetnictví ve smyslu zákona č. 563/1991 Sb</a:t>
            </a:r>
            <a:r>
              <a:rPr lang="cs-CZ" sz="1600" dirty="0"/>
              <a:t>., o účetnictví v platném </a:t>
            </a:r>
            <a:r>
              <a:rPr lang="cs-CZ" sz="1600" dirty="0" smtClean="0"/>
              <a:t>znění a </a:t>
            </a:r>
            <a:r>
              <a:rPr lang="cs-CZ" sz="1600" dirty="0"/>
              <a:t>v rámci poskytnuté dotace povede v tomto účetnictví odděleně veškeré doklady související s poskytnutím, čerpáním a vyúčtováním dotace.</a:t>
            </a:r>
          </a:p>
          <a:p>
            <a:pPr algn="just"/>
            <a:endParaRPr lang="cs-CZ" sz="1000" dirty="0"/>
          </a:p>
          <a:p>
            <a:pPr marL="285750" indent="-285750" algn="just"/>
            <a:r>
              <a:rPr lang="cs-CZ" sz="1600" b="1" dirty="0"/>
              <a:t>v případě, že příjemce nebude projekt realizovat nebo nevyčerpá celou dotaci</a:t>
            </a:r>
            <a:r>
              <a:rPr lang="cs-CZ" sz="1600" dirty="0"/>
              <a:t> </a:t>
            </a:r>
            <a:r>
              <a:rPr lang="cs-CZ" sz="1600" b="1" dirty="0"/>
              <a:t>je povinen</a:t>
            </a:r>
            <a:r>
              <a:rPr lang="cs-CZ" sz="1600" dirty="0"/>
              <a:t> dotaci, příp. </a:t>
            </a:r>
            <a:r>
              <a:rPr lang="cs-CZ" sz="1600" b="1" dirty="0"/>
              <a:t>její nevyčerpanou část je-li vyšší než 50,- Kč</a:t>
            </a:r>
            <a:r>
              <a:rPr lang="cs-CZ" sz="1600" dirty="0"/>
              <a:t>, </a:t>
            </a:r>
            <a:r>
              <a:rPr lang="cs-CZ" sz="1600" b="1" dirty="0"/>
              <a:t>do 10 kalendářních dnů</a:t>
            </a:r>
            <a:r>
              <a:rPr lang="cs-CZ" sz="1600" dirty="0"/>
              <a:t> od zjištění této skutečnosti, </a:t>
            </a:r>
            <a:r>
              <a:rPr lang="cs-CZ" sz="1600" b="1" dirty="0">
                <a:solidFill>
                  <a:srgbClr val="FF0000"/>
                </a:solidFill>
              </a:rPr>
              <a:t>nejpozději </a:t>
            </a:r>
            <a:r>
              <a:rPr lang="cs-CZ" sz="1600" b="1" dirty="0" smtClean="0">
                <a:solidFill>
                  <a:srgbClr val="FF0000"/>
                </a:solidFill>
              </a:rPr>
              <a:t>do </a:t>
            </a:r>
            <a:r>
              <a:rPr lang="cs-CZ" sz="1600" b="1" dirty="0">
                <a:solidFill>
                  <a:srgbClr val="FF0000"/>
                </a:solidFill>
              </a:rPr>
              <a:t>31. 01. 2025 </a:t>
            </a:r>
            <a:r>
              <a:rPr lang="cs-CZ" sz="1600" b="1" dirty="0"/>
              <a:t>vrátit na účet poskytovatele dotace</a:t>
            </a:r>
            <a:r>
              <a:rPr lang="cs-CZ" sz="1600" dirty="0"/>
              <a:t> (VS: své IČ a do poznámky – Vratka „Název žadatele“, Program „Název </a:t>
            </a:r>
            <a:r>
              <a:rPr lang="cs-CZ" sz="1600" dirty="0" smtClean="0"/>
              <a:t>programu).</a:t>
            </a:r>
            <a:endParaRPr lang="cs-CZ" altLang="cs-CZ" sz="1600" dirty="0"/>
          </a:p>
          <a:p>
            <a:pPr lvl="0" algn="just">
              <a:buNone/>
            </a:pPr>
            <a:endParaRPr lang="cs-CZ" sz="1600" b="1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8908314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345345" y="344943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ŽÁDOST O ZMĚNU PROJEKTU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13</a:t>
            </a:fld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534380" y="1340768"/>
            <a:ext cx="807524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endParaRPr lang="cs-CZ" sz="1600" b="1" dirty="0" smtClean="0"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změny </a:t>
            </a:r>
            <a:r>
              <a:rPr lang="cs-CZ" sz="1600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související s </a:t>
            </a:r>
            <a:r>
              <a:rPr lang="cs-CZ" sz="1600" i="1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čerpáním poskytnuté dotace</a:t>
            </a:r>
            <a:r>
              <a:rPr lang="cs-CZ" sz="1600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, </a:t>
            </a:r>
            <a:r>
              <a:rPr lang="cs-CZ" sz="1600" i="1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realizací projektu či identifikačními údaji </a:t>
            </a:r>
            <a:r>
              <a:rPr lang="cs-CZ" sz="1600" i="1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příjemce</a:t>
            </a:r>
            <a:r>
              <a:rPr lang="cs-CZ" sz="1600" b="1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cs-CZ" sz="1600" b="1" dirty="0" smtClean="0">
                <a:latin typeface="+mn-lt"/>
                <a:ea typeface="Times New Roman" panose="02020603050405020304" pitchFamily="18" charset="0"/>
              </a:rPr>
              <a:t>– oznámit</a:t>
            </a:r>
            <a:r>
              <a:rPr lang="cs-CZ" sz="1600" dirty="0" smtClean="0">
                <a:latin typeface="+mn-lt"/>
                <a:ea typeface="Times New Roman" panose="02020603050405020304" pitchFamily="18" charset="0"/>
              </a:rPr>
              <a:t> poskytovateli dotace nejpozději </a:t>
            </a:r>
            <a:r>
              <a:rPr lang="cs-CZ" sz="1600" dirty="0" smtClean="0">
                <a:ea typeface="Times New Roman" panose="02020603050405020304" pitchFamily="18" charset="0"/>
              </a:rPr>
              <a:t>do </a:t>
            </a:r>
            <a:r>
              <a:rPr lang="cs-CZ" sz="1600" dirty="0">
                <a:ea typeface="Times New Roman" panose="02020603050405020304" pitchFamily="18" charset="0"/>
              </a:rPr>
              <a:t>7 kalendářních </a:t>
            </a:r>
            <a:r>
              <a:rPr lang="cs-CZ" sz="1600" dirty="0" smtClean="0">
                <a:ea typeface="Times New Roman" panose="02020603050405020304" pitchFamily="18" charset="0"/>
              </a:rPr>
              <a:t>dnů od vzniku změny</a:t>
            </a:r>
            <a:endParaRPr lang="cs-CZ" sz="1600" dirty="0"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endParaRPr lang="cs-CZ" sz="1000" dirty="0"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změny v </a:t>
            </a:r>
            <a:r>
              <a:rPr lang="cs-CZ" sz="1600" i="1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názvu či obsahu projektu </a:t>
            </a:r>
            <a:r>
              <a:rPr lang="cs-CZ" sz="1600" dirty="0">
                <a:ea typeface="Times New Roman" panose="02020603050405020304" pitchFamily="18" charset="0"/>
              </a:rPr>
              <a:t>oproti údajům uvedeným v žádosti</a:t>
            </a:r>
            <a:r>
              <a:rPr lang="cs-CZ" sz="1600" i="1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 včetně změn čerpání dotace na rámec povolený smlouvou </a:t>
            </a:r>
            <a:r>
              <a:rPr lang="cs-CZ" sz="1600" dirty="0" smtClean="0">
                <a:latin typeface="+mn-lt"/>
                <a:ea typeface="Times New Roman" panose="02020603050405020304" pitchFamily="18" charset="0"/>
              </a:rPr>
              <a:t>- </a:t>
            </a:r>
            <a:r>
              <a:rPr lang="cs-CZ" sz="1600" b="1" dirty="0" smtClean="0">
                <a:latin typeface="+mn-lt"/>
                <a:ea typeface="Times New Roman" panose="02020603050405020304" pitchFamily="18" charset="0"/>
              </a:rPr>
              <a:t>písemně </a:t>
            </a:r>
            <a:r>
              <a:rPr lang="cs-CZ" sz="1600" b="1" dirty="0">
                <a:latin typeface="+mn-lt"/>
                <a:ea typeface="Times New Roman" panose="02020603050405020304" pitchFamily="18" charset="0"/>
              </a:rPr>
              <a:t>požádat </a:t>
            </a:r>
            <a:r>
              <a:rPr lang="cs-CZ" sz="1600" dirty="0">
                <a:latin typeface="+mn-lt"/>
                <a:ea typeface="Times New Roman" panose="02020603050405020304" pitchFamily="18" charset="0"/>
              </a:rPr>
              <a:t>poskytovatele dotace </a:t>
            </a:r>
            <a:r>
              <a:rPr lang="cs-CZ" sz="1600" dirty="0" smtClean="0">
                <a:latin typeface="+mn-lt"/>
                <a:ea typeface="Times New Roman" panose="02020603050405020304" pitchFamily="18" charset="0"/>
              </a:rPr>
              <a:t>o </a:t>
            </a:r>
            <a:r>
              <a:rPr lang="cs-CZ" sz="1600" dirty="0">
                <a:latin typeface="+mn-lt"/>
                <a:ea typeface="Times New Roman" panose="02020603050405020304" pitchFamily="18" charset="0"/>
              </a:rPr>
              <a:t>souhlas s takovou </a:t>
            </a:r>
            <a:r>
              <a:rPr lang="cs-CZ" sz="1600" dirty="0" smtClean="0">
                <a:latin typeface="+mn-lt"/>
                <a:ea typeface="Times New Roman" panose="02020603050405020304" pitchFamily="18" charset="0"/>
              </a:rPr>
              <a:t>změnou, </a:t>
            </a:r>
            <a:r>
              <a:rPr lang="cs-CZ" sz="1600" u="sng" dirty="0" smtClean="0">
                <a:latin typeface="+mn-lt"/>
                <a:ea typeface="Times New Roman" panose="02020603050405020304" pitchFamily="18" charset="0"/>
              </a:rPr>
              <a:t>žádost o změnu zaslat </a:t>
            </a:r>
            <a:r>
              <a:rPr lang="cs-CZ" sz="1600" u="sng" dirty="0" smtClean="0">
                <a:ea typeface="Times New Roman" panose="02020603050405020304" pitchFamily="18" charset="0"/>
              </a:rPr>
              <a:t>nejpozději </a:t>
            </a:r>
            <a:r>
              <a:rPr lang="cs-CZ" sz="1600" u="sng" dirty="0">
                <a:ea typeface="Times New Roman" panose="02020603050405020304" pitchFamily="18" charset="0"/>
              </a:rPr>
              <a:t>do</a:t>
            </a:r>
            <a:r>
              <a:rPr lang="cs-CZ" sz="1600" dirty="0">
                <a:ea typeface="Times New Roman" panose="02020603050405020304" pitchFamily="18" charset="0"/>
              </a:rPr>
              <a:t> </a:t>
            </a:r>
            <a:r>
              <a:rPr lang="cs-CZ" sz="1600" b="1" dirty="0">
                <a:solidFill>
                  <a:srgbClr val="FF0000"/>
                </a:solidFill>
                <a:ea typeface="Times New Roman" panose="02020603050405020304" pitchFamily="18" charset="0"/>
              </a:rPr>
              <a:t>20. 09. 2024</a:t>
            </a:r>
            <a:endParaRPr lang="cs-CZ" sz="1600" b="1" dirty="0" smtClean="0">
              <a:latin typeface="+mn-lt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endParaRPr lang="cs-CZ" sz="1000" b="1" dirty="0"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600" b="1" dirty="0" smtClean="0">
                <a:latin typeface="+mn-lt"/>
                <a:ea typeface="Times New Roman" panose="02020603050405020304" pitchFamily="18" charset="0"/>
              </a:rPr>
              <a:t>v obou případech se využije formulář „</a:t>
            </a:r>
            <a:r>
              <a:rPr lang="cs-CZ" sz="1600" b="1" u="sng" dirty="0" smtClean="0">
                <a:latin typeface="+mn-lt"/>
                <a:ea typeface="Times New Roman" panose="02020603050405020304" pitchFamily="18" charset="0"/>
              </a:rPr>
              <a:t>žádost </a:t>
            </a:r>
            <a:r>
              <a:rPr lang="cs-CZ" sz="1600" b="1" u="sng" dirty="0">
                <a:latin typeface="+mn-lt"/>
                <a:ea typeface="Times New Roman" panose="02020603050405020304" pitchFamily="18" charset="0"/>
              </a:rPr>
              <a:t>o </a:t>
            </a:r>
            <a:r>
              <a:rPr lang="cs-CZ" sz="1600" b="1" u="sng" dirty="0" smtClean="0">
                <a:latin typeface="+mn-lt"/>
                <a:ea typeface="Times New Roman" panose="02020603050405020304" pitchFamily="18" charset="0"/>
              </a:rPr>
              <a:t>změnu</a:t>
            </a:r>
            <a:r>
              <a:rPr lang="cs-CZ" sz="1600" b="1" dirty="0" smtClean="0">
                <a:latin typeface="+mn-lt"/>
                <a:ea typeface="Times New Roman" panose="02020603050405020304" pitchFamily="18" charset="0"/>
              </a:rPr>
              <a:t>“</a:t>
            </a:r>
          </a:p>
          <a:p>
            <a:pPr lvl="0" algn="just">
              <a:spcAft>
                <a:spcPts val="0"/>
              </a:spcAft>
            </a:pPr>
            <a:endParaRPr lang="cs-CZ" sz="1600" b="1" u="sng" dirty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cs-CZ" sz="1600" b="1" u="sng" dirty="0" smtClean="0">
                <a:latin typeface="+mn-lt"/>
                <a:ea typeface="Times New Roman" panose="02020603050405020304" pitchFamily="18" charset="0"/>
              </a:rPr>
              <a:t>Podání žádosti o změnu:</a:t>
            </a:r>
          </a:p>
          <a:p>
            <a:pPr lvl="0" algn="just">
              <a:spcAft>
                <a:spcPts val="0"/>
              </a:spcAft>
            </a:pPr>
            <a:endParaRPr lang="cs-CZ" sz="1000" b="1" u="sng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cs-CZ" sz="1600" b="1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1. krok - prostřednictvím elektronického systému </a:t>
            </a:r>
            <a:r>
              <a:rPr lang="cs-CZ" sz="1600" b="1" dirty="0" err="1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Grantys</a:t>
            </a:r>
            <a:r>
              <a:rPr lang="cs-CZ" sz="1600" b="1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cs-CZ" sz="1600" dirty="0" smtClean="0">
                <a:latin typeface="+mn-lt"/>
                <a:ea typeface="Times New Roman" panose="02020603050405020304" pitchFamily="18" charset="0"/>
              </a:rPr>
              <a:t>– vyplnit a odeslat včetně příloh (např. nákladový rozpočet),</a:t>
            </a:r>
          </a:p>
          <a:p>
            <a:pPr lvl="0" algn="just">
              <a:spcAft>
                <a:spcPts val="0"/>
              </a:spcAft>
            </a:pPr>
            <a:r>
              <a:rPr lang="cs-CZ" sz="1600" b="1" dirty="0" smtClean="0">
                <a:solidFill>
                  <a:srgbClr val="FF0000"/>
                </a:solidFill>
              </a:rPr>
              <a:t>2. krok - </a:t>
            </a:r>
            <a:r>
              <a:rPr lang="cs-CZ" sz="1600" dirty="0" smtClean="0"/>
              <a:t>po </a:t>
            </a:r>
            <a:r>
              <a:rPr lang="cs-CZ" sz="1600" dirty="0"/>
              <a:t>odeslání </a:t>
            </a:r>
            <a:r>
              <a:rPr lang="cs-CZ" sz="1600" dirty="0" smtClean="0"/>
              <a:t>v systému </a:t>
            </a:r>
            <a:r>
              <a:rPr lang="cs-CZ" sz="1600" dirty="0"/>
              <a:t>GRANTYS </a:t>
            </a:r>
            <a:r>
              <a:rPr lang="cs-CZ" sz="1600" dirty="0" smtClean="0"/>
              <a:t>nutno </a:t>
            </a:r>
            <a:r>
              <a:rPr lang="cs-CZ" sz="1600" u="sng" dirty="0" smtClean="0"/>
              <a:t>žádost o změnu + změnový nákladový </a:t>
            </a:r>
            <a:r>
              <a:rPr lang="cs-CZ" sz="1600" u="sng" dirty="0"/>
              <a:t>rozpočet</a:t>
            </a:r>
            <a:r>
              <a:rPr lang="cs-CZ" sz="1600" dirty="0"/>
              <a:t> </a:t>
            </a:r>
            <a:r>
              <a:rPr lang="cs-CZ" sz="1600" dirty="0" smtClean="0"/>
              <a:t>vyexportovat </a:t>
            </a:r>
            <a:r>
              <a:rPr lang="cs-CZ" sz="1600" dirty="0"/>
              <a:t>do formátu .doc nebo .</a:t>
            </a:r>
            <a:r>
              <a:rPr lang="cs-CZ" sz="1600" dirty="0" err="1"/>
              <a:t>pdf</a:t>
            </a:r>
            <a:r>
              <a:rPr lang="cs-CZ" sz="1600" dirty="0"/>
              <a:t> a </a:t>
            </a:r>
            <a:r>
              <a:rPr lang="cs-CZ" sz="1600" b="1" dirty="0" smtClean="0">
                <a:solidFill>
                  <a:srgbClr val="FF0000"/>
                </a:solidFill>
              </a:rPr>
              <a:t>doručit prostřednictvím datové schránky nebo </a:t>
            </a:r>
            <a:r>
              <a:rPr lang="cs-CZ" sz="1600" b="1" dirty="0">
                <a:solidFill>
                  <a:srgbClr val="FF0000"/>
                </a:solidFill>
              </a:rPr>
              <a:t>v listinné podobě</a:t>
            </a:r>
            <a:r>
              <a:rPr lang="cs-CZ" sz="1600" dirty="0"/>
              <a:t> podepsané statutárním zástupcem příjemce dotace na podatelnu Magistrátu města </a:t>
            </a:r>
            <a:r>
              <a:rPr lang="cs-CZ" sz="1600" dirty="0" smtClean="0"/>
              <a:t>Opavy, </a:t>
            </a:r>
            <a:r>
              <a:rPr lang="cs-CZ" sz="1600" dirty="0" smtClean="0"/>
              <a:t>příp. </a:t>
            </a:r>
            <a:r>
              <a:rPr lang="cs-CZ" sz="1600" dirty="0" smtClean="0"/>
              <a:t>zaslat poštou.</a:t>
            </a:r>
            <a:endParaRPr lang="cs-CZ" sz="1600" b="1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99097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627784" y="34528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ZMĚNA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PROJEKTU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14</a:t>
            </a:fld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647564" y="1348800"/>
            <a:ext cx="78488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cs-CZ" sz="1600" dirty="0" smtClean="0">
                <a:solidFill>
                  <a:srgbClr val="00B050"/>
                </a:solidFill>
              </a:rPr>
              <a:t>Formulář </a:t>
            </a:r>
            <a:r>
              <a:rPr lang="cs-CZ" sz="1600" b="1" dirty="0">
                <a:solidFill>
                  <a:srgbClr val="00B050"/>
                </a:solidFill>
              </a:rPr>
              <a:t>Žádost o změnu</a:t>
            </a:r>
            <a:r>
              <a:rPr lang="cs-CZ" sz="1600" dirty="0">
                <a:solidFill>
                  <a:srgbClr val="00B050"/>
                </a:solidFill>
              </a:rPr>
              <a:t> naleznete v záložce „</a:t>
            </a:r>
            <a:r>
              <a:rPr lang="cs-CZ" sz="1600" i="1" dirty="0">
                <a:solidFill>
                  <a:srgbClr val="00B050"/>
                </a:solidFill>
              </a:rPr>
              <a:t>Projekty</a:t>
            </a:r>
            <a:r>
              <a:rPr lang="cs-CZ" sz="1600" dirty="0">
                <a:solidFill>
                  <a:srgbClr val="00B050"/>
                </a:solidFill>
              </a:rPr>
              <a:t>“ - </a:t>
            </a:r>
            <a:r>
              <a:rPr lang="en-US" sz="1600" dirty="0">
                <a:solidFill>
                  <a:srgbClr val="00B050"/>
                </a:solidFill>
              </a:rPr>
              <a:t>&gt;</a:t>
            </a:r>
            <a:r>
              <a:rPr lang="cs-CZ" sz="1600" dirty="0">
                <a:solidFill>
                  <a:srgbClr val="00B050"/>
                </a:solidFill>
              </a:rPr>
              <a:t> „</a:t>
            </a:r>
            <a:r>
              <a:rPr lang="cs-CZ" sz="1600" i="1" dirty="0">
                <a:solidFill>
                  <a:srgbClr val="00B050"/>
                </a:solidFill>
              </a:rPr>
              <a:t>Podpořené projekty</a:t>
            </a:r>
            <a:r>
              <a:rPr lang="cs-CZ" sz="1600" dirty="0">
                <a:solidFill>
                  <a:srgbClr val="00B050"/>
                </a:solidFill>
              </a:rPr>
              <a:t>“ - </a:t>
            </a:r>
            <a:r>
              <a:rPr lang="en-US" sz="1600" dirty="0">
                <a:solidFill>
                  <a:srgbClr val="00B050"/>
                </a:solidFill>
              </a:rPr>
              <a:t>&gt; </a:t>
            </a:r>
            <a:r>
              <a:rPr lang="en-US" sz="1600" dirty="0" err="1">
                <a:solidFill>
                  <a:srgbClr val="00B050"/>
                </a:solidFill>
              </a:rPr>
              <a:t>po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rozkliknutí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příslušného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projektu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zvolte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záložku</a:t>
            </a:r>
            <a:r>
              <a:rPr lang="en-US" sz="1600" i="1" dirty="0">
                <a:solidFill>
                  <a:srgbClr val="00B050"/>
                </a:solidFill>
              </a:rPr>
              <a:t> </a:t>
            </a:r>
            <a:r>
              <a:rPr lang="cs-CZ" sz="1600" i="1" dirty="0">
                <a:solidFill>
                  <a:srgbClr val="00B050"/>
                </a:solidFill>
              </a:rPr>
              <a:t>„Zprávy</a:t>
            </a:r>
            <a:r>
              <a:rPr lang="en-US" sz="1600" dirty="0">
                <a:solidFill>
                  <a:srgbClr val="00B050"/>
                </a:solidFill>
              </a:rPr>
              <a:t>” </a:t>
            </a:r>
            <a:r>
              <a:rPr lang="en-US" sz="1600" dirty="0" err="1">
                <a:solidFill>
                  <a:srgbClr val="00B050"/>
                </a:solidFill>
              </a:rPr>
              <a:t>umístěnou</a:t>
            </a:r>
            <a:r>
              <a:rPr lang="en-US" sz="1600" dirty="0">
                <a:solidFill>
                  <a:srgbClr val="00B050"/>
                </a:solidFill>
              </a:rPr>
              <a:t> v </a:t>
            </a:r>
            <a:r>
              <a:rPr lang="en-US" sz="1600" dirty="0" err="1">
                <a:solidFill>
                  <a:srgbClr val="00B050"/>
                </a:solidFill>
              </a:rPr>
              <a:t>levé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části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 err="1">
                <a:solidFill>
                  <a:srgbClr val="00B050"/>
                </a:solidFill>
              </a:rPr>
              <a:t>obrazovky</a:t>
            </a:r>
            <a:r>
              <a:rPr lang="cs-CZ" sz="1600" i="1" dirty="0">
                <a:solidFill>
                  <a:srgbClr val="00B050"/>
                </a:solidFill>
              </a:rPr>
              <a:t>“ -</a:t>
            </a:r>
            <a:r>
              <a:rPr lang="en-US" sz="1600" i="1" dirty="0">
                <a:solidFill>
                  <a:srgbClr val="00B050"/>
                </a:solidFill>
              </a:rPr>
              <a:t>&gt; </a:t>
            </a:r>
            <a:r>
              <a:rPr lang="cs-CZ" sz="1600" dirty="0">
                <a:solidFill>
                  <a:srgbClr val="00B050"/>
                </a:solidFill>
              </a:rPr>
              <a:t>následně zvolte </a:t>
            </a:r>
            <a:r>
              <a:rPr lang="cs-CZ" sz="1600" i="1" dirty="0">
                <a:solidFill>
                  <a:srgbClr val="00B050"/>
                </a:solidFill>
              </a:rPr>
              <a:t>„</a:t>
            </a:r>
            <a:r>
              <a:rPr lang="cs-CZ" sz="1600" b="1" i="1" dirty="0">
                <a:solidFill>
                  <a:srgbClr val="00B050"/>
                </a:solidFill>
              </a:rPr>
              <a:t>Vytvořit</a:t>
            </a:r>
            <a:r>
              <a:rPr lang="cs-CZ" sz="1600" b="1" dirty="0">
                <a:solidFill>
                  <a:srgbClr val="00B050"/>
                </a:solidFill>
              </a:rPr>
              <a:t> </a:t>
            </a:r>
            <a:r>
              <a:rPr lang="cs-CZ" sz="1600" b="1" i="1" dirty="0">
                <a:solidFill>
                  <a:srgbClr val="00B050"/>
                </a:solidFill>
              </a:rPr>
              <a:t>žádost o změnu projektu</a:t>
            </a:r>
            <a:r>
              <a:rPr lang="cs-CZ" sz="1600" dirty="0">
                <a:solidFill>
                  <a:srgbClr val="00B050"/>
                </a:solidFill>
              </a:rPr>
              <a:t>“ (nabídka v horní části obrazovky). </a:t>
            </a:r>
            <a:endParaRPr lang="cs-CZ" sz="1600" dirty="0" smtClean="0">
              <a:solidFill>
                <a:srgbClr val="00B050"/>
              </a:solidFill>
            </a:endParaRPr>
          </a:p>
          <a:p>
            <a:pPr algn="just">
              <a:spcAft>
                <a:spcPts val="0"/>
              </a:spcAft>
            </a:pPr>
            <a:endParaRPr lang="cs-CZ" sz="1200" dirty="0"/>
          </a:p>
          <a:p>
            <a:r>
              <a:rPr lang="cs-CZ" sz="1600" u="sng" dirty="0"/>
              <a:t>Grafické znázornění postupu při vyplnění </a:t>
            </a:r>
            <a:r>
              <a:rPr lang="cs-CZ" sz="1600" b="1" u="sng" dirty="0"/>
              <a:t>žádosti o změnu </a:t>
            </a:r>
            <a:r>
              <a:rPr lang="cs-CZ" sz="1600" u="sng" dirty="0"/>
              <a:t>v systému GRANTYS</a:t>
            </a:r>
            <a:r>
              <a:rPr lang="cs-CZ" sz="1600" dirty="0"/>
              <a:t>:</a:t>
            </a:r>
          </a:p>
          <a:p>
            <a:r>
              <a:rPr lang="cs-CZ" sz="1600" dirty="0"/>
              <a:t> </a:t>
            </a:r>
          </a:p>
          <a:p>
            <a:endParaRPr lang="cs-CZ" sz="1600" dirty="0"/>
          </a:p>
          <a:p>
            <a:pPr algn="just">
              <a:spcAft>
                <a:spcPts val="0"/>
              </a:spcAft>
            </a:pPr>
            <a:endParaRPr lang="cs-CZ" sz="1600" dirty="0" smtClean="0"/>
          </a:p>
          <a:p>
            <a:pPr algn="just">
              <a:spcAft>
                <a:spcPts val="0"/>
              </a:spcAft>
            </a:pPr>
            <a:endParaRPr lang="cs-CZ" sz="1600" dirty="0"/>
          </a:p>
          <a:p>
            <a:pPr algn="just">
              <a:spcAft>
                <a:spcPts val="0"/>
              </a:spcAft>
            </a:pPr>
            <a:endParaRPr lang="cs-CZ" sz="1600" dirty="0"/>
          </a:p>
          <a:p>
            <a:pPr algn="just">
              <a:spcAft>
                <a:spcPts val="0"/>
              </a:spcAft>
            </a:pPr>
            <a:endParaRPr lang="cs-CZ" sz="1600" dirty="0"/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b="1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</p:txBody>
      </p:sp>
      <p:pic>
        <p:nvPicPr>
          <p:cNvPr id="7" name="Obrázek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852936"/>
            <a:ext cx="5869632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7414588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        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ZMĚNA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PROJEKTU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15</a:t>
            </a:fld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1772816"/>
            <a:ext cx="7108782" cy="383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931041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ČESTNÉ PROHLÁŠENÍ O ČERPÁNÍ DOTACE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16</a:t>
            </a:fld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683568" y="1348800"/>
            <a:ext cx="763284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600" b="1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do 31. 12. 2024 </a:t>
            </a:r>
            <a:r>
              <a:rPr lang="cs-CZ" sz="1600" dirty="0" smtClean="0">
                <a:latin typeface="+mn-lt"/>
                <a:ea typeface="Times New Roman" panose="02020603050405020304" pitchFamily="18" charset="0"/>
              </a:rPr>
              <a:t>doručit poskytovateli dotace prostřednictvím </a:t>
            </a:r>
            <a:r>
              <a:rPr lang="cs-CZ" sz="1600" dirty="0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elektronického systému </a:t>
            </a:r>
            <a:r>
              <a:rPr lang="cs-CZ" sz="1600" dirty="0" err="1" smtClean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Grantys</a:t>
            </a:r>
            <a:r>
              <a:rPr lang="cs-CZ" sz="1600" dirty="0" smtClean="0">
                <a:latin typeface="+mn-lt"/>
                <a:ea typeface="Times New Roman" panose="02020603050405020304" pitchFamily="18" charset="0"/>
              </a:rPr>
              <a:t> </a:t>
            </a:r>
            <a:r>
              <a:rPr lang="cs-CZ" sz="1600" dirty="0" smtClean="0"/>
              <a:t>(formulář je k dispozici v </a:t>
            </a:r>
            <a:r>
              <a:rPr lang="cs-CZ" sz="1600" dirty="0"/>
              <a:t>sekci „</a:t>
            </a:r>
            <a:r>
              <a:rPr lang="cs-CZ" sz="1600" i="1" dirty="0"/>
              <a:t>Zprávy</a:t>
            </a:r>
            <a:r>
              <a:rPr lang="cs-CZ" sz="1600" dirty="0"/>
              <a:t>“ - </a:t>
            </a:r>
            <a:r>
              <a:rPr lang="en-US" sz="1600" dirty="0"/>
              <a:t>&gt; “</a:t>
            </a:r>
            <a:r>
              <a:rPr lang="cs-CZ" sz="1600" i="1" dirty="0"/>
              <a:t>Čestné prohlášení o čerpání dotace</a:t>
            </a:r>
            <a:r>
              <a:rPr lang="cs-CZ" sz="1600" dirty="0" smtClean="0"/>
              <a:t>“)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 smtClean="0">
              <a:solidFill>
                <a:srgbClr val="FF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FF0000"/>
              </a:solidFill>
              <a:effectLst/>
              <a:latin typeface="+mn-lt"/>
              <a:ea typeface="Times New Roman" panose="02020603050405020304" pitchFamily="18" charset="0"/>
            </a:endParaRPr>
          </a:p>
        </p:txBody>
      </p:sp>
      <p:pic>
        <p:nvPicPr>
          <p:cNvPr id="7" name="Obrázek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60220"/>
            <a:ext cx="6696744" cy="39325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036049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B0F0"/>
                </a:solidFill>
              </a:rPr>
              <a:t>ZÁVĚREČNÉ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VYÚČTOVÁNÍ  DOTACE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6" name="TextovéPole 3"/>
          <p:cNvSpPr txBox="1">
            <a:spLocks noChangeArrowheads="1"/>
          </p:cNvSpPr>
          <p:nvPr/>
        </p:nvSpPr>
        <p:spPr bwMode="auto">
          <a:xfrm>
            <a:off x="539552" y="1268760"/>
            <a:ext cx="8064896" cy="504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buNone/>
            </a:pPr>
            <a:r>
              <a:rPr lang="cs-CZ" sz="1600" b="1" dirty="0" smtClean="0"/>
              <a:t>Součástí závěrečného vyúčtování dotace je: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cs-CZ" sz="1600" b="1" u="sng" dirty="0" smtClean="0">
                <a:solidFill>
                  <a:srgbClr val="FF0000"/>
                </a:solidFill>
              </a:rPr>
              <a:t>Zpráva o realizaci projektu</a:t>
            </a:r>
            <a:r>
              <a:rPr lang="cs-CZ" sz="1600" dirty="0" smtClean="0"/>
              <a:t>:</a:t>
            </a:r>
          </a:p>
          <a:p>
            <a:pPr marL="285750" indent="-285750" algn="just"/>
            <a:r>
              <a:rPr lang="cs-CZ" sz="1600" dirty="0" smtClean="0"/>
              <a:t>vyplňuje se přímo v elektronickém systému </a:t>
            </a:r>
            <a:r>
              <a:rPr lang="cs-CZ" sz="1600" dirty="0" err="1" smtClean="0"/>
              <a:t>Grantys</a:t>
            </a:r>
            <a:r>
              <a:rPr lang="cs-CZ" sz="1600" dirty="0" smtClean="0"/>
              <a:t> </a:t>
            </a:r>
            <a:r>
              <a:rPr lang="cs-CZ" sz="1600" dirty="0"/>
              <a:t>(v sekci „</a:t>
            </a:r>
            <a:r>
              <a:rPr lang="cs-CZ" sz="1600" i="1" dirty="0"/>
              <a:t>Zprávy</a:t>
            </a:r>
            <a:r>
              <a:rPr lang="cs-CZ" sz="1600" dirty="0"/>
              <a:t>“ - </a:t>
            </a:r>
            <a:r>
              <a:rPr lang="en-US" sz="1600" dirty="0"/>
              <a:t>&gt; </a:t>
            </a:r>
            <a:r>
              <a:rPr lang="cs-CZ" sz="1600" i="1" dirty="0"/>
              <a:t>Zpráva o realizaci projektu</a:t>
            </a:r>
            <a:r>
              <a:rPr lang="cs-CZ" sz="1600" dirty="0" smtClean="0"/>
              <a:t>“)</a:t>
            </a:r>
          </a:p>
          <a:p>
            <a:pPr marL="285750" indent="-285750" algn="just"/>
            <a:r>
              <a:rPr lang="cs-CZ" sz="1600" dirty="0"/>
              <a:t>v</a:t>
            </a:r>
            <a:r>
              <a:rPr lang="cs-CZ" sz="1600" dirty="0" smtClean="0"/>
              <a:t>e </a:t>
            </a:r>
            <a:r>
              <a:rPr lang="cs-CZ" sz="1600" dirty="0"/>
              <a:t>formuláři </a:t>
            </a:r>
            <a:r>
              <a:rPr lang="cs-CZ" sz="1600" dirty="0" smtClean="0"/>
              <a:t>-</a:t>
            </a:r>
            <a:r>
              <a:rPr lang="en-US" sz="1600" dirty="0" smtClean="0"/>
              <a:t>&gt;</a:t>
            </a:r>
            <a:r>
              <a:rPr lang="cs-CZ" sz="1600" dirty="0" smtClean="0"/>
              <a:t> stručné zhodnocení realizovaného projektu. V případě </a:t>
            </a:r>
            <a:r>
              <a:rPr lang="cs-CZ" sz="1600" dirty="0"/>
              <a:t>odchýlení se od schválené žádostí je nutný komentář k vzniklým změnám</a:t>
            </a:r>
            <a:r>
              <a:rPr lang="cs-CZ" sz="1600" dirty="0" smtClean="0"/>
              <a:t>.</a:t>
            </a:r>
          </a:p>
          <a:p>
            <a:pPr algn="just">
              <a:buNone/>
            </a:pPr>
            <a:endParaRPr lang="cs-CZ" sz="1200" i="1" u="sng" dirty="0"/>
          </a:p>
          <a:p>
            <a:pPr algn="just">
              <a:buNone/>
            </a:pPr>
            <a:r>
              <a:rPr lang="cs-CZ" sz="1200" i="1" u="sng" dirty="0" smtClean="0"/>
              <a:t>Grafické </a:t>
            </a:r>
            <a:r>
              <a:rPr lang="cs-CZ" sz="1200" i="1" u="sng" dirty="0"/>
              <a:t>znázornění postupu při vyplnění </a:t>
            </a:r>
            <a:r>
              <a:rPr lang="cs-CZ" sz="1200" b="1" i="1" u="sng" dirty="0"/>
              <a:t>Zprávy o realizaci projektu </a:t>
            </a:r>
            <a:r>
              <a:rPr lang="cs-CZ" sz="1200" i="1" u="sng" dirty="0"/>
              <a:t>v systému GRANTYS</a:t>
            </a:r>
            <a:r>
              <a:rPr lang="cs-CZ" sz="1200" i="1" dirty="0" smtClean="0"/>
              <a:t>:</a:t>
            </a:r>
          </a:p>
          <a:p>
            <a:pPr algn="just">
              <a:buNone/>
            </a:pPr>
            <a:endParaRPr lang="cs-CZ" sz="1200" i="1" dirty="0"/>
          </a:p>
          <a:p>
            <a:pPr algn="just">
              <a:buNone/>
            </a:pPr>
            <a:endParaRPr lang="cs-CZ" sz="1600" b="1" dirty="0" smtClean="0"/>
          </a:p>
          <a:p>
            <a:pPr algn="just">
              <a:buNone/>
            </a:pPr>
            <a:endParaRPr lang="cs-CZ" sz="1600" b="1" dirty="0"/>
          </a:p>
          <a:p>
            <a:pPr algn="just">
              <a:buNone/>
            </a:pPr>
            <a:endParaRPr lang="cs-CZ" sz="1600" b="1" dirty="0" smtClean="0"/>
          </a:p>
          <a:p>
            <a:pPr algn="just">
              <a:buNone/>
            </a:pPr>
            <a:endParaRPr lang="cs-CZ" sz="1600" b="1" dirty="0"/>
          </a:p>
          <a:p>
            <a:pPr algn="just">
              <a:buNone/>
            </a:pPr>
            <a:endParaRPr lang="cs-CZ" sz="1600" b="1" dirty="0"/>
          </a:p>
          <a:p>
            <a:pPr algn="just">
              <a:buNone/>
            </a:pPr>
            <a:endParaRPr lang="cs-CZ" sz="1600" b="1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endParaRPr lang="cs-CZ" sz="1600" b="1" dirty="0">
              <a:solidFill>
                <a:srgbClr val="FF0000"/>
              </a:solidFill>
            </a:endParaRPr>
          </a:p>
          <a:p>
            <a:pPr algn="just">
              <a:buNone/>
            </a:pPr>
            <a:endParaRPr lang="cs-CZ" sz="1600" b="1" dirty="0" smtClean="0">
              <a:solidFill>
                <a:srgbClr val="FF0000"/>
              </a:solidFill>
            </a:endParaRPr>
          </a:p>
          <a:p>
            <a:pPr lvl="0" algn="just">
              <a:buNone/>
            </a:pPr>
            <a:endParaRPr lang="cs-CZ" sz="1600" b="1" dirty="0" smtClean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17</a:t>
            </a:fld>
            <a:endParaRPr lang="cs-CZ" dirty="0"/>
          </a:p>
        </p:txBody>
      </p:sp>
      <p:pic>
        <p:nvPicPr>
          <p:cNvPr id="8" name="Obrázek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25" y="3429000"/>
            <a:ext cx="5025811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334464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B0F0"/>
                </a:solidFill>
              </a:rPr>
              <a:t>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ZÁVĚREČNÉ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VYÚČTOVÁNÍ  DOTACE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18</a:t>
            </a:fld>
            <a:endParaRPr lang="cs-CZ" dirty="0"/>
          </a:p>
        </p:txBody>
      </p:sp>
      <p:pic>
        <p:nvPicPr>
          <p:cNvPr id="6" name="Obrázek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6264696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7260950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ZÁVĚREČNÉ</a:t>
            </a:r>
            <a:r>
              <a:rPr lang="cs-CZ" altLang="cs-CZ" sz="2200" b="1" dirty="0" smtClean="0">
                <a:solidFill>
                  <a:srgbClr val="0070C0"/>
                </a:solidFill>
              </a:rPr>
              <a:t>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VYÚČTOVÁNÍ</a:t>
            </a:r>
            <a:r>
              <a:rPr lang="cs-CZ" altLang="cs-CZ" sz="2200" b="1" dirty="0" smtClean="0">
                <a:solidFill>
                  <a:srgbClr val="0070C0"/>
                </a:solidFill>
              </a:rPr>
              <a:t> 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DOTACE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19</a:t>
            </a:fld>
            <a:endParaRPr lang="cs-CZ" dirty="0"/>
          </a:p>
        </p:txBody>
      </p:sp>
      <p:pic>
        <p:nvPicPr>
          <p:cNvPr id="6" name="Obrázek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11637"/>
            <a:ext cx="7848872" cy="41936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9526289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120775"/>
            <a:ext cx="8229600" cy="532859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600" b="1" u="sng" dirty="0" smtClean="0"/>
              <a:t>Účel</a:t>
            </a:r>
            <a:endParaRPr lang="cs-CZ" altLang="cs-CZ" sz="1600" b="1" u="sng" dirty="0" smtClean="0"/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financování nezbytných výdajů souvisejících s poskytováním sociálních služeb, souvisejících služeb a aktivit a dalších aktivit v sociální sféře,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financování sociálních a souvisejících služeb, které jsou poskytovány na území SMO (vč. území městských částí: Komárov, Malé Hoštice, </a:t>
            </a:r>
            <a:r>
              <a:rPr lang="cs-CZ" altLang="cs-CZ" sz="1600" dirty="0" err="1" smtClean="0"/>
              <a:t>Milostovice</a:t>
            </a:r>
            <a:r>
              <a:rPr lang="cs-CZ" altLang="cs-CZ" sz="1600" dirty="0" smtClean="0"/>
              <a:t>, </a:t>
            </a:r>
            <a:r>
              <a:rPr lang="cs-CZ" altLang="cs-CZ" sz="1600" dirty="0" err="1" smtClean="0"/>
              <a:t>Podvihov</a:t>
            </a:r>
            <a:r>
              <a:rPr lang="cs-CZ" altLang="cs-CZ" sz="1600" dirty="0" smtClean="0"/>
              <a:t>, Suché </a:t>
            </a:r>
            <a:r>
              <a:rPr lang="cs-CZ" altLang="cs-CZ" sz="1600" dirty="0" err="1" smtClean="0"/>
              <a:t>Lazce</a:t>
            </a:r>
            <a:r>
              <a:rPr lang="cs-CZ" altLang="cs-CZ" sz="1600" dirty="0" smtClean="0"/>
              <a:t>, Vávrovice, Vlaštovičky, Zlatníky) a jsou v souladu se schváleným Komunitním plánem rozvoje sociálních a souvisejících služeb statutárního města Opavy.</a:t>
            </a:r>
          </a:p>
          <a:p>
            <a:pPr marL="0" indent="0" algn="just">
              <a:buFontTx/>
              <a:buNone/>
              <a:defRPr/>
            </a:pPr>
            <a:endParaRPr lang="cs-CZ" altLang="cs-CZ" sz="800" b="1" u="sng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tituly:</a:t>
            </a:r>
          </a:p>
          <a:p>
            <a:pPr marL="0" indent="0" algn="just">
              <a:buNone/>
              <a:defRPr/>
            </a:pPr>
            <a:r>
              <a:rPr lang="cs-CZ" altLang="cs-CZ" sz="1600" dirty="0" smtClean="0"/>
              <a:t>A. SOCIÁLNÍ </a:t>
            </a:r>
            <a:r>
              <a:rPr lang="cs-CZ" altLang="cs-CZ" sz="1600" dirty="0" smtClean="0"/>
              <a:t>SLUŽBY (dle zákona č. 108/2006 Sb., o sociálních službách)</a:t>
            </a:r>
          </a:p>
          <a:p>
            <a:pPr marL="457200" lvl="1" indent="0" algn="just">
              <a:buFontTx/>
              <a:buNone/>
              <a:defRPr/>
            </a:pPr>
            <a:r>
              <a:rPr lang="cs-CZ" altLang="cs-CZ" sz="1600" dirty="0" smtClean="0"/>
              <a:t>A1: Služby sociální péče</a:t>
            </a:r>
          </a:p>
          <a:p>
            <a:pPr marL="457200" lvl="1" indent="0" algn="just">
              <a:buFontTx/>
              <a:buNone/>
              <a:defRPr/>
            </a:pPr>
            <a:r>
              <a:rPr lang="cs-CZ" altLang="cs-CZ" sz="1600" dirty="0" smtClean="0"/>
              <a:t>A2: Služby sociální prevence</a:t>
            </a:r>
          </a:p>
          <a:p>
            <a:pPr marL="457200" lvl="1" indent="0" algn="just">
              <a:buFontTx/>
              <a:buNone/>
              <a:defRPr/>
            </a:pPr>
            <a:r>
              <a:rPr lang="cs-CZ" altLang="cs-CZ" sz="1600" dirty="0" smtClean="0"/>
              <a:t>A3: Služby odborného sociálního </a:t>
            </a:r>
            <a:r>
              <a:rPr lang="cs-CZ" altLang="cs-CZ" sz="1600" dirty="0" smtClean="0"/>
              <a:t>poradenství</a:t>
            </a:r>
          </a:p>
          <a:p>
            <a:pPr marL="457200" lvl="1" indent="0" algn="just">
              <a:buFontTx/>
              <a:buNone/>
              <a:defRPr/>
            </a:pPr>
            <a:endParaRPr lang="cs-CZ" altLang="cs-CZ" sz="800" dirty="0" smtClean="0"/>
          </a:p>
          <a:p>
            <a:pPr marL="0" lvl="0" indent="0" algn="just">
              <a:buNone/>
            </a:pPr>
            <a:r>
              <a:rPr lang="cs-CZ" altLang="cs-CZ" sz="1600" dirty="0">
                <a:solidFill>
                  <a:srgbClr val="000000"/>
                </a:solidFill>
              </a:rPr>
              <a:t>B. </a:t>
            </a:r>
            <a:r>
              <a:rPr lang="cs-CZ" altLang="cs-CZ" sz="1600" dirty="0" smtClean="0">
                <a:solidFill>
                  <a:srgbClr val="000000"/>
                </a:solidFill>
              </a:rPr>
              <a:t>SOUVISEJÍCÍ </a:t>
            </a:r>
            <a:r>
              <a:rPr lang="cs-CZ" altLang="cs-CZ" sz="1600" dirty="0">
                <a:solidFill>
                  <a:srgbClr val="000000"/>
                </a:solidFill>
              </a:rPr>
              <a:t>SLUŽBY A AKTIVITY</a:t>
            </a:r>
          </a:p>
          <a:p>
            <a:pPr marL="0" lvl="0" indent="0">
              <a:buNone/>
            </a:pPr>
            <a:r>
              <a:rPr lang="cs-CZ" altLang="cs-CZ" sz="1600" dirty="0">
                <a:solidFill>
                  <a:srgbClr val="000000"/>
                </a:solidFill>
              </a:rPr>
              <a:t>	B1:  Hospicová péče</a:t>
            </a:r>
          </a:p>
          <a:p>
            <a:pPr marL="0" lvl="0" indent="0">
              <a:buNone/>
            </a:pPr>
            <a:r>
              <a:rPr lang="cs-CZ" altLang="cs-CZ" sz="1600" dirty="0">
                <a:solidFill>
                  <a:srgbClr val="000000"/>
                </a:solidFill>
              </a:rPr>
              <a:t>	B2:  Dobrovolnictví na území města Opavy</a:t>
            </a:r>
          </a:p>
          <a:p>
            <a:pPr marL="0" lvl="0" indent="0">
              <a:buNone/>
            </a:pPr>
            <a:r>
              <a:rPr lang="cs-CZ" altLang="cs-CZ" sz="1600" dirty="0">
                <a:solidFill>
                  <a:srgbClr val="000000"/>
                </a:solidFill>
              </a:rPr>
              <a:t>	B3:  Chráněné dílny, chráněné zaměstnávání (integrace dlouhodobě 		nezaměstnaných osob do pracovního procesu)</a:t>
            </a:r>
          </a:p>
          <a:p>
            <a:pPr marL="0" lvl="0" indent="0">
              <a:buNone/>
            </a:pPr>
            <a:r>
              <a:rPr lang="cs-CZ" altLang="cs-CZ" sz="1600" dirty="0">
                <a:solidFill>
                  <a:srgbClr val="000000"/>
                </a:solidFill>
              </a:rPr>
              <a:t>	B4:  Ostatní a související služby a aktivity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4" action="ppaction://hlinkfile"/>
            </a:endParaRP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hlinkClick r:id="rId4" action="ppaction://hlinkfile"/>
            </a:endParaRPr>
          </a:p>
        </p:txBody>
      </p:sp>
      <p:sp>
        <p:nvSpPr>
          <p:cNvPr id="307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D5C1D3C-F4B4-4DC3-999C-AFC2F19DD5B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cs-CZ" altLang="cs-CZ" sz="140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576066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F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627784" y="344943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ZÁVĚREČNÉ</a:t>
            </a:r>
            <a:r>
              <a:rPr lang="cs-CZ" altLang="cs-CZ" sz="2200" b="1" dirty="0" smtClean="0">
                <a:solidFill>
                  <a:srgbClr val="0070C0"/>
                </a:solidFill>
              </a:rPr>
              <a:t>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VYÚČTOVÁNÍ</a:t>
            </a:r>
            <a:r>
              <a:rPr lang="cs-CZ" altLang="cs-CZ" sz="2200" b="1" dirty="0" smtClean="0">
                <a:solidFill>
                  <a:srgbClr val="0070C0"/>
                </a:solidFill>
              </a:rPr>
              <a:t> 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DOTACE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20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467544" y="1465718"/>
            <a:ext cx="79928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 startAt="2"/>
            </a:pPr>
            <a:r>
              <a:rPr lang="cs-CZ" sz="1600" b="1" u="sng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Nákladový rozpočet projektu</a:t>
            </a:r>
          </a:p>
          <a:p>
            <a:pPr marL="342900" indent="-342900" algn="just">
              <a:buAutoNum type="arabicPeriod" startAt="2"/>
            </a:pPr>
            <a:endParaRPr lang="cs-CZ" sz="1200" b="1" u="sng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vyplňuje se přímo </a:t>
            </a:r>
            <a:r>
              <a:rPr lang="cs-CZ" sz="1600" dirty="0"/>
              <a:t>v elektronickém systému GRANTYS </a:t>
            </a:r>
            <a:r>
              <a:rPr lang="en-US" sz="1600" dirty="0"/>
              <a:t>(</a:t>
            </a:r>
            <a:r>
              <a:rPr lang="cs-CZ" sz="1600" dirty="0"/>
              <a:t>záložka „Zprávy“ – výběr „</a:t>
            </a:r>
            <a:r>
              <a:rPr lang="cs-CZ" sz="1600" i="1" dirty="0"/>
              <a:t>Zpráva o realizaci projektu</a:t>
            </a:r>
            <a:r>
              <a:rPr lang="cs-CZ" sz="1600" dirty="0"/>
              <a:t>“ – záložka </a:t>
            </a:r>
            <a:r>
              <a:rPr lang="cs-CZ" sz="1600" dirty="0" smtClean="0"/>
              <a:t>„</a:t>
            </a:r>
            <a:r>
              <a:rPr lang="cs-CZ" sz="1600" i="1" dirty="0"/>
              <a:t>V</a:t>
            </a:r>
            <a:r>
              <a:rPr lang="cs-CZ" sz="1600" i="1" dirty="0" smtClean="0"/>
              <a:t>yúčtování</a:t>
            </a:r>
            <a:r>
              <a:rPr lang="cs-CZ" sz="1600" dirty="0" smtClean="0"/>
              <a:t>“).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kliknutím </a:t>
            </a:r>
            <a:r>
              <a:rPr lang="cs-CZ" sz="1600" dirty="0"/>
              <a:t>na symbol tužky je nezbytné každou položku rozpočtu </a:t>
            </a:r>
            <a:r>
              <a:rPr lang="cs-CZ" sz="1600" dirty="0" smtClean="0"/>
              <a:t>aktualizovat </a:t>
            </a:r>
            <a:r>
              <a:rPr lang="cs-CZ" sz="1600" dirty="0"/>
              <a:t>dle skutečnosti</a:t>
            </a:r>
            <a:r>
              <a:rPr lang="cs-CZ" sz="1600" dirty="0" smtClean="0"/>
              <a:t>:</a:t>
            </a:r>
          </a:p>
          <a:p>
            <a:pPr algn="just"/>
            <a:endParaRPr lang="cs-CZ" sz="1000" dirty="0"/>
          </a:p>
          <a:p>
            <a:pPr lvl="0" algn="just"/>
            <a:r>
              <a:rPr lang="cs-CZ" sz="1600" dirty="0"/>
              <a:t>„</a:t>
            </a:r>
            <a:r>
              <a:rPr lang="cs-CZ" sz="1600" i="1" dirty="0"/>
              <a:t>Název</a:t>
            </a:r>
            <a:r>
              <a:rPr lang="cs-CZ" sz="1600" dirty="0"/>
              <a:t>“ – popis nákladové položky nelze změnit,</a:t>
            </a:r>
          </a:p>
          <a:p>
            <a:pPr lvl="0" algn="just"/>
            <a:r>
              <a:rPr lang="cs-CZ" sz="1600" dirty="0"/>
              <a:t>„</a:t>
            </a:r>
            <a:r>
              <a:rPr lang="cs-CZ" sz="1600" i="1" dirty="0"/>
              <a:t>Čerpání celkem</a:t>
            </a:r>
            <a:r>
              <a:rPr lang="cs-CZ" sz="1600" dirty="0"/>
              <a:t>“ – uveďte skutečnou celkovou výši daného nákladu/výdaje,</a:t>
            </a:r>
          </a:p>
          <a:p>
            <a:pPr lvl="0" algn="just"/>
            <a:r>
              <a:rPr lang="cs-CZ" sz="1600" dirty="0"/>
              <a:t>„</a:t>
            </a:r>
            <a:r>
              <a:rPr lang="cs-CZ" sz="1600" i="1" dirty="0"/>
              <a:t>Čerpání grant</a:t>
            </a:r>
            <a:r>
              <a:rPr lang="cs-CZ" sz="1600" dirty="0"/>
              <a:t>“ – uveďte skutečnou hodnotu čerpání dotace </a:t>
            </a:r>
            <a:r>
              <a:rPr lang="cs-CZ" sz="1600" i="1" dirty="0"/>
              <a:t>(pozn. čerpat dotaci lze pouze na uznatelné náklady projektu)</a:t>
            </a:r>
            <a:endParaRPr lang="cs-CZ" sz="1600" dirty="0"/>
          </a:p>
          <a:p>
            <a:pPr lvl="0" algn="just"/>
            <a:r>
              <a:rPr lang="cs-CZ" sz="1600" dirty="0"/>
              <a:t>„</a:t>
            </a:r>
            <a:r>
              <a:rPr lang="cs-CZ" sz="1600" i="1" dirty="0"/>
              <a:t>Komentář</a:t>
            </a:r>
            <a:r>
              <a:rPr lang="cs-CZ" sz="1600" dirty="0"/>
              <a:t>“ – v případě potřeby uveďte bližší komentář k dané nákladové položce.</a:t>
            </a:r>
          </a:p>
          <a:p>
            <a:pPr algn="just"/>
            <a:r>
              <a:rPr lang="cs-CZ" sz="1600" dirty="0"/>
              <a:t> 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položky </a:t>
            </a:r>
            <a:r>
              <a:rPr lang="cs-CZ" sz="1600" dirty="0"/>
              <a:t>schváleného rozpočtu </a:t>
            </a:r>
            <a:r>
              <a:rPr lang="cs-CZ" sz="1600" dirty="0" smtClean="0"/>
              <a:t>nelze smazat (v případě nevyužití dané položky vyplňte čerpání 0)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vytvoření nové položky rozpočtu přes tlačítko „přidat </a:t>
            </a:r>
            <a:r>
              <a:rPr lang="cs-CZ" sz="1600" dirty="0"/>
              <a:t>položku</a:t>
            </a:r>
            <a:r>
              <a:rPr lang="cs-CZ" sz="1600" dirty="0" smtClean="0"/>
              <a:t>“</a:t>
            </a:r>
            <a:r>
              <a:rPr lang="cs-CZ" sz="1600" dirty="0"/>
              <a:t> </a:t>
            </a:r>
            <a:endParaRPr lang="cs-CZ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1400" dirty="0"/>
          </a:p>
          <a:p>
            <a:pPr algn="just"/>
            <a:r>
              <a:rPr lang="cs-CZ" sz="1600" b="1" u="sng" dirty="0">
                <a:solidFill>
                  <a:srgbClr val="FF0000"/>
                </a:solidFill>
              </a:rPr>
              <a:t>UPOZORNĚNÍ!</a:t>
            </a:r>
            <a:r>
              <a:rPr lang="cs-CZ" sz="1600" b="1" dirty="0">
                <a:solidFill>
                  <a:srgbClr val="FF0000"/>
                </a:solidFill>
              </a:rPr>
              <a:t> </a:t>
            </a:r>
            <a:r>
              <a:rPr lang="cs-CZ" sz="1600" dirty="0">
                <a:solidFill>
                  <a:srgbClr val="FF0000"/>
                </a:solidFill>
              </a:rPr>
              <a:t>Na nově zařazenou nákladovou položku nelze bez předchozího schválení čerpat dotaci</a:t>
            </a:r>
            <a:r>
              <a:rPr lang="cs-CZ" sz="1600" b="1" dirty="0">
                <a:solidFill>
                  <a:srgbClr val="FF0000"/>
                </a:solidFill>
              </a:rPr>
              <a:t> –</a:t>
            </a:r>
            <a:r>
              <a:rPr lang="en-US" sz="1600" b="1" dirty="0">
                <a:solidFill>
                  <a:srgbClr val="FF0000"/>
                </a:solidFill>
              </a:rPr>
              <a:t>&gt;</a:t>
            </a:r>
            <a:r>
              <a:rPr lang="cs-CZ" sz="1600" b="1" dirty="0">
                <a:solidFill>
                  <a:srgbClr val="FF0000"/>
                </a:solidFill>
              </a:rPr>
              <a:t> </a:t>
            </a:r>
            <a:r>
              <a:rPr lang="cs-CZ" sz="1600" i="1" dirty="0">
                <a:solidFill>
                  <a:srgbClr val="FF0000"/>
                </a:solidFill>
              </a:rPr>
              <a:t>více o schválení nové položky rozpočtu viz Žádost o změnu</a:t>
            </a:r>
            <a:endParaRPr lang="cs-CZ" sz="1600" dirty="0"/>
          </a:p>
          <a:p>
            <a:pPr lvl="0" algn="just"/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05627390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ZÁVĚREČNÉ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VYÚČTOVÁNÍ  DOTACE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21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683568" y="1844823"/>
            <a:ext cx="784887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 startAt="3"/>
            </a:pPr>
            <a:r>
              <a:rPr lang="cs-CZ" sz="1600" b="1" u="sng" dirty="0" smtClean="0">
                <a:solidFill>
                  <a:srgbClr val="FF0000"/>
                </a:solidFill>
              </a:rPr>
              <a:t>Tabulka „personální zajištění projektu“</a:t>
            </a:r>
            <a:r>
              <a:rPr lang="cs-CZ" sz="1600" b="1" dirty="0" smtClean="0">
                <a:solidFill>
                  <a:srgbClr val="FF0000"/>
                </a:solidFill>
              </a:rPr>
              <a:t> </a:t>
            </a:r>
            <a:r>
              <a:rPr lang="cs-CZ" sz="1600" dirty="0" smtClean="0"/>
              <a:t>nezbytné </a:t>
            </a:r>
            <a:r>
              <a:rPr lang="cs-CZ" sz="1600" dirty="0"/>
              <a:t>vyplnit</a:t>
            </a:r>
            <a:r>
              <a:rPr lang="cs-CZ" sz="1600" b="1" dirty="0"/>
              <a:t> </a:t>
            </a:r>
            <a:r>
              <a:rPr lang="cs-CZ" sz="1600" dirty="0"/>
              <a:t>v souladu se skutečností a </a:t>
            </a:r>
            <a:r>
              <a:rPr lang="cs-CZ" sz="1600" dirty="0" smtClean="0"/>
              <a:t>nákladovým </a:t>
            </a:r>
            <a:r>
              <a:rPr lang="cs-CZ" sz="1600" dirty="0"/>
              <a:t>rozpočtem</a:t>
            </a:r>
            <a:r>
              <a:rPr lang="cs-CZ" sz="1600" b="1" dirty="0"/>
              <a:t> </a:t>
            </a:r>
            <a:r>
              <a:rPr lang="cs-CZ" sz="1600" dirty="0"/>
              <a:t>(</a:t>
            </a:r>
            <a:r>
              <a:rPr lang="cs-CZ" sz="1600" i="1" dirty="0"/>
              <a:t>formulář ve formátu.xls je k dispozici v systému GRANTYS v záložce </a:t>
            </a:r>
            <a:r>
              <a:rPr lang="cs-CZ" sz="1600" dirty="0"/>
              <a:t>„</a:t>
            </a:r>
            <a:r>
              <a:rPr lang="cs-CZ" sz="1600" i="1" dirty="0"/>
              <a:t>Ke stažení</a:t>
            </a:r>
            <a:r>
              <a:rPr lang="cs-CZ" sz="1600" dirty="0"/>
              <a:t>“). </a:t>
            </a:r>
            <a:endParaRPr lang="cs-CZ" sz="1600" dirty="0" smtClean="0"/>
          </a:p>
          <a:p>
            <a:pPr marL="342900" indent="-342900" algn="just">
              <a:buAutoNum type="arabicPeriod" startAt="3"/>
            </a:pPr>
            <a:endParaRPr lang="cs-CZ" sz="1400" dirty="0" smtClean="0"/>
          </a:p>
          <a:p>
            <a:pPr marL="342900" indent="-342900" algn="just">
              <a:buAutoNum type="arabicPeriod" startAt="4"/>
            </a:pPr>
            <a:r>
              <a:rPr lang="cs-CZ" sz="1600" b="1" u="sng" dirty="0" smtClean="0">
                <a:solidFill>
                  <a:srgbClr val="FF0000"/>
                </a:solidFill>
              </a:rPr>
              <a:t>Seznam všech účetních dokladů o uznatelných nákladech projektu</a:t>
            </a:r>
            <a:r>
              <a:rPr lang="cs-CZ" sz="1600" b="1" dirty="0" smtClean="0">
                <a:solidFill>
                  <a:srgbClr val="FF0000"/>
                </a:solidFill>
              </a:rPr>
              <a:t> </a:t>
            </a:r>
            <a:r>
              <a:rPr lang="cs-CZ" sz="1600" dirty="0" smtClean="0">
                <a:solidFill>
                  <a:srgbClr val="FF0000"/>
                </a:solidFill>
              </a:rPr>
              <a:t>alespoň částečně hrazených z dotace</a:t>
            </a:r>
            <a:r>
              <a:rPr lang="cs-CZ" sz="1600" b="1" dirty="0" smtClean="0">
                <a:solidFill>
                  <a:srgbClr val="FF0000"/>
                </a:solidFill>
              </a:rPr>
              <a:t> </a:t>
            </a:r>
            <a:r>
              <a:rPr lang="cs-CZ" sz="1600" dirty="0" smtClean="0"/>
              <a:t>obsahující </a:t>
            </a:r>
            <a:r>
              <a:rPr lang="cs-CZ" sz="1600" dirty="0"/>
              <a:t>o každém účetním dokladu alespoň tyto údaje: </a:t>
            </a:r>
            <a:endParaRPr lang="cs-CZ" sz="1600" dirty="0" smtClean="0"/>
          </a:p>
          <a:p>
            <a:endParaRPr lang="cs-CZ" sz="1200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cs-CZ" sz="1600" dirty="0"/>
              <a:t>číslo účetního dokladu, 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cs-CZ" sz="1600" dirty="0"/>
              <a:t>popis uznatelného nákladu projektu vztahujícího se k danému účetnímu dokladu, 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cs-CZ" sz="1600" dirty="0"/>
              <a:t>částka, která byla u účetního dokladu pokryta z dotace, 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cs-CZ" sz="1600" dirty="0"/>
              <a:t>datum uskutečnění </a:t>
            </a:r>
            <a:r>
              <a:rPr lang="cs-CZ" sz="1600" dirty="0" smtClean="0"/>
              <a:t>nákladu</a:t>
            </a:r>
            <a:endParaRPr lang="cs-CZ" sz="1600" dirty="0"/>
          </a:p>
          <a:p>
            <a:r>
              <a:rPr lang="cs-CZ" sz="1600" dirty="0"/>
              <a:t> </a:t>
            </a:r>
          </a:p>
          <a:p>
            <a:pPr algn="just"/>
            <a:r>
              <a:rPr lang="cs-CZ" sz="1600" i="1" dirty="0"/>
              <a:t>Formulář „Seznam všech účetních dokladů o uznatelných nákladech projektu alespoň částečně hrazených z dotace“ ve formátu .</a:t>
            </a:r>
            <a:r>
              <a:rPr lang="cs-CZ" sz="1600" i="1" dirty="0" err="1"/>
              <a:t>xls</a:t>
            </a:r>
            <a:r>
              <a:rPr lang="cs-CZ" sz="1600" i="1" dirty="0"/>
              <a:t> je k dispozici v systému GRANTYS v záložkách „Ke stažení</a:t>
            </a:r>
            <a:r>
              <a:rPr lang="cs-CZ" sz="1600" i="1" dirty="0" smtClean="0"/>
              <a:t>“.</a:t>
            </a:r>
            <a:endParaRPr lang="cs-CZ" sz="1600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3805437264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ZÁVĚREČNÉ VYÚČTOVÁNÍ  DOTACE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22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539552" y="1228467"/>
            <a:ext cx="78488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 startAt="5"/>
            </a:pPr>
            <a:endParaRPr lang="cs-CZ" sz="1600" b="1" u="sng" dirty="0" smtClean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indent="-342900">
              <a:buAutoNum type="arabicPeriod" startAt="5"/>
            </a:pPr>
            <a:r>
              <a:rPr lang="cs-CZ" sz="1600" b="1" u="sng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Doklady prokazující publicitu poskytovatele dotace</a:t>
            </a:r>
            <a:r>
              <a:rPr lang="cs-CZ" sz="1600" dirty="0" smtClean="0"/>
              <a:t> </a:t>
            </a:r>
          </a:p>
          <a:p>
            <a:pPr algn="just"/>
            <a:endParaRPr lang="cs-CZ" sz="1200" b="1" dirty="0"/>
          </a:p>
          <a:p>
            <a:pPr algn="just"/>
            <a:r>
              <a:rPr lang="cs-CZ" sz="1600" b="1" dirty="0" smtClean="0"/>
              <a:t>      fotodokumentace </a:t>
            </a:r>
            <a:r>
              <a:rPr lang="cs-CZ" sz="1600" dirty="0"/>
              <a:t>(kopie) </a:t>
            </a:r>
            <a:r>
              <a:rPr lang="cs-CZ" sz="1600" dirty="0" smtClean="0"/>
              <a:t>– v souladu s uzavřenou smlouvou !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cs-CZ" sz="1600" dirty="0" smtClean="0"/>
              <a:t>umístění </a:t>
            </a:r>
            <a:r>
              <a:rPr lang="cs-CZ" sz="1600" dirty="0"/>
              <a:t>loga poskytovatele dotace na webových nebo FB stránkách </a:t>
            </a:r>
            <a:r>
              <a:rPr lang="cs-CZ" sz="1600" dirty="0" smtClean="0"/>
              <a:t>příjemce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cs-CZ" sz="1600" dirty="0" smtClean="0"/>
              <a:t>na </a:t>
            </a:r>
            <a:r>
              <a:rPr lang="cs-CZ" sz="1600" dirty="0"/>
              <a:t>všech formách propagace projektu a písemnostech, které souvisejí s realizací projektu a jsou určené </a:t>
            </a:r>
            <a:r>
              <a:rPr lang="cs-CZ" sz="1600" dirty="0" smtClean="0"/>
              <a:t>veřejnosti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cs-CZ" sz="1600" dirty="0" smtClean="0"/>
              <a:t>prezentace </a:t>
            </a:r>
            <a:r>
              <a:rPr lang="cs-CZ" sz="1600" dirty="0"/>
              <a:t>poskytovatele v prostorech realizace projektu formou informační </a:t>
            </a:r>
            <a:r>
              <a:rPr lang="cs-CZ" sz="1600" dirty="0" smtClean="0"/>
              <a:t>cedule</a:t>
            </a:r>
            <a:r>
              <a:rPr lang="cs-CZ" sz="1600" dirty="0"/>
              <a:t> </a:t>
            </a:r>
            <a:r>
              <a:rPr lang="cs-CZ" sz="1600" dirty="0" smtClean="0"/>
              <a:t>(</a:t>
            </a:r>
            <a:r>
              <a:rPr lang="cs-CZ" sz="1600" i="1" dirty="0" smtClean="0"/>
              <a:t>možnost bezplatného zapůjčení v Infocentru SMO)</a:t>
            </a:r>
          </a:p>
          <a:p>
            <a:pPr lvl="1"/>
            <a:endParaRPr lang="cs-CZ" sz="1400" b="1" i="1" u="sng" dirty="0">
              <a:solidFill>
                <a:srgbClr val="FF0000"/>
              </a:solidFill>
            </a:endParaRPr>
          </a:p>
          <a:p>
            <a:pPr marL="342900" indent="-342900" algn="just">
              <a:buAutoNum type="arabicPeriod" startAt="6"/>
            </a:pPr>
            <a:r>
              <a:rPr lang="cs-CZ" sz="1600" b="1" u="sng" dirty="0" smtClean="0">
                <a:solidFill>
                  <a:srgbClr val="FF0000"/>
                </a:solidFill>
              </a:rPr>
              <a:t>Kopie </a:t>
            </a:r>
            <a:r>
              <a:rPr lang="cs-CZ" sz="1600" b="1" u="sng" dirty="0">
                <a:solidFill>
                  <a:srgbClr val="FF0000"/>
                </a:solidFill>
              </a:rPr>
              <a:t>vnitřního účetního předpisu</a:t>
            </a:r>
            <a:r>
              <a:rPr lang="cs-CZ" sz="1600" b="1" dirty="0">
                <a:solidFill>
                  <a:srgbClr val="FF0000"/>
                </a:solidFill>
              </a:rPr>
              <a:t> </a:t>
            </a:r>
            <a:r>
              <a:rPr lang="cs-CZ" sz="1600" dirty="0"/>
              <a:t>(např. směrnice, pokynu nebo rozhodnutí   </a:t>
            </a:r>
            <a:r>
              <a:rPr lang="cs-CZ" sz="1600" dirty="0" smtClean="0"/>
              <a:t>statutárního </a:t>
            </a:r>
            <a:r>
              <a:rPr lang="cs-CZ" sz="1600" dirty="0"/>
              <a:t>orgánu apod.) upravujícího výši ocenění majetku – dokládá se </a:t>
            </a:r>
            <a:r>
              <a:rPr lang="cs-CZ" sz="1600" b="1" dirty="0" smtClean="0"/>
              <a:t>v</a:t>
            </a:r>
            <a:r>
              <a:rPr lang="cs-CZ" sz="1600" b="1" dirty="0"/>
              <a:t> případě, že projekt zahrnuje drobný dlouhodobý hmotný nebo </a:t>
            </a:r>
            <a:r>
              <a:rPr lang="cs-CZ" sz="1600" b="1" dirty="0" smtClean="0"/>
              <a:t>nehmotný majetek</a:t>
            </a:r>
          </a:p>
          <a:p>
            <a:pPr marL="342900" indent="-342900" algn="just">
              <a:buAutoNum type="arabicPeriod" startAt="6"/>
            </a:pPr>
            <a:endParaRPr lang="cs-CZ" sz="1400" b="1" dirty="0" smtClean="0"/>
          </a:p>
          <a:p>
            <a:pPr marL="342900" indent="-342900" algn="just">
              <a:buAutoNum type="arabicPeriod" startAt="6"/>
            </a:pPr>
            <a:r>
              <a:rPr lang="cs-CZ" sz="1600" b="1" u="sng" dirty="0" smtClean="0">
                <a:solidFill>
                  <a:srgbClr val="FF0000"/>
                </a:solidFill>
              </a:rPr>
              <a:t>Čestné prohlášení</a:t>
            </a:r>
            <a:r>
              <a:rPr lang="cs-CZ" sz="1600" b="1" dirty="0" smtClean="0">
                <a:solidFill>
                  <a:srgbClr val="FF0000"/>
                </a:solidFill>
              </a:rPr>
              <a:t>, </a:t>
            </a:r>
            <a:r>
              <a:rPr lang="cs-CZ" sz="1600" dirty="0" smtClean="0"/>
              <a:t>ve </a:t>
            </a:r>
            <a:r>
              <a:rPr lang="cs-CZ" sz="1600" dirty="0"/>
              <a:t>kterém příjemce dotace prohlašuje, že všechny </a:t>
            </a:r>
            <a:r>
              <a:rPr lang="cs-CZ" sz="1600" dirty="0" smtClean="0"/>
              <a:t>náklady/výdaje </a:t>
            </a:r>
            <a:r>
              <a:rPr lang="cs-CZ" sz="1600" dirty="0"/>
              <a:t>projektu byly uhrazeny do </a:t>
            </a:r>
            <a:r>
              <a:rPr lang="cs-CZ" sz="1600" b="1" dirty="0"/>
              <a:t>31. 01. 2025. </a:t>
            </a:r>
            <a:r>
              <a:rPr lang="cs-CZ" sz="1600" i="1" dirty="0">
                <a:solidFill>
                  <a:srgbClr val="FF0000"/>
                </a:solidFill>
              </a:rPr>
              <a:t>Čestné prohlášení </a:t>
            </a:r>
            <a:r>
              <a:rPr lang="cs-CZ" sz="1600" i="1" dirty="0" smtClean="0">
                <a:solidFill>
                  <a:srgbClr val="FF0000"/>
                </a:solidFill>
              </a:rPr>
              <a:t>je </a:t>
            </a:r>
            <a:r>
              <a:rPr lang="cs-CZ" sz="1600" i="1" dirty="0">
                <a:solidFill>
                  <a:srgbClr val="FF0000"/>
                </a:solidFill>
              </a:rPr>
              <a:t>součástí Zprávy o realizaci projektu, není třeba dokládat </a:t>
            </a:r>
            <a:r>
              <a:rPr lang="cs-CZ" sz="1600" i="1" dirty="0" smtClean="0">
                <a:solidFill>
                  <a:srgbClr val="FF0000"/>
                </a:solidFill>
              </a:rPr>
              <a:t>samostatně.</a:t>
            </a:r>
            <a:endParaRPr lang="cs-CZ" sz="1600" dirty="0" smtClean="0"/>
          </a:p>
          <a:p>
            <a:pPr marL="342900" indent="-342900">
              <a:buAutoNum type="arabicPeriod" startAt="5"/>
            </a:pPr>
            <a:endParaRPr 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37427553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971600" y="344943"/>
            <a:ext cx="788436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ODEVZDÁNÍ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ZÁVĚREČNÉHO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VYÚČTOVÁNÍ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23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539552" y="1559977"/>
            <a:ext cx="806489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u="sng" dirty="0" smtClean="0"/>
              <a:t>Po vyplnění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Zprávy </a:t>
            </a:r>
            <a:r>
              <a:rPr lang="cs-CZ" sz="1600" dirty="0"/>
              <a:t>o realizaci </a:t>
            </a:r>
            <a:r>
              <a:rPr lang="cs-CZ" sz="1600" dirty="0" smtClean="0"/>
              <a:t>projektu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Nákladového rozpočtu</a:t>
            </a:r>
          </a:p>
          <a:p>
            <a:pPr algn="just"/>
            <a:r>
              <a:rPr lang="cs-CZ" sz="1600" dirty="0" smtClean="0"/>
              <a:t>v </a:t>
            </a:r>
            <a:r>
              <a:rPr lang="cs-CZ" sz="1600" dirty="0"/>
              <a:t>systému </a:t>
            </a:r>
            <a:r>
              <a:rPr lang="cs-CZ" sz="1600" dirty="0" err="1"/>
              <a:t>Grantys</a:t>
            </a:r>
            <a:r>
              <a:rPr lang="cs-CZ" sz="1600" dirty="0"/>
              <a:t> </a:t>
            </a:r>
            <a:r>
              <a:rPr lang="cs-CZ" sz="1600" dirty="0" smtClean="0">
                <a:solidFill>
                  <a:srgbClr val="FF0000"/>
                </a:solidFill>
              </a:rPr>
              <a:t>zvolit tlačítko „ODESLAT</a:t>
            </a:r>
            <a:r>
              <a:rPr lang="cs-CZ" sz="1600" dirty="0" smtClean="0">
                <a:solidFill>
                  <a:srgbClr val="FF0000"/>
                </a:solidFill>
              </a:rPr>
              <a:t>“</a:t>
            </a:r>
            <a:endParaRPr lang="cs-CZ" sz="1600" dirty="0">
              <a:solidFill>
                <a:srgbClr val="FF0000"/>
              </a:solidFill>
            </a:endParaRPr>
          </a:p>
          <a:p>
            <a:pPr algn="just"/>
            <a:endParaRPr lang="cs-CZ" sz="1200" dirty="0"/>
          </a:p>
          <a:p>
            <a:pPr algn="just"/>
            <a:r>
              <a:rPr lang="cs-CZ" sz="1600" dirty="0" smtClean="0"/>
              <a:t>Následně je nezbytné takto odeslané dokumenty (Zprávu </a:t>
            </a:r>
            <a:r>
              <a:rPr lang="cs-CZ" sz="1600" dirty="0"/>
              <a:t>o realizaci </a:t>
            </a:r>
            <a:r>
              <a:rPr lang="cs-CZ" sz="1600" dirty="0" smtClean="0"/>
              <a:t>projektu + nákladový rozpočet) </a:t>
            </a:r>
            <a:r>
              <a:rPr lang="cs-CZ" sz="1600" dirty="0" smtClean="0">
                <a:solidFill>
                  <a:srgbClr val="FF0000"/>
                </a:solidFill>
              </a:rPr>
              <a:t>ze systému </a:t>
            </a:r>
            <a:r>
              <a:rPr lang="cs-CZ" sz="1600" dirty="0" err="1" smtClean="0">
                <a:solidFill>
                  <a:srgbClr val="FF0000"/>
                </a:solidFill>
              </a:rPr>
              <a:t>Grantys</a:t>
            </a:r>
            <a:r>
              <a:rPr lang="cs-CZ" sz="1600" dirty="0" smtClean="0">
                <a:solidFill>
                  <a:srgbClr val="FF0000"/>
                </a:solidFill>
              </a:rPr>
              <a:t> vygenerovat</a:t>
            </a:r>
            <a:r>
              <a:rPr lang="cs-CZ" sz="1600" dirty="0" smtClean="0"/>
              <a:t> (více viz níže) </a:t>
            </a:r>
            <a:r>
              <a:rPr lang="cs-CZ" sz="1600" dirty="0" smtClean="0">
                <a:solidFill>
                  <a:srgbClr val="FF0000"/>
                </a:solidFill>
              </a:rPr>
              <a:t>a společně s přílohami: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p</a:t>
            </a:r>
            <a:r>
              <a:rPr lang="cs-CZ" sz="1600" dirty="0" smtClean="0"/>
              <a:t>ersonální zajištění projektu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s</a:t>
            </a:r>
            <a:r>
              <a:rPr lang="cs-CZ" sz="1600" dirty="0" smtClean="0"/>
              <a:t>eznam všech účetních dokladů o uznatelných nákladech projektu alespoň částečně hrazených z dotace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kopie vnitřního účetního předpisu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doklady </a:t>
            </a:r>
            <a:r>
              <a:rPr lang="cs-CZ" sz="1600" dirty="0"/>
              <a:t>prokazující publicitu poskytovatele dotace</a:t>
            </a:r>
          </a:p>
          <a:p>
            <a:pPr algn="just"/>
            <a:endParaRPr lang="cs-CZ" sz="1200" b="1" dirty="0" smtClean="0">
              <a:solidFill>
                <a:srgbClr val="FF0000"/>
              </a:solidFill>
            </a:endParaRPr>
          </a:p>
          <a:p>
            <a:pPr algn="just"/>
            <a:r>
              <a:rPr lang="cs-CZ" sz="1600" b="1" dirty="0" smtClean="0">
                <a:solidFill>
                  <a:srgbClr val="FF0000"/>
                </a:solidFill>
              </a:rPr>
              <a:t>doručit </a:t>
            </a:r>
            <a:r>
              <a:rPr lang="cs-CZ" sz="1600" b="1" dirty="0" smtClean="0">
                <a:solidFill>
                  <a:srgbClr val="FF0000"/>
                </a:solidFill>
              </a:rPr>
              <a:t>poskytovateli dotace </a:t>
            </a:r>
            <a:r>
              <a:rPr lang="cs-CZ" sz="1600" b="1" dirty="0"/>
              <a:t>nejpozději do 31. 01. </a:t>
            </a:r>
            <a:r>
              <a:rPr lang="cs-CZ" sz="1600" b="1" dirty="0" smtClean="0"/>
              <a:t>2026 </a:t>
            </a:r>
            <a:r>
              <a:rPr lang="cs-CZ" sz="1600" dirty="0" smtClean="0"/>
              <a:t>jedním z níže uvedených způsobů:</a:t>
            </a:r>
          </a:p>
          <a:p>
            <a:pPr marL="342900" indent="-342900" algn="just">
              <a:buAutoNum type="arabicParenR"/>
            </a:pPr>
            <a:r>
              <a:rPr lang="cs-CZ" sz="1600" b="1" dirty="0" smtClean="0"/>
              <a:t>prostřednictvím datové schránky</a:t>
            </a:r>
          </a:p>
          <a:p>
            <a:pPr marL="342900" indent="-342900" algn="just">
              <a:buAutoNum type="arabicParenR"/>
            </a:pPr>
            <a:r>
              <a:rPr lang="cs-CZ" sz="1600" b="1" dirty="0"/>
              <a:t>v</a:t>
            </a:r>
            <a:r>
              <a:rPr lang="cs-CZ" sz="1600" b="1" dirty="0" smtClean="0"/>
              <a:t> listinné podobě </a:t>
            </a:r>
            <a:r>
              <a:rPr lang="cs-CZ" sz="1600" dirty="0" smtClean="0"/>
              <a:t>(na podatelnu MMO nebo zaslat poštou)</a:t>
            </a:r>
          </a:p>
        </p:txBody>
      </p:sp>
    </p:spTree>
    <p:extLst>
      <p:ext uri="{BB962C8B-B14F-4D97-AF65-F5344CB8AC3E}">
        <p14:creationId xmlns:p14="http://schemas.microsoft.com/office/powerpoint/2010/main" val="3964232497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699792" y="235049"/>
            <a:ext cx="644612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B0F0"/>
                </a:solidFill>
              </a:rPr>
              <a:t>JAK VYGENEROVAT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DOKUMENTY V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RÁMCI            ZÁVĚREČNÉHO VYÚČTOVÁNÍ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24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517307" y="1144671"/>
            <a:ext cx="792088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dirty="0" smtClean="0"/>
          </a:p>
          <a:p>
            <a:r>
              <a:rPr lang="cs-CZ" sz="1600" dirty="0" smtClean="0"/>
              <a:t> Vygenerování </a:t>
            </a:r>
            <a:r>
              <a:rPr lang="cs-CZ" sz="1600" u="sng" dirty="0"/>
              <a:t>Zprávy o realizaci </a:t>
            </a:r>
            <a:r>
              <a:rPr lang="cs-CZ" sz="1600" u="sng" dirty="0" smtClean="0"/>
              <a:t>projektu</a:t>
            </a:r>
            <a:r>
              <a:rPr lang="cs-CZ" sz="1600" u="sng" dirty="0" smtClean="0"/>
              <a:t>:</a:t>
            </a:r>
            <a:endParaRPr lang="cs-CZ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</p:txBody>
      </p:sp>
      <p:pic>
        <p:nvPicPr>
          <p:cNvPr id="8" name="Obrázek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07" y="1886268"/>
            <a:ext cx="6984776" cy="4242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5737527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627784" y="219531"/>
            <a:ext cx="651621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B0F0"/>
                </a:solidFill>
              </a:rPr>
              <a:t>JAK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VYGENEROVAT DOKUMENTY V RÁMCI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ZÁVĚREČNÉHO VYÚČTOVÁNÍ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25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467544" y="1287802"/>
            <a:ext cx="792088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dirty="0" smtClean="0"/>
          </a:p>
          <a:p>
            <a:r>
              <a:rPr lang="cs-CZ" sz="1600" dirty="0" smtClean="0"/>
              <a:t> </a:t>
            </a:r>
            <a:r>
              <a:rPr lang="cs-CZ" sz="1600" dirty="0" smtClean="0"/>
              <a:t>Vygenerování </a:t>
            </a:r>
            <a:r>
              <a:rPr lang="cs-CZ" sz="1600" u="sng" dirty="0" smtClean="0"/>
              <a:t>Nákladového rozpočtu</a:t>
            </a:r>
            <a:r>
              <a:rPr lang="cs-CZ" sz="1600" u="sng" dirty="0" smtClean="0"/>
              <a:t>:</a:t>
            </a: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</p:txBody>
      </p:sp>
      <p:pic>
        <p:nvPicPr>
          <p:cNvPr id="7" name="Obrázek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05407"/>
            <a:ext cx="6768752" cy="42398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087648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339752" y="343905"/>
            <a:ext cx="554417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70C0"/>
                </a:solidFill>
              </a:rPr>
              <a:t>             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KONTAKTNÍ OSOBY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26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95536" y="1140634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cs-CZ" sz="16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 smtClean="0"/>
          </a:p>
        </p:txBody>
      </p:sp>
      <p:sp>
        <p:nvSpPr>
          <p:cNvPr id="4" name="Obdélník 3"/>
          <p:cNvSpPr/>
          <p:nvPr/>
        </p:nvSpPr>
        <p:spPr>
          <a:xfrm>
            <a:off x="575556" y="1772816"/>
            <a:ext cx="799288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cs-CZ" sz="1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V případě dotazů týkající se náležitostí závěrečného vyúčtování kontaktuje zaměstnance odboru rozvoje města a strategického plánování Magistrátu města Opavy: </a:t>
            </a:r>
            <a:endParaRPr lang="cs-CZ" sz="1600" dirty="0">
              <a:latin typeface="+mn-lt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cs-CZ" sz="1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 </a:t>
            </a:r>
            <a:endParaRPr lang="cs-CZ" sz="1600" dirty="0">
              <a:latin typeface="+mn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cs-CZ" sz="1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Ing. Lenka Jiskrová, e-mail: </a:t>
            </a:r>
            <a:r>
              <a:rPr lang="cs-CZ" sz="1600" u="sng" dirty="0">
                <a:solidFill>
                  <a:srgbClr val="0000FF"/>
                </a:solidFill>
                <a:latin typeface="+mn-lt"/>
                <a:ea typeface="Times New Roman" panose="02020603050405020304" pitchFamily="18" charset="0"/>
                <a:hlinkClick r:id="rId4"/>
              </a:rPr>
              <a:t>lenka.jiskrova@opava-city.cz</a:t>
            </a:r>
            <a:r>
              <a:rPr lang="cs-CZ" sz="1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, tel.: 553 756 629, </a:t>
            </a:r>
            <a:r>
              <a:rPr lang="cs-CZ" sz="1600" dirty="0">
                <a:latin typeface="+mn-lt"/>
              </a:rPr>
              <a:t>604 229 </a:t>
            </a:r>
            <a:r>
              <a:rPr lang="cs-CZ" sz="1600" dirty="0" smtClean="0">
                <a:latin typeface="+mn-lt"/>
              </a:rPr>
              <a:t>386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endParaRPr lang="cs-CZ" sz="1600" dirty="0">
              <a:latin typeface="+mn-lt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cs-CZ" sz="1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Ing. Barbora Raidová, email: </a:t>
            </a:r>
            <a:r>
              <a:rPr lang="cs-CZ" sz="1600" u="sng" dirty="0">
                <a:solidFill>
                  <a:srgbClr val="0000FF"/>
                </a:solidFill>
                <a:latin typeface="+mn-lt"/>
                <a:ea typeface="Times New Roman" panose="02020603050405020304" pitchFamily="18" charset="0"/>
                <a:hlinkClick r:id="rId5"/>
              </a:rPr>
              <a:t>barbora.raidova@opava-city.cz</a:t>
            </a:r>
            <a:r>
              <a:rPr lang="cs-CZ" sz="1600" u="sng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, </a:t>
            </a:r>
            <a:r>
              <a:rPr lang="cs-CZ" sz="16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tel.: 553 756 </a:t>
            </a:r>
            <a:r>
              <a:rPr lang="cs-CZ" sz="1600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346, </a:t>
            </a:r>
            <a:r>
              <a:rPr lang="cs-CZ" sz="1600" dirty="0"/>
              <a:t>739 373 906</a:t>
            </a:r>
            <a:endParaRPr lang="cs-CZ" sz="1600" dirty="0" smtClean="0">
              <a:solidFill>
                <a:srgbClr val="000000"/>
              </a:solidFill>
              <a:latin typeface="+mn-lt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endParaRPr lang="cs-CZ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42318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7" y="1131887"/>
            <a:ext cx="534352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7"/>
          <p:cNvSpPr txBox="1">
            <a:spLocks noChangeArrowheads="1"/>
          </p:cNvSpPr>
          <p:nvPr/>
        </p:nvSpPr>
        <p:spPr bwMode="auto">
          <a:xfrm>
            <a:off x="539552" y="4149080"/>
            <a:ext cx="8204398" cy="11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200" b="1" dirty="0" smtClean="0">
                <a:solidFill>
                  <a:srgbClr val="00B0F0"/>
                </a:solidFill>
              </a:rPr>
              <a:t>DĚKUJEME </a:t>
            </a:r>
            <a:r>
              <a:rPr lang="cs-CZ" altLang="cs-CZ" sz="4200" b="1" dirty="0">
                <a:solidFill>
                  <a:srgbClr val="00B0F0"/>
                </a:solidFill>
              </a:rPr>
              <a:t>ZA POZORNOST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1800" dirty="0"/>
          </a:p>
        </p:txBody>
      </p:sp>
      <p:sp>
        <p:nvSpPr>
          <p:cNvPr id="1638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89E5E4A-6665-414C-A89B-8B700DF651D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27</a:t>
            </a:fld>
            <a:endParaRPr lang="cs-CZ" altLang="cs-CZ" sz="1400" smtClean="0"/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539552" y="1412776"/>
            <a:ext cx="8229600" cy="5184577"/>
          </a:xfrm>
        </p:spPr>
        <p:txBody>
          <a:bodyPr/>
          <a:lstStyle/>
          <a:p>
            <a:pPr marL="0" lvl="0" indent="0">
              <a:buNone/>
            </a:pPr>
            <a:r>
              <a:rPr lang="cs-CZ" altLang="cs-CZ" sz="1600" dirty="0">
                <a:solidFill>
                  <a:srgbClr val="000000"/>
                </a:solidFill>
              </a:rPr>
              <a:t>Předpokládaný celkový </a:t>
            </a:r>
            <a:r>
              <a:rPr lang="cs-CZ" altLang="cs-CZ" sz="1600" b="1" u="sng" dirty="0">
                <a:solidFill>
                  <a:srgbClr val="000000"/>
                </a:solidFill>
              </a:rPr>
              <a:t>objem peněžních prostředků pro rok 2024 </a:t>
            </a:r>
            <a:r>
              <a:rPr lang="cs-CZ" altLang="cs-CZ" sz="1600" dirty="0">
                <a:solidFill>
                  <a:srgbClr val="000000"/>
                </a:solidFill>
              </a:rPr>
              <a:t>– </a:t>
            </a:r>
            <a:r>
              <a:rPr lang="cs-CZ" altLang="cs-CZ" sz="1600" b="1" dirty="0">
                <a:solidFill>
                  <a:srgbClr val="FF0000"/>
                </a:solidFill>
              </a:rPr>
              <a:t>44.450.000,00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Kč</a:t>
            </a:r>
            <a:endParaRPr lang="cs-CZ" altLang="cs-CZ" sz="1600" dirty="0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endParaRPr lang="cs-CZ" altLang="cs-CZ" sz="1000" b="1" dirty="0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sz="1600" b="1" dirty="0" smtClean="0"/>
              <a:t>Předpokládaná </a:t>
            </a:r>
            <a:r>
              <a:rPr lang="cs-CZ" sz="1600" b="1" dirty="0" smtClean="0"/>
              <a:t>výše </a:t>
            </a:r>
            <a:r>
              <a:rPr lang="cs-CZ" sz="1600" b="1" dirty="0"/>
              <a:t>poskytnuté dotace:</a:t>
            </a:r>
            <a:endParaRPr lang="cs-CZ" sz="1600" dirty="0"/>
          </a:p>
          <a:p>
            <a:r>
              <a:rPr lang="cs-CZ" sz="1600" dirty="0"/>
              <a:t>Dotační titul A1: Služby sociální péče, A2: Služby sociální prevence, A3: Služby odborného sociálního </a:t>
            </a:r>
            <a:r>
              <a:rPr lang="cs-CZ" sz="1600" dirty="0" smtClean="0"/>
              <a:t>poradenství.</a:t>
            </a:r>
          </a:p>
          <a:p>
            <a:pPr marL="0" indent="0">
              <a:buNone/>
            </a:pPr>
            <a:endParaRPr lang="cs-CZ" sz="1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1600" b="1" dirty="0" smtClean="0">
                <a:solidFill>
                  <a:srgbClr val="FF0000"/>
                </a:solidFill>
              </a:rPr>
              <a:t>ZMĚNA:</a:t>
            </a:r>
          </a:p>
          <a:p>
            <a:pPr marL="0" indent="0">
              <a:buNone/>
            </a:pPr>
            <a:r>
              <a:rPr lang="cs-CZ" sz="1600" b="1" dirty="0" smtClean="0"/>
              <a:t>V</a:t>
            </a:r>
            <a:r>
              <a:rPr lang="cs-CZ" sz="1600" b="1" dirty="0" smtClean="0"/>
              <a:t>ýše </a:t>
            </a:r>
            <a:r>
              <a:rPr lang="cs-CZ" sz="1600" b="1" dirty="0"/>
              <a:t>dotace </a:t>
            </a:r>
            <a:r>
              <a:rPr lang="cs-CZ" sz="1600" b="1" dirty="0">
                <a:solidFill>
                  <a:srgbClr val="FF0000"/>
                </a:solidFill>
              </a:rPr>
              <a:t>se </a:t>
            </a:r>
            <a:r>
              <a:rPr lang="cs-CZ" sz="1600" dirty="0"/>
              <a:t>u registrovaných sociálních služeb </a:t>
            </a:r>
            <a:r>
              <a:rPr lang="cs-CZ" sz="1600" b="1" dirty="0">
                <a:solidFill>
                  <a:srgbClr val="FF0000"/>
                </a:solidFill>
              </a:rPr>
              <a:t>odvíjí </a:t>
            </a:r>
            <a:r>
              <a:rPr lang="cs-CZ" sz="1600" b="1" dirty="0"/>
              <a:t>od typu sociální služby </a:t>
            </a:r>
            <a:r>
              <a:rPr lang="cs-CZ" sz="1600" b="1" dirty="0">
                <a:solidFill>
                  <a:srgbClr val="FF0000"/>
                </a:solidFill>
              </a:rPr>
              <a:t>s přihlédnutím k oprávněné provozní ztrátě</a:t>
            </a:r>
            <a:r>
              <a:rPr lang="cs-CZ" sz="1600" b="1" dirty="0"/>
              <a:t>, která je stanovena následovně:</a:t>
            </a:r>
          </a:p>
          <a:p>
            <a:pPr marL="0" indent="0">
              <a:buNone/>
            </a:pPr>
            <a:endParaRPr lang="cs-CZ" sz="800" dirty="0"/>
          </a:p>
          <a:p>
            <a:pPr marL="0" lvl="0" indent="0">
              <a:buNone/>
            </a:pPr>
            <a:r>
              <a:rPr lang="cs-CZ" sz="1600" u="sng" dirty="0">
                <a:solidFill>
                  <a:srgbClr val="FF0000"/>
                </a:solidFill>
              </a:rPr>
              <a:t>Minimálně 35 % oprávněné provozní ztráty</a:t>
            </a:r>
          </a:p>
          <a:p>
            <a:r>
              <a:rPr lang="cs-CZ" sz="1600" dirty="0" smtClean="0"/>
              <a:t>odborné </a:t>
            </a:r>
            <a:r>
              <a:rPr lang="cs-CZ" sz="1600" dirty="0"/>
              <a:t>sociální poradenství, pobytové sociální služby s výjimkou azylových domů a domovů se zvláštním režimem pro osoby bez přístřeší a odlehčovací služby.</a:t>
            </a:r>
          </a:p>
          <a:p>
            <a:endParaRPr lang="cs-CZ" sz="800" dirty="0"/>
          </a:p>
          <a:p>
            <a:pPr marL="0" lvl="0" indent="0">
              <a:buNone/>
            </a:pPr>
            <a:r>
              <a:rPr lang="cs-CZ" sz="1600" u="sng" dirty="0">
                <a:solidFill>
                  <a:srgbClr val="FF0000"/>
                </a:solidFill>
              </a:rPr>
              <a:t>Minimálně 25 % oprávněné provozní ztráty</a:t>
            </a:r>
          </a:p>
          <a:p>
            <a:r>
              <a:rPr lang="cs-CZ" sz="1600" dirty="0" smtClean="0"/>
              <a:t>azylové </a:t>
            </a:r>
            <a:r>
              <a:rPr lang="cs-CZ" sz="1600" dirty="0"/>
              <a:t>domy a domovy se zvláštním režimem pro osoby bez přístřeší,</a:t>
            </a:r>
          </a:p>
          <a:p>
            <a:pPr lvl="0"/>
            <a:r>
              <a:rPr lang="cs-CZ" sz="1600" dirty="0"/>
              <a:t>ambulantní a terénní sociální služby s výjimkou sociální rehabilitace pro cílovou skupinu osob s duševním onemocněním, podpory samostatného bydlení pro cílovou skupinu osob s duševním onemocněním, osobní asistence, pečovatelské služby a odlehčovací </a:t>
            </a:r>
            <a:r>
              <a:rPr lang="cs-CZ" sz="1600" dirty="0" smtClean="0"/>
              <a:t>služby.</a:t>
            </a:r>
          </a:p>
          <a:p>
            <a:pPr marL="0" indent="0">
              <a:buNone/>
            </a:pPr>
            <a:endParaRPr lang="cs-CZ" sz="16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C941AD5-B012-45CB-8E65-19F9A2C11F08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1800" y="332656"/>
            <a:ext cx="5688657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F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23528" y="1700808"/>
            <a:ext cx="8712968" cy="4674845"/>
          </a:xfrm>
        </p:spPr>
        <p:txBody>
          <a:bodyPr/>
          <a:lstStyle/>
          <a:p>
            <a:pPr marL="0" indent="0">
              <a:buNone/>
            </a:pPr>
            <a:r>
              <a:rPr lang="cs-CZ" sz="1600" u="sng" dirty="0">
                <a:solidFill>
                  <a:srgbClr val="FF0000"/>
                </a:solidFill>
              </a:rPr>
              <a:t>Minimálně 15 % oprávněné provozní ztráty</a:t>
            </a:r>
          </a:p>
          <a:p>
            <a:pPr lvl="0"/>
            <a:r>
              <a:rPr lang="cs-CZ" sz="1600" dirty="0" smtClean="0"/>
              <a:t>osobní </a:t>
            </a:r>
            <a:r>
              <a:rPr lang="cs-CZ" sz="1600" dirty="0"/>
              <a:t>asistence, pečovatelská služba, sociální rehabilitace pro cílovou skupinu osob s duševním onemocněním, podpory samostatného bydlení pro cílovou skupinu osob s duševním onemocněním, odlehčovací služba v terénní, ambulantní a pobytové formě</a:t>
            </a:r>
            <a:r>
              <a:rPr lang="cs-CZ" sz="1600" dirty="0" smtClean="0"/>
              <a:t>.</a:t>
            </a:r>
          </a:p>
          <a:p>
            <a:pPr marL="0" lvl="0" indent="0">
              <a:buNone/>
            </a:pPr>
            <a:endParaRPr lang="cs-CZ" sz="1200" dirty="0" smtClean="0"/>
          </a:p>
          <a:p>
            <a:pPr marL="0" lvl="0" indent="0">
              <a:buNone/>
            </a:pPr>
            <a:r>
              <a:rPr lang="cs-CZ" sz="1600" b="1" dirty="0" smtClean="0"/>
              <a:t>Další dotační tituly:</a:t>
            </a:r>
            <a:endParaRPr lang="cs-CZ" sz="1600" b="1" dirty="0"/>
          </a:p>
          <a:p>
            <a:pPr marL="0" indent="0">
              <a:buNone/>
            </a:pPr>
            <a:endParaRPr lang="cs-CZ" sz="800" dirty="0"/>
          </a:p>
          <a:p>
            <a:pPr lvl="0"/>
            <a:r>
              <a:rPr lang="cs-CZ" sz="1600" dirty="0"/>
              <a:t>Dotační titul B1: Hospicová péče – max. 1.800.000,00 Kč;</a:t>
            </a:r>
          </a:p>
          <a:p>
            <a:pPr lvl="0"/>
            <a:r>
              <a:rPr lang="cs-CZ" sz="1600" dirty="0"/>
              <a:t>Dotační titul B2: Dobrovolnictví na území města Opavy – max. 300.000,00 Kč;</a:t>
            </a:r>
          </a:p>
          <a:p>
            <a:pPr lvl="0"/>
            <a:r>
              <a:rPr lang="cs-CZ" sz="1600" dirty="0"/>
              <a:t>Dotační titul B3: Chráněné dílny, chráněné zaměstnávání: 25.000,00 Kč na 1 úvazek </a:t>
            </a:r>
            <a:r>
              <a:rPr lang="cs-CZ" sz="1500" dirty="0"/>
              <a:t>OZP</a:t>
            </a:r>
            <a:r>
              <a:rPr lang="cs-CZ" sz="1600" dirty="0"/>
              <a:t>;</a:t>
            </a:r>
          </a:p>
          <a:p>
            <a:pPr lvl="0"/>
            <a:r>
              <a:rPr lang="cs-CZ" sz="1600" dirty="0"/>
              <a:t>Dotační titul B4: ostatní související služby a aktivity: max. 50.000,00 Kč.</a:t>
            </a:r>
          </a:p>
          <a:p>
            <a:pPr marL="0" indent="0" algn="just">
              <a:buFontTx/>
              <a:buNone/>
            </a:pPr>
            <a:endParaRPr lang="cs-CZ" altLang="cs-CZ" sz="1200" dirty="0"/>
          </a:p>
          <a:p>
            <a:pPr marL="0" indent="0" algn="just">
              <a:buFontTx/>
              <a:buNone/>
            </a:pPr>
            <a:r>
              <a:rPr lang="cs-CZ" altLang="cs-CZ" sz="1600" u="sng" dirty="0"/>
              <a:t>Minimální % spoluúčast žadatele na uznatelných nákladech projektu je </a:t>
            </a:r>
            <a:r>
              <a:rPr lang="cs-CZ" altLang="cs-CZ" sz="1600" b="1" u="sng" dirty="0"/>
              <a:t>10%</a:t>
            </a:r>
            <a:r>
              <a:rPr lang="cs-CZ" altLang="cs-CZ" sz="1600" u="sng" dirty="0"/>
              <a:t>.</a:t>
            </a:r>
          </a:p>
          <a:p>
            <a:pPr marL="0" indent="0" algn="just">
              <a:buFontTx/>
              <a:buNone/>
            </a:pPr>
            <a:endParaRPr lang="cs-CZ" altLang="cs-CZ" sz="1600" dirty="0"/>
          </a:p>
          <a:p>
            <a:pPr marL="0" indent="0" algn="just">
              <a:buFontTx/>
              <a:buNone/>
            </a:pPr>
            <a:endParaRPr lang="cs-CZ" altLang="cs-CZ" sz="16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C941AD5-B012-45CB-8E65-19F9A2C11F08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1800" y="332656"/>
            <a:ext cx="5688657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F0"/>
                </a:solidFill>
              </a:rPr>
              <a:t>ZÁKLADNÍ ÚDAJE O PROGRAMU</a:t>
            </a:r>
          </a:p>
        </p:txBody>
      </p:sp>
    </p:spTree>
    <p:extLst>
      <p:ext uri="{BB962C8B-B14F-4D97-AF65-F5344CB8AC3E}">
        <p14:creationId xmlns:p14="http://schemas.microsoft.com/office/powerpoint/2010/main" val="2403075461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6481C8E-DAB8-4A3F-8315-1372F218E14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400" smtClean="0"/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5688013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F0"/>
                </a:solidFill>
              </a:rPr>
              <a:t>OPRÁVNĚNÝ ŽADATEL</a:t>
            </a: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359532" y="1556792"/>
            <a:ext cx="8424936" cy="459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/>
              <a:t>Žadatelem o dotaci </a:t>
            </a:r>
            <a:r>
              <a:rPr lang="cs-CZ" altLang="cs-CZ" sz="1600" b="1" dirty="0" smtClean="0"/>
              <a:t>mohou </a:t>
            </a:r>
            <a:r>
              <a:rPr lang="cs-CZ" altLang="cs-CZ" sz="1600" b="1" dirty="0"/>
              <a:t>být:</a:t>
            </a:r>
            <a:endParaRPr lang="cs-CZ" altLang="cs-CZ" sz="1600" dirty="0"/>
          </a:p>
          <a:p>
            <a:pPr marL="285750" indent="-285750" algn="just"/>
            <a:r>
              <a:rPr lang="cs-CZ" sz="1600" dirty="0"/>
              <a:t>o</a:t>
            </a:r>
            <a:r>
              <a:rPr lang="cs-CZ" sz="1600" dirty="0" smtClean="0"/>
              <a:t>rganizace</a:t>
            </a:r>
            <a:r>
              <a:rPr lang="cs-CZ" sz="1600" dirty="0"/>
              <a:t>, které jsou poskytovatelem sociálních </a:t>
            </a:r>
            <a:r>
              <a:rPr lang="cs-CZ" sz="1600" dirty="0" smtClean="0"/>
              <a:t>a </a:t>
            </a:r>
            <a:r>
              <a:rPr lang="cs-CZ" sz="1600" dirty="0"/>
              <a:t>souvisejících služeb a </a:t>
            </a:r>
            <a:r>
              <a:rPr lang="cs-CZ" sz="1600" u="sng" dirty="0"/>
              <a:t>jsou zapojeny do procesu komunitního plánování sociálních služeb </a:t>
            </a:r>
            <a:r>
              <a:rPr lang="cs-CZ" sz="1600" dirty="0" smtClean="0"/>
              <a:t>na území města.</a:t>
            </a:r>
            <a:endParaRPr lang="cs-CZ" sz="1600" dirty="0"/>
          </a:p>
          <a:p>
            <a:pPr>
              <a:buNone/>
            </a:pPr>
            <a:endParaRPr lang="cs-CZ" sz="1200" dirty="0" smtClean="0"/>
          </a:p>
          <a:p>
            <a:pPr algn="just">
              <a:buNone/>
            </a:pPr>
            <a:r>
              <a:rPr lang="cs-CZ" sz="1600" b="1" dirty="0" smtClean="0"/>
              <a:t>Sociální </a:t>
            </a:r>
            <a:r>
              <a:rPr lang="cs-CZ" sz="1600" b="1" dirty="0"/>
              <a:t>službou</a:t>
            </a:r>
            <a:r>
              <a:rPr lang="cs-CZ" sz="1600" dirty="0"/>
              <a:t> </a:t>
            </a:r>
            <a:r>
              <a:rPr lang="cs-CZ" sz="1600" dirty="0" smtClean="0"/>
              <a:t>se rozumí: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sociální </a:t>
            </a:r>
            <a:r>
              <a:rPr lang="cs-CZ" sz="1600" dirty="0"/>
              <a:t>služba poskytovaná registrovaným poskytovatelem dle zákona č. 108/2006 Sb., o sociálních službách, ve znění pozdějších předpisů.</a:t>
            </a:r>
          </a:p>
          <a:p>
            <a:pPr lvl="0">
              <a:buNone/>
            </a:pPr>
            <a:endParaRPr lang="cs-CZ" sz="1200" b="1" dirty="0" smtClean="0"/>
          </a:p>
          <a:p>
            <a:pPr lvl="0">
              <a:buNone/>
            </a:pPr>
            <a:r>
              <a:rPr lang="cs-CZ" sz="1600" b="1" dirty="0" smtClean="0"/>
              <a:t>Související </a:t>
            </a:r>
            <a:r>
              <a:rPr lang="cs-CZ" sz="1600" b="1" dirty="0"/>
              <a:t>službou nebo aktivitou v sociální sféře</a:t>
            </a:r>
            <a:r>
              <a:rPr lang="cs-CZ" sz="1600" dirty="0"/>
              <a:t> se rozumí služba či </a:t>
            </a:r>
            <a:r>
              <a:rPr lang="cs-CZ" sz="1600" dirty="0" smtClean="0"/>
              <a:t>aktivita,</a:t>
            </a:r>
          </a:p>
          <a:p>
            <a:pPr marL="285750" indent="-285750"/>
            <a:r>
              <a:rPr lang="cs-CZ" sz="1600" dirty="0" smtClean="0"/>
              <a:t>která je </a:t>
            </a:r>
            <a:r>
              <a:rPr lang="cs-CZ" sz="1600" dirty="0"/>
              <a:t>poskytována v sociální oblasti,</a:t>
            </a:r>
          </a:p>
          <a:p>
            <a:pPr marL="285750" indent="-285750"/>
            <a:r>
              <a:rPr lang="cs-CZ" sz="1600" dirty="0"/>
              <a:t>jejíž výstupy je možné objektivně kvantifikovat,</a:t>
            </a:r>
          </a:p>
          <a:p>
            <a:pPr marL="285750" indent="-285750" algn="just"/>
            <a:r>
              <a:rPr lang="cs-CZ" sz="1600" dirty="0"/>
              <a:t>u níž lze stanovit indikátory – viz Manuál pro vykazování ukazatelů v sociálních službách </a:t>
            </a:r>
            <a:r>
              <a:rPr lang="cs-CZ" sz="1600" dirty="0" smtClean="0"/>
              <a:t>a </a:t>
            </a:r>
            <a:r>
              <a:rPr lang="cs-CZ" sz="1600" dirty="0"/>
              <a:t>souvisejících aktivitách ve statutárním městě </a:t>
            </a:r>
            <a:r>
              <a:rPr lang="cs-CZ" sz="1600" dirty="0" smtClean="0"/>
              <a:t>Opava.</a:t>
            </a:r>
            <a:endParaRPr lang="cs-CZ" sz="1600" dirty="0"/>
          </a:p>
          <a:p>
            <a:pPr>
              <a:buNone/>
            </a:pPr>
            <a:endParaRPr lang="cs-CZ" sz="1200" dirty="0"/>
          </a:p>
          <a:p>
            <a:pPr algn="just">
              <a:buNone/>
            </a:pPr>
            <a:r>
              <a:rPr lang="cs-CZ" sz="1600" dirty="0" smtClean="0">
                <a:solidFill>
                  <a:srgbClr val="00B0F0"/>
                </a:solidFill>
              </a:rPr>
              <a:t>Projekt </a:t>
            </a:r>
            <a:r>
              <a:rPr lang="cs-CZ" sz="1600" dirty="0"/>
              <a:t>zpracovaný žadatelem </a:t>
            </a:r>
            <a:r>
              <a:rPr lang="cs-CZ" sz="1600" b="1" dirty="0">
                <a:solidFill>
                  <a:srgbClr val="00B0F0"/>
                </a:solidFill>
              </a:rPr>
              <a:t>musí</a:t>
            </a:r>
            <a:r>
              <a:rPr lang="cs-CZ" sz="1600" dirty="0">
                <a:solidFill>
                  <a:srgbClr val="00B0F0"/>
                </a:solidFill>
              </a:rPr>
              <a:t> </a:t>
            </a:r>
            <a:r>
              <a:rPr lang="cs-CZ" sz="1600" dirty="0" smtClean="0">
                <a:solidFill>
                  <a:srgbClr val="00B0F0"/>
                </a:solidFill>
              </a:rPr>
              <a:t>splňovat podmínku přínosnosti pro občany SMO  a potřebnosti vzešlé z procesu komunitního plánování sociálních služeb. </a:t>
            </a:r>
            <a:endParaRPr lang="cs-CZ" sz="1600" dirty="0">
              <a:solidFill>
                <a:srgbClr val="00B0F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686514" y="4485105"/>
            <a:ext cx="6812650" cy="3887955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</p:txBody>
      </p:sp>
      <p:sp>
        <p:nvSpPr>
          <p:cNvPr id="922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266EEAA-6139-4B8D-837B-03D60C1036D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400" smtClean="0"/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2843808" y="393759"/>
            <a:ext cx="576066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 smtClean="0">
                <a:solidFill>
                  <a:srgbClr val="00B0F0"/>
                </a:solidFill>
              </a:rPr>
              <a:t>UZNATELNÉ NÁKLADY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95536" y="1531069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cs-CZ" sz="1600" b="1" dirty="0">
              <a:solidFill>
                <a:srgbClr val="FF0000"/>
              </a:solidFill>
            </a:endParaRPr>
          </a:p>
          <a:p>
            <a:pPr lvl="1" algn="just"/>
            <a:r>
              <a:rPr lang="cs-CZ" sz="1600" b="1" dirty="0" smtClean="0">
                <a:solidFill>
                  <a:srgbClr val="FF0000"/>
                </a:solidFill>
              </a:rPr>
              <a:t>ZMĚNA: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rgbClr val="FF0000"/>
                </a:solidFill>
              </a:rPr>
              <a:t>Uznatelným nákladem, na který lze čerpat dotaci, je „</a:t>
            </a:r>
            <a:r>
              <a:rPr lang="cs-CZ" sz="1600" b="1" dirty="0" smtClean="0">
                <a:solidFill>
                  <a:srgbClr val="FF0000"/>
                </a:solidFill>
              </a:rPr>
              <a:t>příspěvek na stravné</a:t>
            </a:r>
            <a:r>
              <a:rPr lang="cs-CZ" sz="1600" dirty="0" smtClean="0">
                <a:solidFill>
                  <a:srgbClr val="FF0000"/>
                </a:solidFill>
              </a:rPr>
              <a:t>“</a:t>
            </a:r>
            <a:endParaRPr lang="cs-CZ" sz="1600" dirty="0"/>
          </a:p>
        </p:txBody>
      </p:sp>
      <p:pic>
        <p:nvPicPr>
          <p:cNvPr id="1026" name="Obrázek 3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11" y="2636912"/>
            <a:ext cx="7416805" cy="2341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0364" y="1469143"/>
            <a:ext cx="8363272" cy="512445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Termín pro předložení žádosti o </a:t>
            </a:r>
            <a:r>
              <a:rPr lang="cs-CZ" alt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dotaci:  </a:t>
            </a:r>
            <a:r>
              <a:rPr lang="cs-CZ" alt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9. – </a:t>
            </a:r>
            <a:r>
              <a:rPr lang="cs-CZ" alt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15. 10. 2024 (termín PRODLOUŽEN)</a:t>
            </a:r>
            <a:endParaRPr lang="cs-CZ" altLang="cs-CZ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000" b="1" dirty="0"/>
          </a:p>
          <a:p>
            <a:pPr marL="0" indent="0" algn="just">
              <a:buNone/>
            </a:pPr>
            <a:r>
              <a:rPr lang="cs-CZ" sz="1600" dirty="0"/>
              <a:t>Žadatel je povinen předložit vyplněnou </a:t>
            </a:r>
            <a:r>
              <a:rPr lang="cs-CZ" sz="1600" b="1" dirty="0"/>
              <a:t>Žádost o dotaci včetně všech povinných příloh</a:t>
            </a:r>
            <a:r>
              <a:rPr lang="cs-CZ" sz="1600" dirty="0"/>
              <a:t> </a:t>
            </a:r>
            <a:r>
              <a:rPr lang="cs-CZ" sz="1600" b="1" dirty="0">
                <a:solidFill>
                  <a:srgbClr val="FF0000"/>
                </a:solidFill>
              </a:rPr>
              <a:t>prostřednictvím elektronické aplikace GRANTYS</a:t>
            </a:r>
            <a:r>
              <a:rPr lang="cs-CZ" sz="1600" dirty="0"/>
              <a:t> (</a:t>
            </a:r>
            <a:r>
              <a:rPr lang="cs-CZ" sz="1600" u="sng" dirty="0">
                <a:hlinkClick r:id="rId4"/>
              </a:rPr>
              <a:t>https://dotace.opava-city.cz/</a:t>
            </a:r>
            <a:r>
              <a:rPr lang="cs-CZ" sz="1600" dirty="0"/>
              <a:t>), tzn. </a:t>
            </a:r>
          </a:p>
          <a:p>
            <a:pPr algn="just">
              <a:buFont typeface="+mj-lt"/>
              <a:buAutoNum type="arabicPeriod"/>
            </a:pPr>
            <a:r>
              <a:rPr lang="cs-CZ" sz="1600" dirty="0"/>
              <a:t>ž</a:t>
            </a:r>
            <a:r>
              <a:rPr lang="cs-CZ" sz="1600" dirty="0" smtClean="0"/>
              <a:t>ádost </a:t>
            </a:r>
            <a:r>
              <a:rPr lang="cs-CZ" sz="1600" dirty="0"/>
              <a:t>vyplnit a odeslat v systému </a:t>
            </a:r>
            <a:r>
              <a:rPr lang="cs-CZ" sz="1600" dirty="0" err="1"/>
              <a:t>Grantys</a:t>
            </a:r>
            <a:r>
              <a:rPr lang="cs-CZ" sz="1600" dirty="0"/>
              <a:t>,</a:t>
            </a:r>
          </a:p>
          <a:p>
            <a:pPr algn="just">
              <a:buFont typeface="+mj-lt"/>
              <a:buAutoNum type="arabicPeriod"/>
            </a:pPr>
            <a:r>
              <a:rPr lang="cs-CZ" sz="1600" dirty="0" smtClean="0"/>
              <a:t>odeslanou </a:t>
            </a:r>
            <a:r>
              <a:rPr lang="cs-CZ" sz="1600" dirty="0"/>
              <a:t>žádost vygenerovat a </a:t>
            </a:r>
            <a:r>
              <a:rPr lang="cs-CZ" sz="1600" dirty="0" smtClean="0"/>
              <a:t>doručit </a:t>
            </a:r>
            <a:r>
              <a:rPr lang="cs-CZ" sz="1600" u="sng" dirty="0"/>
              <a:t>(bez příloh</a:t>
            </a:r>
            <a:r>
              <a:rPr lang="cs-CZ" sz="1600" u="sng" dirty="0" smtClean="0"/>
              <a:t>)</a:t>
            </a:r>
            <a:r>
              <a:rPr lang="cs-CZ" sz="1600" dirty="0" smtClean="0"/>
              <a:t> </a:t>
            </a:r>
            <a:r>
              <a:rPr lang="cs-CZ" sz="1600" dirty="0"/>
              <a:t>jedním z těchto </a:t>
            </a:r>
            <a:r>
              <a:rPr lang="cs-CZ" sz="1600" dirty="0" smtClean="0"/>
              <a:t>způsobů:</a:t>
            </a:r>
            <a:endParaRPr lang="cs-CZ" sz="1600" dirty="0"/>
          </a:p>
          <a:p>
            <a:pPr lvl="1" algn="just">
              <a:buFont typeface="+mj-lt"/>
              <a:buAutoNum type="alphaLcParenR"/>
            </a:pP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prostřednictvím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DS (v případě zaslání žádosti z DS žadatele, není třeba elektronicky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podepisovat).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UPOZORNĚNÍ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v případě více žádostí ZASLAT KAŽDOU ŽÁDOST/SLUŽBU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ZVLÁŠŤ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cs-CZ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+mj-lt"/>
              <a:buAutoNum type="alphaLcParenR"/>
            </a:pP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listinné podobě (v případě, že žádost je podepsaná pověřeným zástupcem žadatele, je třeba přiložit 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originál nebo ověřenou kopii pověření nebo plné moci),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a to na podatelnu SMO nebo zaslat prostřednictvím provozovatele poštovních služeb. </a:t>
            </a:r>
          </a:p>
          <a:p>
            <a:pPr marL="0" indent="0" algn="just">
              <a:buNone/>
            </a:pPr>
            <a:endParaRPr lang="cs-CZ" sz="800" dirty="0"/>
          </a:p>
          <a:p>
            <a:pPr marL="0" indent="0" algn="just">
              <a:buNone/>
            </a:pPr>
            <a:r>
              <a:rPr lang="cs-CZ" sz="1600" u="sng" dirty="0">
                <a:latin typeface="Arial" panose="020B0604020202020204" pitchFamily="34" charset="0"/>
                <a:cs typeface="Arial" panose="020B0604020202020204" pitchFamily="34" charset="0"/>
              </a:rPr>
              <a:t>Obálka bude označena:</a:t>
            </a:r>
          </a:p>
          <a:p>
            <a:pPr lvl="1"/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plným názvem žadatele a adresou jeho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sídla,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textem „Program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SOCIÁLNÍ A SOUVISEJÍCÍ SLUŽBY 2025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– neotvírat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“.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cs-CZ" sz="1600" dirty="0"/>
          </a:p>
          <a:p>
            <a:pPr marL="0" indent="0" algn="just">
              <a:buNone/>
            </a:pPr>
            <a:r>
              <a:rPr lang="cs-CZ" sz="1600" dirty="0" smtClean="0">
                <a:solidFill>
                  <a:srgbClr val="FF0000"/>
                </a:solidFill>
              </a:rPr>
              <a:t>		</a:t>
            </a:r>
            <a:endParaRPr lang="cs-CZ" sz="1600" dirty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	</a:t>
            </a:r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D524822-838F-434B-ACEC-875A97F86D0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400" dirty="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422525" y="329406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F0"/>
                </a:solidFill>
              </a:rPr>
              <a:t>ŽÁDOST O DOTACI A JEJÍ PŘEDLOŽENÍ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67544" y="1556792"/>
            <a:ext cx="8064896" cy="48244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sz="1600" b="1" dirty="0" smtClean="0"/>
              <a:t>Povinné přílohy žádosti: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sz="1000" dirty="0" smtClean="0"/>
          </a:p>
          <a:p>
            <a:pPr algn="just"/>
            <a:r>
              <a:rPr lang="cs-CZ" sz="1600" i="1" dirty="0" smtClean="0"/>
              <a:t>personální </a:t>
            </a:r>
            <a:r>
              <a:rPr lang="cs-CZ" sz="1600" i="1" dirty="0"/>
              <a:t>zajištění </a:t>
            </a:r>
            <a:r>
              <a:rPr lang="cs-CZ" sz="1600" i="1" dirty="0" smtClean="0"/>
              <a:t>projektu – </a:t>
            </a:r>
            <a:r>
              <a:rPr lang="cs-CZ" sz="1600" dirty="0" smtClean="0">
                <a:solidFill>
                  <a:srgbClr val="FF0000"/>
                </a:solidFill>
              </a:rPr>
              <a:t>vyplňuje se i v případě, že není požadována dotace na osobní náklady </a:t>
            </a:r>
            <a:r>
              <a:rPr lang="cs-CZ" sz="1600" dirty="0" smtClean="0">
                <a:solidFill>
                  <a:srgbClr val="000000"/>
                </a:solidFill>
              </a:rPr>
              <a:t>(</a:t>
            </a:r>
            <a:r>
              <a:rPr lang="cs-CZ" sz="1600" dirty="0">
                <a:solidFill>
                  <a:srgbClr val="000000"/>
                </a:solidFill>
              </a:rPr>
              <a:t>f</a:t>
            </a:r>
            <a:r>
              <a:rPr lang="cs-CZ" sz="1600" dirty="0" smtClean="0"/>
              <a:t>ormulář </a:t>
            </a:r>
            <a:r>
              <a:rPr lang="cs-CZ" sz="1600" dirty="0"/>
              <a:t>přílohy </a:t>
            </a:r>
            <a:r>
              <a:rPr lang="cs-CZ" sz="1600" dirty="0" smtClean="0"/>
              <a:t>je k dispozici v systému </a:t>
            </a:r>
            <a:r>
              <a:rPr lang="cs-CZ" sz="1600" dirty="0" err="1" smtClean="0"/>
              <a:t>Grantys</a:t>
            </a:r>
            <a:r>
              <a:rPr lang="cs-CZ" sz="1600" dirty="0" smtClean="0"/>
              <a:t> v </a:t>
            </a:r>
            <a:r>
              <a:rPr lang="cs-CZ" sz="1600" dirty="0"/>
              <a:t>záložce 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"</a:t>
            </a:r>
            <a:r>
              <a:rPr lang="cs-CZ" sz="1600" dirty="0"/>
              <a:t>Ke </a:t>
            </a:r>
            <a:r>
              <a:rPr lang="cs-CZ" sz="1600" dirty="0" smtClean="0"/>
              <a:t>stažení„)</a:t>
            </a:r>
          </a:p>
          <a:p>
            <a:pPr algn="just"/>
            <a:r>
              <a:rPr lang="cs-CZ" sz="1600" i="1" dirty="0" smtClean="0"/>
              <a:t>ceník </a:t>
            </a:r>
            <a:r>
              <a:rPr lang="cs-CZ" sz="1600" dirty="0"/>
              <a:t>–</a:t>
            </a:r>
            <a:r>
              <a:rPr lang="cs-CZ" sz="1600" b="1" dirty="0"/>
              <a:t> </a:t>
            </a:r>
            <a:r>
              <a:rPr lang="cs-CZ" sz="1600" dirty="0" smtClean="0"/>
              <a:t>pokud se jedná </a:t>
            </a:r>
            <a:r>
              <a:rPr lang="cs-CZ" sz="1600" dirty="0"/>
              <a:t>o placenou </a:t>
            </a:r>
            <a:r>
              <a:rPr lang="cs-CZ" sz="1600" dirty="0" smtClean="0"/>
              <a:t>službu</a:t>
            </a:r>
            <a:endParaRPr lang="cs-CZ" sz="1600" dirty="0"/>
          </a:p>
          <a:p>
            <a:pPr algn="just"/>
            <a:r>
              <a:rPr lang="cs-CZ" sz="1600" i="1" dirty="0" smtClean="0"/>
              <a:t>prosté </a:t>
            </a:r>
            <a:r>
              <a:rPr lang="cs-CZ" sz="1600" i="1" dirty="0"/>
              <a:t>kopie aktuálních dokladů o právní subjektivitě a dokladů o oprávnění </a:t>
            </a:r>
            <a:r>
              <a:rPr lang="cs-CZ" sz="1600" i="1" dirty="0" smtClean="0"/>
              <a:t/>
            </a:r>
            <a:br>
              <a:rPr lang="cs-CZ" sz="1600" i="1" dirty="0" smtClean="0"/>
            </a:br>
            <a:r>
              <a:rPr lang="cs-CZ" sz="1600" i="1" dirty="0" smtClean="0"/>
              <a:t>k </a:t>
            </a:r>
            <a:r>
              <a:rPr lang="cs-CZ" sz="1600" i="1" dirty="0"/>
              <a:t>vykonávané </a:t>
            </a:r>
            <a:r>
              <a:rPr lang="cs-CZ" sz="1600" i="1" dirty="0" smtClean="0"/>
              <a:t>činnosti, </a:t>
            </a:r>
            <a:r>
              <a:rPr lang="cs-CZ" sz="1600" b="1" dirty="0" smtClean="0"/>
              <a:t>pokud </a:t>
            </a:r>
            <a:r>
              <a:rPr lang="cs-CZ" sz="1600" b="1" dirty="0"/>
              <a:t>tyto údaje nevyplývají z veřejných </a:t>
            </a:r>
            <a:r>
              <a:rPr lang="cs-CZ" sz="1600" b="1" dirty="0" smtClean="0"/>
              <a:t>rejstříků</a:t>
            </a:r>
            <a:endParaRPr lang="cs-CZ" sz="1600" dirty="0"/>
          </a:p>
          <a:p>
            <a:pPr algn="just"/>
            <a:r>
              <a:rPr lang="cs-CZ" sz="1600" i="1" dirty="0"/>
              <a:t>prosté kopie dokladů o volbě nebo jmenování člena statutárního orgánu a o tom, zda je oprávněn zastupovat žadatele samostatně, nebo společně s jiným členem statutárního </a:t>
            </a:r>
            <a:r>
              <a:rPr lang="cs-CZ" sz="1600" i="1" dirty="0" smtClean="0"/>
              <a:t>orgánu, </a:t>
            </a:r>
            <a:r>
              <a:rPr lang="cs-CZ" sz="1600" b="1" dirty="0" smtClean="0"/>
              <a:t>pokud </a:t>
            </a:r>
            <a:r>
              <a:rPr lang="cs-CZ" sz="1600" b="1" dirty="0"/>
              <a:t>tyto údaje nevyplývají z veřejných </a:t>
            </a:r>
            <a:r>
              <a:rPr lang="cs-CZ" sz="1600" b="1" dirty="0" smtClean="0"/>
              <a:t>rejstříků</a:t>
            </a:r>
            <a:endParaRPr lang="cs-CZ" sz="1600" dirty="0" smtClean="0"/>
          </a:p>
          <a:p>
            <a:pPr algn="just"/>
            <a:r>
              <a:rPr lang="cs-CZ" sz="1600" i="1" dirty="0">
                <a:solidFill>
                  <a:srgbClr val="000000"/>
                </a:solidFill>
              </a:rPr>
              <a:t>prostou kopii smlouvy o zřízení bankovního účtu u peněžního ústavu nebo písemné potvrzení peněžního ústavu o vedení bankovního účtu </a:t>
            </a:r>
            <a:r>
              <a:rPr lang="cs-CZ" sz="1600" dirty="0" smtClean="0">
                <a:solidFill>
                  <a:srgbClr val="000000"/>
                </a:solidFill>
              </a:rPr>
              <a:t>žadatele</a:t>
            </a:r>
          </a:p>
          <a:p>
            <a:pPr algn="just"/>
            <a:endParaRPr lang="cs-CZ" sz="100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r>
              <a:rPr lang="cs-CZ" sz="1600" b="1" dirty="0">
                <a:solidFill>
                  <a:srgbClr val="FF0000"/>
                </a:solidFill>
              </a:rPr>
              <a:t>ZMĚNA: </a:t>
            </a:r>
          </a:p>
          <a:p>
            <a:pPr algn="just"/>
            <a:r>
              <a:rPr lang="cs-CZ" sz="1600" b="1" dirty="0"/>
              <a:t>výpis</a:t>
            </a:r>
            <a:r>
              <a:rPr lang="cs-CZ" sz="1600" dirty="0"/>
              <a:t> </a:t>
            </a:r>
            <a:r>
              <a:rPr lang="cs-CZ" sz="1600" b="1" dirty="0"/>
              <a:t>z evidence skutečných majitelů </a:t>
            </a:r>
            <a:r>
              <a:rPr lang="cs-CZ" sz="1600" b="1" u="sng" dirty="0">
                <a:solidFill>
                  <a:srgbClr val="FF0000"/>
                </a:solidFill>
              </a:rPr>
              <a:t>SE NEDOKLÁDÁ</a:t>
            </a:r>
            <a:r>
              <a:rPr lang="cs-CZ" sz="1600" b="1" dirty="0">
                <a:solidFill>
                  <a:srgbClr val="FF0000"/>
                </a:solidFill>
              </a:rPr>
              <a:t> </a:t>
            </a:r>
            <a:r>
              <a:rPr lang="cs-CZ" sz="1600" i="1" dirty="0" smtClean="0"/>
              <a:t>(</a:t>
            </a:r>
            <a:r>
              <a:rPr lang="cs-CZ" sz="1600" i="1" dirty="0"/>
              <a:t>bude ověřováno administrátorem žádosti</a:t>
            </a:r>
            <a:r>
              <a:rPr lang="cs-CZ" sz="1600" i="1" dirty="0" smtClean="0"/>
              <a:t>).</a:t>
            </a:r>
            <a:endParaRPr lang="cs-CZ" sz="1400" b="1" dirty="0"/>
          </a:p>
          <a:p>
            <a:pPr marL="0" indent="0" algn="just">
              <a:buNone/>
            </a:pPr>
            <a:endParaRPr lang="cs-CZ" sz="1600" dirty="0">
              <a:solidFill>
                <a:srgbClr val="000000"/>
              </a:solidFill>
            </a:endParaRPr>
          </a:p>
          <a:p>
            <a:pPr algn="just"/>
            <a:endParaRPr lang="cs-CZ" altLang="cs-CZ" sz="1600" dirty="0" smtClean="0"/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D524822-838F-434B-ACEC-875A97F86D0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56886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F0"/>
                </a:solidFill>
              </a:rPr>
              <a:t>ŽÁDOST O DOTACI A JEJÍ PŘEDLOŽENÍ</a:t>
            </a:r>
          </a:p>
        </p:txBody>
      </p:sp>
    </p:spTree>
    <p:extLst>
      <p:ext uri="{BB962C8B-B14F-4D97-AF65-F5344CB8AC3E}">
        <p14:creationId xmlns:p14="http://schemas.microsoft.com/office/powerpoint/2010/main" val="3167236711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556792"/>
            <a:ext cx="8224838" cy="504056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realizace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b="1" dirty="0" smtClean="0">
                <a:solidFill>
                  <a:srgbClr val="FF0000"/>
                </a:solidFill>
              </a:rPr>
              <a:t>1. 1. 2025 - 31. 12. 2025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Žádost </a:t>
            </a: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změnu projektu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příjemce dotace povinen předložit nejpozději 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30. 09. 2025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způsob předložení viz žádost o dotaci, tzn. prostřednictvím systému </a:t>
            </a:r>
            <a:r>
              <a:rPr lang="cs-CZ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Grantys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následné 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doručení prostřednictvím DS či v listinné podobě na podatelnu MMO</a:t>
            </a:r>
            <a:endParaRPr lang="cs-CZ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000" b="1" dirty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Čestné prohlášení o čerpání dotace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31.  12.  2025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pouze prostřednictvím systému </a:t>
            </a:r>
            <a:r>
              <a:rPr lang="cs-CZ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Grantys</a:t>
            </a:r>
            <a:endParaRPr lang="cs-CZ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Závěrečné vyúčtování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31.  01.  2026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prostřednictvím systému </a:t>
            </a:r>
            <a:r>
              <a:rPr lang="cs-CZ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Grantys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následné doručení přes DS či v listinné podobě na podatelnu MMO</a:t>
            </a:r>
            <a:endParaRPr lang="cs-CZ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sz="1600" b="1" dirty="0" smtClean="0">
                <a:solidFill>
                  <a:srgbClr val="FF0000"/>
                </a:solidFill>
              </a:rPr>
              <a:t>ZMĚNA: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sz="1600" dirty="0" smtClean="0">
                <a:solidFill>
                  <a:srgbClr val="FF0000"/>
                </a:solidFill>
              </a:rPr>
              <a:t>Příjemce </a:t>
            </a:r>
            <a:r>
              <a:rPr lang="cs-CZ" sz="1600" dirty="0">
                <a:solidFill>
                  <a:srgbClr val="FF0000"/>
                </a:solidFill>
              </a:rPr>
              <a:t>dotace již není povinen označovat originály účetních dokladů o uznatelných nákladech projektu </a:t>
            </a:r>
            <a:r>
              <a:rPr lang="cs-CZ" sz="1600" b="1" dirty="0">
                <a:solidFill>
                  <a:srgbClr val="FF0000"/>
                </a:solidFill>
              </a:rPr>
              <a:t>číslem projektu</a:t>
            </a:r>
            <a:endParaRPr lang="cs-CZ" altLang="cs-CZ" sz="1600" dirty="0"/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b="1" dirty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B2A84A2-FCD0-4144-90A4-B2AF5697F6F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cs-CZ" altLang="cs-CZ" sz="1400" dirty="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59102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F0"/>
                </a:solidFill>
              </a:rPr>
              <a:t>PODMÍNKY POUŽITÍ DOTACE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opava-sablona-prezentace-nadpis">
  <a:themeElements>
    <a:clrScheme name="mmopava-sablona-prezentace-nadpi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mopava-sablona-prezentace-nadp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opava-sablona-prezentace-nadpi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mmopava-sablona-prezentace-nadpis</Template>
  <TotalTime>11913</TotalTime>
  <Words>1007</Words>
  <Application>Microsoft Office PowerPoint</Application>
  <PresentationFormat>Předvádění na obrazovce (4:3)</PresentationFormat>
  <Paragraphs>359</Paragraphs>
  <Slides>27</Slides>
  <Notes>27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Wingdings</vt:lpstr>
      <vt:lpstr>mmopava-sablona-prezentace-nadpis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Magistrát města Opavy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mrkvica</dc:creator>
  <cp:lastModifiedBy>Raidová Barbora</cp:lastModifiedBy>
  <cp:revision>804</cp:revision>
  <cp:lastPrinted>2024-09-04T07:59:09Z</cp:lastPrinted>
  <dcterms:created xsi:type="dcterms:W3CDTF">2007-01-16T13:45:29Z</dcterms:created>
  <dcterms:modified xsi:type="dcterms:W3CDTF">2024-09-04T07:59:29Z</dcterms:modified>
</cp:coreProperties>
</file>